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79" r:id="rId2"/>
    <p:sldId id="450" r:id="rId3"/>
    <p:sldId id="452" r:id="rId4"/>
    <p:sldId id="446" r:id="rId5"/>
    <p:sldId id="469" r:id="rId6"/>
    <p:sldId id="449" r:id="rId7"/>
    <p:sldId id="440" r:id="rId8"/>
    <p:sldId id="443" r:id="rId9"/>
    <p:sldId id="451" r:id="rId10"/>
    <p:sldId id="444" r:id="rId11"/>
    <p:sldId id="445" r:id="rId12"/>
    <p:sldId id="453" r:id="rId13"/>
    <p:sldId id="458" r:id="rId14"/>
    <p:sldId id="465" r:id="rId15"/>
    <p:sldId id="459" r:id="rId16"/>
    <p:sldId id="470" r:id="rId17"/>
    <p:sldId id="471" r:id="rId18"/>
    <p:sldId id="455" r:id="rId19"/>
    <p:sldId id="456" r:id="rId20"/>
    <p:sldId id="460" r:id="rId21"/>
    <p:sldId id="462" r:id="rId22"/>
    <p:sldId id="457" r:id="rId23"/>
    <p:sldId id="461" r:id="rId24"/>
    <p:sldId id="350" r:id="rId25"/>
    <p:sldId id="362" r:id="rId26"/>
    <p:sldId id="415" r:id="rId27"/>
    <p:sldId id="416" r:id="rId28"/>
    <p:sldId id="418" r:id="rId29"/>
    <p:sldId id="419" r:id="rId30"/>
    <p:sldId id="420" r:id="rId31"/>
    <p:sldId id="421" r:id="rId32"/>
    <p:sldId id="422" r:id="rId33"/>
    <p:sldId id="424" r:id="rId34"/>
    <p:sldId id="466" r:id="rId35"/>
    <p:sldId id="467" r:id="rId36"/>
    <p:sldId id="468" r:id="rId37"/>
    <p:sldId id="463" r:id="rId38"/>
    <p:sldId id="472" r:id="rId39"/>
    <p:sldId id="476" r:id="rId40"/>
    <p:sldId id="474" r:id="rId41"/>
    <p:sldId id="473" r:id="rId42"/>
    <p:sldId id="475" r:id="rId43"/>
    <p:sldId id="477" r:id="rId44"/>
    <p:sldId id="464" r:id="rId45"/>
    <p:sldId id="426" r:id="rId46"/>
    <p:sldId id="427" r:id="rId47"/>
    <p:sldId id="428" r:id="rId48"/>
    <p:sldId id="429" r:id="rId49"/>
    <p:sldId id="430" r:id="rId50"/>
    <p:sldId id="432" r:id="rId51"/>
    <p:sldId id="433" r:id="rId52"/>
    <p:sldId id="434" r:id="rId53"/>
    <p:sldId id="435" r:id="rId54"/>
    <p:sldId id="436" r:id="rId55"/>
    <p:sldId id="437" r:id="rId56"/>
    <p:sldId id="438" r:id="rId57"/>
    <p:sldId id="439" r:id="rId58"/>
    <p:sldId id="448" r:id="rId59"/>
    <p:sldId id="454"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01E6B20-24EE-7D4A-892B-F620B1468042}">
          <p14:sldIdLst>
            <p14:sldId id="279"/>
            <p14:sldId id="450"/>
          </p14:sldIdLst>
        </p14:section>
        <p14:section name="Sample.Old Application’s Appraisal of End to End Experience" id="{AE946EBF-A49C-4351-A16D-68680F195722}">
          <p14:sldIdLst>
            <p14:sldId id="452"/>
            <p14:sldId id="446"/>
            <p14:sldId id="469"/>
            <p14:sldId id="449"/>
            <p14:sldId id="440"/>
            <p14:sldId id="443"/>
            <p14:sldId id="451"/>
            <p14:sldId id="444"/>
            <p14:sldId id="445"/>
            <p14:sldId id="453"/>
          </p14:sldIdLst>
        </p14:section>
        <p14:section name="Sample. Project 2017" id="{B958AEFD-1874-874C-B235-0DBF117274D7}">
          <p14:sldIdLst>
            <p14:sldId id="458"/>
            <p14:sldId id="465"/>
            <p14:sldId id="459"/>
            <p14:sldId id="470"/>
            <p14:sldId id="471"/>
            <p14:sldId id="455"/>
            <p14:sldId id="456"/>
            <p14:sldId id="460"/>
            <p14:sldId id="462"/>
            <p14:sldId id="457"/>
            <p14:sldId id="461"/>
            <p14:sldId id="350"/>
            <p14:sldId id="362"/>
          </p14:sldIdLst>
        </p14:section>
        <p14:section name="Sample. Next Gen Experience" id="{582D0F61-6945-D049-889A-A3DC1FA4F3C3}">
          <p14:sldIdLst>
            <p14:sldId id="415"/>
            <p14:sldId id="416"/>
            <p14:sldId id="418"/>
            <p14:sldId id="419"/>
            <p14:sldId id="420"/>
            <p14:sldId id="421"/>
            <p14:sldId id="422"/>
            <p14:sldId id="424"/>
            <p14:sldId id="466"/>
            <p14:sldId id="467"/>
            <p14:sldId id="468"/>
            <p14:sldId id="463"/>
          </p14:sldIdLst>
        </p14:section>
        <p14:section name="Samples + UI Kit" id="{108D6760-A3CE-4628-BC2B-67942317E31C}">
          <p14:sldIdLst>
            <p14:sldId id="472"/>
            <p14:sldId id="476"/>
            <p14:sldId id="474"/>
            <p14:sldId id="473"/>
            <p14:sldId id="475"/>
            <p14:sldId id="477"/>
            <p14:sldId id="464"/>
            <p14:sldId id="426"/>
            <p14:sldId id="427"/>
            <p14:sldId id="428"/>
            <p14:sldId id="429"/>
            <p14:sldId id="430"/>
            <p14:sldId id="432"/>
            <p14:sldId id="433"/>
            <p14:sldId id="434"/>
            <p14:sldId id="435"/>
            <p14:sldId id="436"/>
            <p14:sldId id="437"/>
            <p14:sldId id="438"/>
            <p14:sldId id="439"/>
          </p14:sldIdLst>
        </p14:section>
        <p14:section name="Process + Persona" id="{9A1AC41A-BCB9-492A-B736-AC2C31B00188}">
          <p14:sldIdLst>
            <p14:sldId id="448"/>
            <p14:sldId id="454"/>
          </p14:sldIdLst>
        </p14:section>
      </p14:sectionLst>
    </p:ext>
    <p:ext uri="{EFAFB233-063F-42B5-8137-9DF3F51BA10A}">
      <p15:sldGuideLst xmlns:p15="http://schemas.microsoft.com/office/powerpoint/2012/main" xmlns="">
        <p15:guide id="1" orient="horz" pos="1583">
          <p15:clr>
            <a:srgbClr val="A4A3A4"/>
          </p15:clr>
        </p15:guide>
        <p15:guide id="2" orient="horz" pos="123">
          <p15:clr>
            <a:srgbClr val="A4A3A4"/>
          </p15:clr>
        </p15:guide>
        <p15:guide id="3" orient="horz" pos="447">
          <p15:clr>
            <a:srgbClr val="A4A3A4"/>
          </p15:clr>
        </p15:guide>
        <p15:guide id="4" orient="horz" pos="505">
          <p15:clr>
            <a:srgbClr val="A4A3A4"/>
          </p15:clr>
        </p15:guide>
        <p15:guide id="5" orient="horz" pos="747">
          <p15:clr>
            <a:srgbClr val="A4A3A4"/>
          </p15:clr>
        </p15:guide>
        <p15:guide id="6" pos="2880">
          <p15:clr>
            <a:srgbClr val="A4A3A4"/>
          </p15:clr>
        </p15:guide>
        <p15:guide id="7" pos="2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0000"/>
    <a:srgbClr val="8305BB"/>
    <a:srgbClr val="E6E7E8"/>
    <a:srgbClr val="424242"/>
    <a:srgbClr val="2D3470"/>
    <a:srgbClr val="003E71"/>
    <a:srgbClr val="53565A"/>
    <a:srgbClr val="939598"/>
    <a:srgbClr val="B1BA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88" autoAdjust="0"/>
    <p:restoredTop sz="50000" autoAdjust="0"/>
  </p:normalViewPr>
  <p:slideViewPr>
    <p:cSldViewPr snapToGrid="0" showGuides="1">
      <p:cViewPr>
        <p:scale>
          <a:sx n="100" d="100"/>
          <a:sy n="100" d="100"/>
        </p:scale>
        <p:origin x="-696" y="-396"/>
      </p:cViewPr>
      <p:guideLst>
        <p:guide orient="horz" pos="1583"/>
        <p:guide orient="horz" pos="123"/>
        <p:guide orient="horz" pos="447"/>
        <p:guide orient="horz" pos="505"/>
        <p:guide orient="horz" pos="747"/>
        <p:guide pos="2880"/>
        <p:guide pos="29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6F2B82A-6F63-40D5-9F97-B113F10AA142}" type="datetimeFigureOut">
              <a:rPr lang="en-US" smtClean="0"/>
              <a:pPr/>
              <a:t>9/9/2018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953C94D5-8CF0-4BDF-ABFF-B8E2C08F7F7E}" type="slidenum">
              <a:rPr lang="en-US" smtClean="0"/>
              <a:pPr/>
              <a:t>‹#›</a:t>
            </a:fld>
            <a:endParaRPr lang="en-US" dirty="0"/>
          </a:p>
        </p:txBody>
      </p:sp>
    </p:spTree>
    <p:extLst>
      <p:ext uri="{BB962C8B-B14F-4D97-AF65-F5344CB8AC3E}">
        <p14:creationId xmlns:p14="http://schemas.microsoft.com/office/powerpoint/2010/main" val="35782867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Open Sans" panose="020B0606030504020204" pitchFamily="34" charset="0"/>
        <a:ea typeface="+mn-ea"/>
        <a:cs typeface="+mn-cs"/>
      </a:defRPr>
    </a:lvl1pPr>
    <a:lvl2pPr marL="342900" algn="l" defTabSz="685800" rtl="0" eaLnBrk="1" latinLnBrk="0" hangingPunct="1">
      <a:defRPr sz="900" kern="1200">
        <a:solidFill>
          <a:schemeClr val="tx1"/>
        </a:solidFill>
        <a:latin typeface="Open Sans" panose="020B0606030504020204" pitchFamily="34" charset="0"/>
        <a:ea typeface="+mn-ea"/>
        <a:cs typeface="+mn-cs"/>
      </a:defRPr>
    </a:lvl2pPr>
    <a:lvl3pPr marL="685800" algn="l" defTabSz="685800" rtl="0" eaLnBrk="1" latinLnBrk="0" hangingPunct="1">
      <a:defRPr sz="900" kern="1200">
        <a:solidFill>
          <a:schemeClr val="tx1"/>
        </a:solidFill>
        <a:latin typeface="Open Sans" panose="020B0606030504020204" pitchFamily="34" charset="0"/>
        <a:ea typeface="+mn-ea"/>
        <a:cs typeface="+mn-cs"/>
      </a:defRPr>
    </a:lvl3pPr>
    <a:lvl4pPr marL="1028700" algn="l" defTabSz="685800" rtl="0" eaLnBrk="1" latinLnBrk="0" hangingPunct="1">
      <a:defRPr sz="900" kern="1200">
        <a:solidFill>
          <a:schemeClr val="tx1"/>
        </a:solidFill>
        <a:latin typeface="Open Sans" panose="020B0606030504020204" pitchFamily="34" charset="0"/>
        <a:ea typeface="+mn-ea"/>
        <a:cs typeface="+mn-cs"/>
      </a:defRPr>
    </a:lvl4pPr>
    <a:lvl5pPr marL="1371600" algn="l" defTabSz="685800" rtl="0" eaLnBrk="1" latinLnBrk="0" hangingPunct="1">
      <a:defRPr sz="900" kern="1200">
        <a:solidFill>
          <a:schemeClr val="tx1"/>
        </a:solidFill>
        <a:latin typeface="Open Sans" panose="020B0606030504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rh Shield">
    <p:spTree>
      <p:nvGrpSpPr>
        <p:cNvPr id="1" name=""/>
        <p:cNvGrpSpPr/>
        <p:nvPr/>
      </p:nvGrpSpPr>
      <p:grpSpPr>
        <a:xfrm>
          <a:off x="0" y="0"/>
          <a:ext cx="0" cy="0"/>
          <a:chOff x="0" y="0"/>
          <a:chExt cx="0" cy="0"/>
        </a:xfrm>
      </p:grpSpPr>
      <p:cxnSp>
        <p:nvCxnSpPr>
          <p:cNvPr id="7" name="Straight Connector 6"/>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69" y="4777595"/>
            <a:ext cx="3572891" cy="123111"/>
          </a:xfrm>
          <a:prstGeom prst="rect">
            <a:avLst/>
          </a:prstGeom>
        </p:spPr>
        <p:txBody>
          <a:bodyPr wrap="square" lIns="0" tIns="0" rIns="0" bIns="0" anchor="ctr">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1: </a:t>
            </a:r>
            <a:br>
              <a:rPr lang="en-US" dirty="0"/>
            </a:br>
            <a:r>
              <a:rPr lang="en-US" dirty="0"/>
              <a:t>use up to two lines</a:t>
            </a:r>
          </a:p>
        </p:txBody>
      </p:sp>
      <p:sp>
        <p:nvSpPr>
          <p:cNvPr id="12" name="Text Placeholder 11"/>
          <p:cNvSpPr>
            <a:spLocks noGrp="1"/>
          </p:cNvSpPr>
          <p:nvPr>
            <p:ph type="body" sz="quarter" idx="14" hasCustomPrompt="1"/>
          </p:nvPr>
        </p:nvSpPr>
        <p:spPr>
          <a:xfrm>
            <a:off x="468918"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smtClean="0"/>
              <a:t>Click to edit Master text styles</a:t>
            </a:r>
          </a:p>
        </p:txBody>
      </p:sp>
      <p:grpSp>
        <p:nvGrpSpPr>
          <p:cNvPr id="45" name="Group 4"/>
          <p:cNvGrpSpPr>
            <a:grpSpLocks noChangeAspect="1"/>
          </p:cNvGrpSpPr>
          <p:nvPr userDrawn="1"/>
        </p:nvGrpSpPr>
        <p:grpSpPr bwMode="auto">
          <a:xfrm>
            <a:off x="438447" y="484741"/>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396114322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Tree>
    <p:extLst>
      <p:ext uri="{BB962C8B-B14F-4D97-AF65-F5344CB8AC3E}">
        <p14:creationId xmlns:p14="http://schemas.microsoft.com/office/powerpoint/2010/main" val="259634031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727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dirty="0"/>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8" y="801688"/>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smtClean="0"/>
              <a:t>Click to 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5"/>
          </p:nvPr>
        </p:nvSpPr>
        <p:spPr>
          <a:xfrm>
            <a:off x="3886198"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smtClean="0"/>
              <a:t>Click to edit Master text styles</a:t>
            </a:r>
          </a:p>
        </p:txBody>
      </p:sp>
      <p:sp>
        <p:nvSpPr>
          <p:cNvPr id="14" name="Title Placeholder 1"/>
          <p:cNvSpPr>
            <a:spLocks noGrp="1"/>
          </p:cNvSpPr>
          <p:nvPr>
            <p:ph type="title"/>
          </p:nvPr>
        </p:nvSpPr>
        <p:spPr>
          <a:xfrm>
            <a:off x="3886198" y="372253"/>
            <a:ext cx="4801900" cy="337360"/>
          </a:xfrm>
          <a:prstGeom prst="rect">
            <a:avLst/>
          </a:prstGeom>
        </p:spPr>
        <p:txBody>
          <a:bodyPr vert="horz" lIns="0" tIns="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2122802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5"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0" y="801688"/>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12" name="Content Placeholder 3"/>
          <p:cNvSpPr>
            <a:spLocks noGrp="1"/>
          </p:cNvSpPr>
          <p:nvPr>
            <p:ph sz="half" idx="2"/>
          </p:nvPr>
        </p:nvSpPr>
        <p:spPr>
          <a:xfrm>
            <a:off x="457200" y="1185863"/>
            <a:ext cx="4800602" cy="3261916"/>
          </a:xfrm>
          <a:prstGeom prst="rect">
            <a:avLst/>
          </a:prstGeom>
        </p:spPr>
        <p:txBody>
          <a:bodyPr/>
          <a:lstStyle>
            <a:lvl2pPr marL="171450" indent="-171450">
              <a:buClr>
                <a:schemeClr val="tx1"/>
              </a:buClr>
              <a:buFont typeface="Arial" charset="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8"/>
          <p:cNvSpPr>
            <a:spLocks noGrp="1"/>
          </p:cNvSpPr>
          <p:nvPr>
            <p:ph type="body" sz="quarter" idx="15"/>
          </p:nvPr>
        </p:nvSpPr>
        <p:spPr>
          <a:xfrm>
            <a:off x="457200"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8" name="Title Placeholder 1"/>
          <p:cNvSpPr>
            <a:spLocks noGrp="1"/>
          </p:cNvSpPr>
          <p:nvPr>
            <p:ph type="title"/>
          </p:nvPr>
        </p:nvSpPr>
        <p:spPr>
          <a:xfrm>
            <a:off x="457200" y="372253"/>
            <a:ext cx="4800602" cy="337360"/>
          </a:xfrm>
          <a:prstGeom prst="rect">
            <a:avLst/>
          </a:prstGeom>
        </p:spPr>
        <p:txBody>
          <a:bodyPr vert="horz" lIns="0" tIns="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18436319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smtClean="0"/>
              <a:t>Click to edit Master text styles</a:t>
            </a:r>
          </a:p>
        </p:txBody>
      </p:sp>
      <p:sp>
        <p:nvSpPr>
          <p:cNvPr id="11" name="Content Placeholder 2"/>
          <p:cNvSpPr>
            <a:spLocks noGrp="1"/>
          </p:cNvSpPr>
          <p:nvPr>
            <p:ph sz="half" idx="1"/>
          </p:nvPr>
        </p:nvSpPr>
        <p:spPr>
          <a:xfrm>
            <a:off x="457200" y="1185863"/>
            <a:ext cx="3886200" cy="13858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Content Placeholder 3"/>
          <p:cNvSpPr>
            <a:spLocks noGrp="1"/>
          </p:cNvSpPr>
          <p:nvPr>
            <p:ph sz="half" idx="2"/>
          </p:nvPr>
        </p:nvSpPr>
        <p:spPr>
          <a:xfrm>
            <a:off x="4800600" y="1185863"/>
            <a:ext cx="3886200" cy="138588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56772522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
        <p:nvSpPr>
          <p:cNvPr id="6"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3165453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dirty="0"/>
              <a:t>Drag picture to placeholder or click icon to add. You must use a full bleed image to fill this entire space.</a:t>
            </a:r>
          </a:p>
        </p:txBody>
      </p:sp>
    </p:spTree>
    <p:extLst>
      <p:ext uri="{BB962C8B-B14F-4D97-AF65-F5344CB8AC3E}">
        <p14:creationId xmlns:p14="http://schemas.microsoft.com/office/powerpoint/2010/main" val="23712370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grpSp>
        <p:nvGrpSpPr>
          <p:cNvPr id="2" name="Group 1"/>
          <p:cNvGrpSpPr/>
          <p:nvPr userDrawn="1"/>
        </p:nvGrpSpPr>
        <p:grpSpPr>
          <a:xfrm>
            <a:off x="458155" y="1283135"/>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12" name="Text Placeholder 10"/>
          <p:cNvSpPr>
            <a:spLocks noGrp="1"/>
          </p:cNvSpPr>
          <p:nvPr>
            <p:ph type="body" sz="quarter" idx="11"/>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Tree>
    <p:extLst>
      <p:ext uri="{BB962C8B-B14F-4D97-AF65-F5344CB8AC3E}">
        <p14:creationId xmlns:p14="http://schemas.microsoft.com/office/powerpoint/2010/main" val="37269673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grpSp>
        <p:nvGrpSpPr>
          <p:cNvPr id="7" name="Group 6"/>
          <p:cNvGrpSpPr/>
          <p:nvPr userDrawn="1"/>
        </p:nvGrpSpPr>
        <p:grpSpPr>
          <a:xfrm>
            <a:off x="458155" y="1283135"/>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smtClean="0"/>
              <a:t>Click to edit Master text styles</a:t>
            </a:r>
          </a:p>
        </p:txBody>
      </p:sp>
      <p:sp>
        <p:nvSpPr>
          <p:cNvPr id="11"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smtClean="0"/>
              <a:t>Click to edit Master text styles</a:t>
            </a:r>
          </a:p>
        </p:txBody>
      </p:sp>
    </p:spTree>
    <p:extLst>
      <p:ext uri="{BB962C8B-B14F-4D97-AF65-F5344CB8AC3E}">
        <p14:creationId xmlns:p14="http://schemas.microsoft.com/office/powerpoint/2010/main" val="274629557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grpSp>
        <p:nvGrpSpPr>
          <p:cNvPr id="9" name="Group 8"/>
          <p:cNvGrpSpPr/>
          <p:nvPr userDrawn="1"/>
        </p:nvGrpSpPr>
        <p:grpSpPr>
          <a:xfrm>
            <a:off x="458155" y="1283135"/>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16"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Tree>
    <p:extLst>
      <p:ext uri="{BB962C8B-B14F-4D97-AF65-F5344CB8AC3E}">
        <p14:creationId xmlns:p14="http://schemas.microsoft.com/office/powerpoint/2010/main" val="92607126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253"/>
            <a:ext cx="8239328" cy="33736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185863"/>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10" name="Text Placeholder 8"/>
          <p:cNvSpPr>
            <a:spLocks noGrp="1"/>
          </p:cNvSpPr>
          <p:nvPr>
            <p:ph type="body" sz="quarter" idx="14" hasCustomPrompt="1"/>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Edit Master text styles</a:t>
            </a:r>
          </a:p>
        </p:txBody>
      </p:sp>
    </p:spTree>
    <p:extLst>
      <p:ext uri="{BB962C8B-B14F-4D97-AF65-F5344CB8AC3E}">
        <p14:creationId xmlns:p14="http://schemas.microsoft.com/office/powerpoint/2010/main" val="13468713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29923072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Option 2">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dirty="0"/>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dirty="0"/>
              <a:t>Author</a:t>
            </a:r>
          </a:p>
          <a:p>
            <a:pPr lvl="0"/>
            <a:r>
              <a:rPr lang="en-US" dirty="0"/>
              <a:t>Title</a:t>
            </a:r>
          </a:p>
        </p:txBody>
      </p:sp>
    </p:spTree>
    <p:extLst>
      <p:ext uri="{BB962C8B-B14F-4D97-AF65-F5344CB8AC3E}">
        <p14:creationId xmlns:p14="http://schemas.microsoft.com/office/powerpoint/2010/main" val="411296510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dea 2">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dirty="0"/>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141331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Idea 1">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30pt Text</a:t>
            </a:r>
          </a:p>
        </p:txBody>
      </p:sp>
    </p:spTree>
    <p:extLst>
      <p:ext uri="{BB962C8B-B14F-4D97-AF65-F5344CB8AC3E}">
        <p14:creationId xmlns:p14="http://schemas.microsoft.com/office/powerpoint/2010/main" val="145121308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en/Close 1">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endParaRPr lang="en-US" dirty="0"/>
          </a:p>
        </p:txBody>
      </p:sp>
      <p:sp>
        <p:nvSpPr>
          <p:cNvPr id="3" name="Footer Placeholder 2"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latin typeface="Intel Clear"/>
              </a:defRPr>
            </a:lvl1pPr>
          </a:lstStyle>
          <a:p>
            <a:endParaRPr lang="en-US" dirty="0"/>
          </a:p>
        </p:txBody>
      </p:sp>
      <p:sp>
        <p:nvSpPr>
          <p:cNvPr id="4" name="Slide Number Placeholder 3" hidden="1"/>
          <p:cNvSpPr>
            <a:spLocks noGrp="1"/>
          </p:cNvSpPr>
          <p:nvPr>
            <p:ph type="sldNum" sz="quarter" idx="12"/>
          </p:nvPr>
        </p:nvSpPr>
        <p:spPr>
          <a:xfrm>
            <a:off x="8760612" y="4869757"/>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dirty="0"/>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0" y="1977656"/>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
        <p:nvSpPr>
          <p:cNvPr id="41"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dirty="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323580521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cxnSp>
        <p:nvCxnSpPr>
          <p:cNvPr id="13" name="Straight Connector 12"/>
          <p:cNvCxnSpPr/>
          <p:nvPr userDrawn="1"/>
        </p:nvCxnSpPr>
        <p:spPr>
          <a:xfrm>
            <a:off x="457200" y="4493895"/>
            <a:ext cx="7010400" cy="0"/>
          </a:xfrm>
          <a:prstGeom prst="line">
            <a:avLst/>
          </a:prstGeom>
          <a:ln w="63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p:nvPr>
        </p:nvSpPr>
        <p:spPr>
          <a:xfrm>
            <a:off x="457200" y="4560094"/>
            <a:ext cx="4827588" cy="311945"/>
          </a:xfrm>
        </p:spPr>
        <p:txBody>
          <a:bodyPr/>
          <a:lstStyle>
            <a:lvl1pPr>
              <a:spcBef>
                <a:spcPts val="0"/>
              </a:spcBef>
              <a:spcAft>
                <a:spcPts val="0"/>
              </a:spcAft>
              <a:defRPr sz="1400">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cxnSp>
        <p:nvCxnSpPr>
          <p:cNvPr id="11" name="Straight Arrow Connector 10"/>
          <p:cNvCxnSpPr/>
          <p:nvPr userDrawn="1"/>
        </p:nvCxnSpPr>
        <p:spPr>
          <a:xfrm>
            <a:off x="9144000" y="1376440"/>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9483436" y="1323339"/>
            <a:ext cx="422564" cy="1108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Top of Content Box Line</a:t>
            </a:r>
            <a:endParaRPr lang="en-US" sz="400" dirty="0">
              <a:solidFill>
                <a:schemeClr val="bg1"/>
              </a:solidFill>
            </a:endParaRPr>
          </a:p>
        </p:txBody>
      </p:sp>
      <p:cxnSp>
        <p:nvCxnSpPr>
          <p:cNvPr id="14" name="Straight Arrow Connector 13"/>
          <p:cNvCxnSpPr/>
          <p:nvPr userDrawn="1"/>
        </p:nvCxnSpPr>
        <p:spPr>
          <a:xfrm>
            <a:off x="9144000" y="1104978"/>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9483436" y="1079577"/>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Subtitle Line</a:t>
            </a:r>
            <a:endParaRPr lang="en-US" sz="400" dirty="0">
              <a:solidFill>
                <a:schemeClr val="bg1"/>
              </a:solidFill>
            </a:endParaRPr>
          </a:p>
        </p:txBody>
      </p:sp>
      <p:cxnSp>
        <p:nvCxnSpPr>
          <p:cNvPr id="19" name="Straight Arrow Connector 18"/>
          <p:cNvCxnSpPr/>
          <p:nvPr userDrawn="1"/>
        </p:nvCxnSpPr>
        <p:spPr>
          <a:xfrm>
            <a:off x="9144000" y="820815"/>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9483436" y="795414"/>
            <a:ext cx="422564" cy="55400"/>
          </a:xfrm>
          <a:prstGeom prst="rect">
            <a:avLst/>
          </a:prstGeom>
          <a:noFill/>
        </p:spPr>
        <p:txBody>
          <a:bodyPr wrap="square" lIns="0" tIns="0" rIns="0" bIns="0" rtlCol="0" anchor="ctr">
            <a:spAutoFit/>
          </a:bodyPr>
          <a:lstStyle/>
          <a:p>
            <a:pPr algn="l">
              <a:lnSpc>
                <a:spcPct val="90000"/>
              </a:lnSpc>
            </a:pPr>
            <a:r>
              <a:rPr lang="en-US" sz="400" dirty="0" smtClean="0">
                <a:solidFill>
                  <a:schemeClr val="bg1"/>
                </a:solidFill>
              </a:rPr>
              <a:t>Title Line</a:t>
            </a:r>
            <a:endParaRPr lang="en-US" sz="400" dirty="0">
              <a:solidFill>
                <a:schemeClr val="bg1"/>
              </a:solidFill>
            </a:endParaRPr>
          </a:p>
        </p:txBody>
      </p:sp>
      <p:cxnSp>
        <p:nvCxnSpPr>
          <p:cNvPr id="21" name="Straight Arrow Connector 20"/>
          <p:cNvCxnSpPr/>
          <p:nvPr userDrawn="1"/>
        </p:nvCxnSpPr>
        <p:spPr>
          <a:xfrm rot="5400000" flipH="1">
            <a:off x="8537575" y="-154781"/>
            <a:ext cx="304800" cy="0"/>
          </a:xfrm>
          <a:prstGeom prst="straightConnector1">
            <a:avLst/>
          </a:prstGeom>
          <a:ln w="3175">
            <a:solidFill>
              <a:schemeClr val="bg1"/>
            </a:solidFill>
            <a:headEnd type="stealth" w="sm" len="sm"/>
            <a:tailEnd type="none" w="sm" len="sm"/>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7239000" y="4552950"/>
            <a:ext cx="1905000" cy="59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p>
        </p:txBody>
      </p:sp>
      <p:sp>
        <p:nvSpPr>
          <p:cNvPr id="17" name="Text Placeholder 27"/>
          <p:cNvSpPr>
            <a:spLocks noGrp="1"/>
          </p:cNvSpPr>
          <p:nvPr>
            <p:ph type="body" sz="quarter" idx="14"/>
          </p:nvPr>
        </p:nvSpPr>
        <p:spPr>
          <a:xfrm>
            <a:off x="457982" y="3155294"/>
            <a:ext cx="5180819" cy="864257"/>
          </a:xfrm>
          <a:custGeom>
            <a:avLst/>
            <a:gdLst>
              <a:gd name="connsiteX0" fmla="*/ 0 w 2286000"/>
              <a:gd name="connsiteY0" fmla="*/ 0 h 1219200"/>
              <a:gd name="connsiteX1" fmla="*/ 2286000 w 2286000"/>
              <a:gd name="connsiteY1" fmla="*/ 0 h 1219200"/>
              <a:gd name="connsiteX2" fmla="*/ 2286000 w 2286000"/>
              <a:gd name="connsiteY2" fmla="*/ 1219200 h 1219200"/>
              <a:gd name="connsiteX3" fmla="*/ 0 w 2286000"/>
              <a:gd name="connsiteY3" fmla="*/ 1219200 h 1219200"/>
              <a:gd name="connsiteX4" fmla="*/ 0 w 2286000"/>
              <a:gd name="connsiteY4" fmla="*/ 0 h 1219200"/>
              <a:gd name="connsiteX0" fmla="*/ 0 w 2286000"/>
              <a:gd name="connsiteY0" fmla="*/ 0 h 1219200"/>
              <a:gd name="connsiteX1" fmla="*/ 2286000 w 2286000"/>
              <a:gd name="connsiteY1" fmla="*/ 0 h 1219200"/>
              <a:gd name="connsiteX2" fmla="*/ 2286000 w 2286000"/>
              <a:gd name="connsiteY2" fmla="*/ 1219200 h 1219200"/>
              <a:gd name="connsiteX3" fmla="*/ 0 w 2286000"/>
              <a:gd name="connsiteY3" fmla="*/ 0 h 1219200"/>
              <a:gd name="connsiteX0" fmla="*/ 0 w 2286000"/>
              <a:gd name="connsiteY0" fmla="*/ 0 h 0"/>
              <a:gd name="connsiteX1" fmla="*/ 2286000 w 2286000"/>
              <a:gd name="connsiteY1" fmla="*/ 0 h 0"/>
              <a:gd name="connsiteX2" fmla="*/ 0 w 2286000"/>
              <a:gd name="connsiteY2" fmla="*/ 0 h 0"/>
            </a:gdLst>
            <a:ahLst/>
            <a:cxnLst>
              <a:cxn ang="0">
                <a:pos x="connsiteX0" y="connsiteY0"/>
              </a:cxn>
              <a:cxn ang="0">
                <a:pos x="connsiteX1" y="connsiteY1"/>
              </a:cxn>
              <a:cxn ang="0">
                <a:pos x="connsiteX2" y="connsiteY2"/>
              </a:cxn>
            </a:cxnLst>
            <a:rect l="l" t="t" r="r" b="b"/>
            <a:pathLst>
              <a:path w="2286000">
                <a:moveTo>
                  <a:pt x="0" y="0"/>
                </a:moveTo>
                <a:lnTo>
                  <a:pt x="2286000" y="0"/>
                </a:lnTo>
                <a:lnTo>
                  <a:pt x="0" y="0"/>
                </a:lnTo>
                <a:close/>
              </a:path>
            </a:pathLst>
          </a:custGeom>
          <a:ln w="6350">
            <a:solidFill>
              <a:schemeClr val="accent1">
                <a:alpha val="30000"/>
              </a:schemeClr>
            </a:solidFill>
          </a:ln>
        </p:spPr>
        <p:txBody>
          <a:bodyPr tIns="137154" bIns="0" anchor="t"/>
          <a:lstStyle>
            <a:lvl1pPr marL="0" indent="0">
              <a:spcBef>
                <a:spcPts val="0"/>
              </a:spcBef>
              <a:spcAft>
                <a:spcPts val="0"/>
              </a:spcAft>
              <a:buFont typeface="Arial" panose="020B0604020202020204" pitchFamily="34" charset="0"/>
              <a:buChar char="​"/>
              <a:defRPr sz="2600">
                <a:solidFill>
                  <a:schemeClr val="tx2"/>
                </a:solidFill>
                <a:latin typeface="+mj-lt"/>
              </a:defRPr>
            </a:lvl1pPr>
            <a:lvl2pPr marL="0" marR="0" indent="0" algn="l" defTabSz="914362" rtl="0" eaLnBrk="1" fontAlgn="auto" latinLnBrk="0" hangingPunct="1">
              <a:lnSpc>
                <a:spcPct val="90000"/>
              </a:lnSpc>
              <a:spcBef>
                <a:spcPts val="310"/>
              </a:spcBef>
              <a:spcAft>
                <a:spcPts val="0"/>
              </a:spcAft>
              <a:buClrTx/>
              <a:buSzTx/>
              <a:buFont typeface="Arial" panose="020B0604020202020204" pitchFamily="34" charset="0"/>
              <a:buChar char="​"/>
              <a:tabLst>
                <a:tab pos="230179" algn="l"/>
                <a:tab pos="3541566" algn="l"/>
              </a:tabLst>
              <a:defRPr sz="1400" b="0">
                <a:solidFill>
                  <a:schemeClr val="tx1"/>
                </a:solidFill>
                <a:latin typeface="+mn-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5" name="Text Placeholder 2"/>
          <p:cNvSpPr>
            <a:spLocks noGrp="1"/>
          </p:cNvSpPr>
          <p:nvPr>
            <p:ph type="body" sz="quarter" idx="21"/>
          </p:nvPr>
        </p:nvSpPr>
        <p:spPr>
          <a:xfrm>
            <a:off x="457200" y="4857750"/>
            <a:ext cx="4828032" cy="152400"/>
          </a:xfrm>
        </p:spPr>
        <p:txBody>
          <a:bodyPr/>
          <a:lstStyle>
            <a:lvl1pPr>
              <a:defRPr sz="700">
                <a:solidFill>
                  <a:schemeClr val="accent1"/>
                </a:solidFill>
              </a:defRPr>
            </a:lvl1pPr>
          </a:lstStyle>
          <a:p>
            <a:pPr lvl="0"/>
            <a:r>
              <a:rPr lang="en-US" smtClean="0"/>
              <a:t>Click to edit Master text styles</a:t>
            </a:r>
          </a:p>
        </p:txBody>
      </p:sp>
      <p:grpSp>
        <p:nvGrpSpPr>
          <p:cNvPr id="26" name="Group 7"/>
          <p:cNvGrpSpPr>
            <a:grpSpLocks noChangeAspect="1"/>
          </p:cNvGrpSpPr>
          <p:nvPr userDrawn="1"/>
        </p:nvGrpSpPr>
        <p:grpSpPr bwMode="auto">
          <a:xfrm>
            <a:off x="8348485" y="4252913"/>
            <a:ext cx="279949" cy="145257"/>
            <a:chOff x="2781" y="1910"/>
            <a:chExt cx="848" cy="440"/>
          </a:xfrm>
        </p:grpSpPr>
        <p:sp>
          <p:nvSpPr>
            <p:cNvPr id="28" name="Freeform 8"/>
            <p:cNvSpPr>
              <a:spLocks/>
            </p:cNvSpPr>
            <p:nvPr userDrawn="1"/>
          </p:nvSpPr>
          <p:spPr bwMode="auto">
            <a:xfrm>
              <a:off x="2781" y="1910"/>
              <a:ext cx="362" cy="440"/>
            </a:xfrm>
            <a:custGeom>
              <a:avLst/>
              <a:gdLst>
                <a:gd name="T0" fmla="*/ 211 w 362"/>
                <a:gd name="T1" fmla="*/ 50 h 440"/>
                <a:gd name="T2" fmla="*/ 211 w 362"/>
                <a:gd name="T3" fmla="*/ 440 h 440"/>
                <a:gd name="T4" fmla="*/ 152 w 362"/>
                <a:gd name="T5" fmla="*/ 440 h 440"/>
                <a:gd name="T6" fmla="*/ 152 w 362"/>
                <a:gd name="T7" fmla="*/ 50 h 440"/>
                <a:gd name="T8" fmla="*/ 0 w 362"/>
                <a:gd name="T9" fmla="*/ 50 h 440"/>
                <a:gd name="T10" fmla="*/ 0 w 362"/>
                <a:gd name="T11" fmla="*/ 0 h 440"/>
                <a:gd name="T12" fmla="*/ 362 w 362"/>
                <a:gd name="T13" fmla="*/ 0 h 440"/>
                <a:gd name="T14" fmla="*/ 362 w 362"/>
                <a:gd name="T15" fmla="*/ 50 h 440"/>
                <a:gd name="T16" fmla="*/ 211 w 362"/>
                <a:gd name="T17" fmla="*/ 5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440">
                  <a:moveTo>
                    <a:pt x="211" y="50"/>
                  </a:moveTo>
                  <a:lnTo>
                    <a:pt x="211" y="440"/>
                  </a:lnTo>
                  <a:lnTo>
                    <a:pt x="152" y="440"/>
                  </a:lnTo>
                  <a:lnTo>
                    <a:pt x="152" y="50"/>
                  </a:lnTo>
                  <a:lnTo>
                    <a:pt x="0" y="50"/>
                  </a:lnTo>
                  <a:lnTo>
                    <a:pt x="0" y="0"/>
                  </a:lnTo>
                  <a:lnTo>
                    <a:pt x="362" y="0"/>
                  </a:lnTo>
                  <a:lnTo>
                    <a:pt x="362" y="50"/>
                  </a:lnTo>
                  <a:lnTo>
                    <a:pt x="211" y="50"/>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9"/>
            <p:cNvSpPr>
              <a:spLocks/>
            </p:cNvSpPr>
            <p:nvPr userDrawn="1"/>
          </p:nvSpPr>
          <p:spPr bwMode="auto">
            <a:xfrm>
              <a:off x="3211" y="1910"/>
              <a:ext cx="418" cy="440"/>
            </a:xfrm>
            <a:custGeom>
              <a:avLst/>
              <a:gdLst>
                <a:gd name="T0" fmla="*/ 57 w 418"/>
                <a:gd name="T1" fmla="*/ 97 h 440"/>
                <a:gd name="T2" fmla="*/ 57 w 418"/>
                <a:gd name="T3" fmla="*/ 440 h 440"/>
                <a:gd name="T4" fmla="*/ 0 w 418"/>
                <a:gd name="T5" fmla="*/ 440 h 440"/>
                <a:gd name="T6" fmla="*/ 0 w 418"/>
                <a:gd name="T7" fmla="*/ 0 h 440"/>
                <a:gd name="T8" fmla="*/ 64 w 418"/>
                <a:gd name="T9" fmla="*/ 0 h 440"/>
                <a:gd name="T10" fmla="*/ 211 w 418"/>
                <a:gd name="T11" fmla="*/ 262 h 440"/>
                <a:gd name="T12" fmla="*/ 357 w 418"/>
                <a:gd name="T13" fmla="*/ 0 h 440"/>
                <a:gd name="T14" fmla="*/ 418 w 418"/>
                <a:gd name="T15" fmla="*/ 0 h 440"/>
                <a:gd name="T16" fmla="*/ 418 w 418"/>
                <a:gd name="T17" fmla="*/ 440 h 440"/>
                <a:gd name="T18" fmla="*/ 362 w 418"/>
                <a:gd name="T19" fmla="*/ 440 h 440"/>
                <a:gd name="T20" fmla="*/ 362 w 418"/>
                <a:gd name="T21" fmla="*/ 95 h 440"/>
                <a:gd name="T22" fmla="*/ 234 w 418"/>
                <a:gd name="T23" fmla="*/ 326 h 440"/>
                <a:gd name="T24" fmla="*/ 185 w 418"/>
                <a:gd name="T25" fmla="*/ 326 h 440"/>
                <a:gd name="T26" fmla="*/ 57 w 418"/>
                <a:gd name="T27" fmla="*/ 97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8" h="440">
                  <a:moveTo>
                    <a:pt x="57" y="97"/>
                  </a:moveTo>
                  <a:lnTo>
                    <a:pt x="57" y="440"/>
                  </a:lnTo>
                  <a:lnTo>
                    <a:pt x="0" y="440"/>
                  </a:lnTo>
                  <a:lnTo>
                    <a:pt x="0" y="0"/>
                  </a:lnTo>
                  <a:lnTo>
                    <a:pt x="64" y="0"/>
                  </a:lnTo>
                  <a:lnTo>
                    <a:pt x="211" y="262"/>
                  </a:lnTo>
                  <a:lnTo>
                    <a:pt x="357" y="0"/>
                  </a:lnTo>
                  <a:lnTo>
                    <a:pt x="418" y="0"/>
                  </a:lnTo>
                  <a:lnTo>
                    <a:pt x="418" y="440"/>
                  </a:lnTo>
                  <a:lnTo>
                    <a:pt x="362" y="440"/>
                  </a:lnTo>
                  <a:lnTo>
                    <a:pt x="362" y="95"/>
                  </a:lnTo>
                  <a:lnTo>
                    <a:pt x="234" y="326"/>
                  </a:lnTo>
                  <a:lnTo>
                    <a:pt x="185" y="326"/>
                  </a:lnTo>
                  <a:lnTo>
                    <a:pt x="57" y="97"/>
                  </a:lnTo>
                  <a:close/>
                </a:path>
              </a:pathLst>
            </a:custGeom>
            <a:solidFill>
              <a:srgbClr val="5C6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1874602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Half Picture">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2: </a:t>
            </a:r>
            <a:br>
              <a:rPr lang="en-US" dirty="0"/>
            </a:br>
            <a:r>
              <a:rPr lang="en-US" dirty="0"/>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smtClean="0"/>
              <a:t>Click to edit Master text styles</a:t>
            </a:r>
          </a:p>
        </p:txBody>
      </p:sp>
      <p:sp>
        <p:nvSpPr>
          <p:cNvPr id="9" name="Picture Placeholder 6"/>
          <p:cNvSpPr>
            <a:spLocks noGrp="1"/>
          </p:cNvSpPr>
          <p:nvPr>
            <p:ph type="pic" sz="quarter" idx="16" hasCustomPrompt="1"/>
          </p:nvPr>
        </p:nvSpPr>
        <p:spPr>
          <a:xfrm>
            <a:off x="4575411"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250183344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 Slide Option 2: </a:t>
            </a:r>
            <a:br>
              <a:rPr lang="en-US" dirty="0"/>
            </a:br>
            <a:r>
              <a:rPr lang="en-US" dirty="0"/>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smtClean="0"/>
              <a:t>Click to edit Master text styles</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403001310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defRPr>
            </a:lvl1pPr>
          </a:lstStyle>
          <a:p>
            <a:r>
              <a:rPr lang="en-US" smtClean="0"/>
              <a:t>4/21/2014</a:t>
            </a:r>
            <a:endParaRPr lang="en-US" dirty="0"/>
          </a:p>
        </p:txBody>
      </p:sp>
      <p:sp>
        <p:nvSpPr>
          <p:cNvPr id="4" name="Footer Placeholder 3"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a:xfrm>
            <a:off x="8760612" y="4869757"/>
            <a:ext cx="230989" cy="154577"/>
          </a:xfrm>
          <a:prstGeom prst="rect">
            <a:avLst/>
          </a:prstGeom>
        </p:spPr>
        <p:txBody>
          <a:bodyPr/>
          <a:lstStyle/>
          <a:p>
            <a:fld id="{EEB8B06D-99A5-468B-806E-293788FE9637}" type="slidenum">
              <a:rPr lang="en-US" smtClean="0"/>
              <a:pPr/>
              <a:t>‹#›</a:t>
            </a:fld>
            <a:endParaRPr lang="en-US" dirty="0"/>
          </a:p>
        </p:txBody>
      </p:sp>
      <p:sp>
        <p:nvSpPr>
          <p:cNvPr id="11" name="Text Placeholder 2"/>
          <p:cNvSpPr>
            <a:spLocks noGrp="1"/>
          </p:cNvSpPr>
          <p:nvPr>
            <p:ph type="body" sz="quarter" idx="21" hasCustomPrompt="1"/>
          </p:nvPr>
        </p:nvSpPr>
        <p:spPr>
          <a:xfrm>
            <a:off x="457200" y="4857750"/>
            <a:ext cx="6804025" cy="152400"/>
          </a:xfrm>
        </p:spPr>
        <p:txBody>
          <a:bodyPr anchor="t"/>
          <a:lstStyle>
            <a:lvl1pPr>
              <a:defRPr sz="800">
                <a:solidFill>
                  <a:schemeClr val="accent1"/>
                </a:solidFill>
              </a:defRPr>
            </a:lvl1pPr>
          </a:lstStyle>
          <a:p>
            <a:pPr lvl="0"/>
            <a:r>
              <a:rPr lang="en-US" dirty="0" smtClean="0"/>
              <a:t>Footer</a:t>
            </a:r>
          </a:p>
        </p:txBody>
      </p:sp>
      <p:sp>
        <p:nvSpPr>
          <p:cNvPr id="12" name="Text Placeholder 2"/>
          <p:cNvSpPr>
            <a:spLocks noGrp="1"/>
          </p:cNvSpPr>
          <p:nvPr>
            <p:ph type="body" sz="quarter" idx="22" hasCustomPrompt="1"/>
          </p:nvPr>
        </p:nvSpPr>
        <p:spPr>
          <a:xfrm>
            <a:off x="457201" y="4667254"/>
            <a:ext cx="6804025" cy="152400"/>
          </a:xfrm>
        </p:spPr>
        <p:txBody>
          <a:bodyPr bIns="0" anchor="b"/>
          <a:lstStyle>
            <a:lvl1pPr>
              <a:defRPr sz="900">
                <a:solidFill>
                  <a:schemeClr val="tx1"/>
                </a:solidFill>
              </a:defRPr>
            </a:lvl1pPr>
          </a:lstStyle>
          <a:p>
            <a:pPr lvl="0"/>
            <a:r>
              <a:rPr lang="en-US" dirty="0" smtClean="0"/>
              <a:t>Source</a:t>
            </a:r>
            <a:endParaRPr lang="en-US" dirty="0"/>
          </a:p>
        </p:txBody>
      </p:sp>
    </p:spTree>
    <p:extLst>
      <p:ext uri="{BB962C8B-B14F-4D97-AF65-F5344CB8AC3E}">
        <p14:creationId xmlns:p14="http://schemas.microsoft.com/office/powerpoint/2010/main" val="13055138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0" y="0"/>
            <a:ext cx="9144003" cy="5143500"/>
          </a:xfrm>
          <a:prstGeom prst="rect">
            <a:avLst/>
          </a:prstGeom>
        </p:spPr>
      </p:pic>
      <p:cxnSp>
        <p:nvCxnSpPr>
          <p:cNvPr id="4" name="Straight Connector 3"/>
          <p:cNvCxnSpPr/>
          <p:nvPr userDrawn="1"/>
        </p:nvCxnSpPr>
        <p:spPr>
          <a:xfrm>
            <a:off x="431800"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4" y="4777595"/>
            <a:ext cx="3572891" cy="123111"/>
          </a:xfrm>
          <a:prstGeom prst="rect">
            <a:avLst/>
          </a:prstGeom>
        </p:spPr>
        <p:txBody>
          <a:bodyPr wrap="square" lIns="0" tIns="0" rIns="0" bIns="0" anchor="ctr">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8" y="2018812"/>
            <a:ext cx="4679215" cy="948740"/>
          </a:xfrm>
        </p:spPr>
        <p:txBody>
          <a:bodyPr vert="horz" lIns="0" tIns="0" rIns="0" bIns="0" rtlCol="0" anchor="b">
            <a:noAutofit/>
          </a:bodyPr>
          <a:lstStyle>
            <a:lvl1pPr marL="0" algn="l" defTabSz="914362"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62"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dirty="0"/>
              <a:t>Title Slide Option 2: </a:t>
            </a:r>
            <a:br>
              <a:rPr lang="en-US" dirty="0"/>
            </a:br>
            <a:r>
              <a:rPr lang="en-US" dirty="0"/>
              <a:t>use up to two lines</a:t>
            </a:r>
          </a:p>
        </p:txBody>
      </p:sp>
      <p:sp>
        <p:nvSpPr>
          <p:cNvPr id="13" name="Text Placeholder 12"/>
          <p:cNvSpPr>
            <a:spLocks noGrp="1"/>
          </p:cNvSpPr>
          <p:nvPr>
            <p:ph type="body" sz="quarter" idx="11" hasCustomPrompt="1"/>
          </p:nvPr>
        </p:nvSpPr>
        <p:spPr>
          <a:xfrm>
            <a:off x="465358" y="3162290"/>
            <a:ext cx="3206795" cy="215444"/>
          </a:xfrm>
        </p:spPr>
        <p:txBody>
          <a:bodyPr bIns="0">
            <a:spAutoFit/>
          </a:bodyPr>
          <a:lstStyle>
            <a:lvl1pPr marL="0" indent="0" algn="l" defTabSz="914362" rtl="0" eaLnBrk="1" latinLnBrk="0" hangingPunct="1">
              <a:lnSpc>
                <a:spcPct val="100000"/>
              </a:lnSpc>
              <a:spcBef>
                <a:spcPts val="0"/>
              </a:spcBef>
              <a:spcAft>
                <a:spcPts val="0"/>
              </a:spcAft>
              <a:buFontTx/>
              <a:buNone/>
              <a:tabLst>
                <a:tab pos="230179"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62" rtl="0" eaLnBrk="1" latinLnBrk="0" hangingPunct="1">
              <a:lnSpc>
                <a:spcPct val="100000"/>
              </a:lnSpc>
              <a:spcBef>
                <a:spcPts val="0"/>
              </a:spcBef>
              <a:spcAft>
                <a:spcPts val="0"/>
              </a:spcAft>
              <a:buFontTx/>
              <a:buNone/>
              <a:tabLst>
                <a:tab pos="230179"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dirty="0"/>
              <a:t>14pt Open Sans </a:t>
            </a:r>
            <a:r>
              <a:rPr lang="fr-FR" dirty="0" err="1"/>
              <a:t>Subhead</a:t>
            </a:r>
            <a:r>
              <a:rPr lang="fr-FR" dirty="0"/>
              <a:t>, Date, </a:t>
            </a:r>
            <a:r>
              <a:rPr lang="fr-FR" dirty="0" err="1"/>
              <a:t>etc</a:t>
            </a:r>
            <a:endParaRPr lang="fr-FR" dirty="0"/>
          </a:p>
        </p:txBody>
      </p:sp>
      <p:sp>
        <p:nvSpPr>
          <p:cNvPr id="15" name="Text Placeholder 14"/>
          <p:cNvSpPr>
            <a:spLocks noGrp="1"/>
          </p:cNvSpPr>
          <p:nvPr>
            <p:ph type="body" sz="quarter" idx="12"/>
          </p:nvPr>
        </p:nvSpPr>
        <p:spPr>
          <a:xfrm>
            <a:off x="465358" y="4262929"/>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smtClean="0"/>
              <a:t>Click to 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9579781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Tree>
    <p:extLst>
      <p:ext uri="{BB962C8B-B14F-4D97-AF65-F5344CB8AC3E}">
        <p14:creationId xmlns:p14="http://schemas.microsoft.com/office/powerpoint/2010/main" val="230180283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5"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185863"/>
            <a:ext cx="3138692" cy="326191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6" name="Text Placeholder 5"/>
          <p:cNvSpPr>
            <a:spLocks noGrp="1"/>
          </p:cNvSpPr>
          <p:nvPr>
            <p:ph type="body" sz="quarter" idx="15" hasCustomPrompt="1"/>
          </p:nvPr>
        </p:nvSpPr>
        <p:spPr>
          <a:xfrm>
            <a:off x="6868199" y="1186847"/>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Caption 10pt Gray</a:t>
            </a:r>
          </a:p>
        </p:txBody>
      </p:sp>
      <p:sp>
        <p:nvSpPr>
          <p:cNvPr id="14" name="Text Placeholder 5"/>
          <p:cNvSpPr>
            <a:spLocks noGrp="1"/>
          </p:cNvSpPr>
          <p:nvPr>
            <p:ph type="body" sz="quarter" idx="16" hasCustomPrompt="1"/>
          </p:nvPr>
        </p:nvSpPr>
        <p:spPr>
          <a:xfrm>
            <a:off x="6868199" y="2735156"/>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Image Caption 10pt Gray</a:t>
            </a:r>
          </a:p>
        </p:txBody>
      </p:sp>
      <p:sp>
        <p:nvSpPr>
          <p:cNvPr id="13" name="Picture Placeholder 6"/>
          <p:cNvSpPr>
            <a:spLocks noGrp="1"/>
          </p:cNvSpPr>
          <p:nvPr>
            <p:ph type="pic" sz="quarter" idx="18" hasCustomPrompt="1"/>
          </p:nvPr>
        </p:nvSpPr>
        <p:spPr>
          <a:xfrm>
            <a:off x="3669945"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Drag picture to placeholder or click icon to add.</a:t>
            </a:r>
          </a:p>
        </p:txBody>
      </p:sp>
    </p:spTree>
    <p:extLst>
      <p:ext uri="{BB962C8B-B14F-4D97-AF65-F5344CB8AC3E}">
        <p14:creationId xmlns:p14="http://schemas.microsoft.com/office/powerpoint/2010/main" val="49679101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48006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4"/>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14" name="Text Placeholder 8"/>
          <p:cNvSpPr>
            <a:spLocks noGrp="1"/>
          </p:cNvSpPr>
          <p:nvPr>
            <p:ph type="body" sz="quarter" idx="15"/>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33989112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smtClean="0"/>
              <a:t>Click to edit Master text styles</a:t>
            </a:r>
          </a:p>
        </p:txBody>
      </p:sp>
    </p:spTree>
    <p:extLst>
      <p:ext uri="{BB962C8B-B14F-4D97-AF65-F5344CB8AC3E}">
        <p14:creationId xmlns:p14="http://schemas.microsoft.com/office/powerpoint/2010/main" val="36662916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schemeClr>
            </a:gs>
            <a:gs pos="100000">
              <a:schemeClr val="tx1">
                <a:lumMod val="50000"/>
              </a:schemeClr>
            </a:gs>
          </a:gsLst>
          <a:lin ang="5400000" scaled="0"/>
          <a:tileRect/>
        </a:gradFill>
        <a:effectLst/>
      </p:bgPr>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6"/>
            <a:ext cx="217294" cy="208954"/>
          </a:xfrm>
          <a:prstGeom prst="rect">
            <a:avLst/>
          </a:prstGeom>
          <a:extLst/>
        </p:spPr>
        <p:txBody>
          <a:bodyPr vert="horz" lIns="0" tIns="0" rIns="0" bIns="0" rtlCol="0" anchor="ctr"/>
          <a:lstStyle/>
          <a:p>
            <a:pPr lvl="0" defTabSz="914362">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62">
                <a:lnSpc>
                  <a:spcPts val="1000"/>
                </a:lnSpc>
              </a:pPr>
              <a:t>‹#›</a:t>
            </a:fld>
            <a:endParaRPr lang="en-US" sz="700" b="0" i="0" dirty="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3"/>
            <a:ext cx="8226356" cy="344979"/>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17" name="Rectangle 16"/>
          <p:cNvSpPr/>
          <p:nvPr userDrawn="1"/>
        </p:nvSpPr>
        <p:spPr>
          <a:xfrm>
            <a:off x="457200" y="4983480"/>
            <a:ext cx="2708031" cy="92333"/>
          </a:xfrm>
          <a:prstGeom prst="rect">
            <a:avLst/>
          </a:prstGeom>
        </p:spPr>
        <p:txBody>
          <a:bodyPr wrap="square" lIns="0" tIns="0" rIns="0" bIns="0" anchor="ctr">
            <a:spAutoFit/>
          </a:bodyPr>
          <a:lstStyle/>
          <a:p>
            <a:pPr algn="l"/>
            <a:r>
              <a:rPr lang="en-US" sz="600" dirty="0">
                <a:solidFill>
                  <a:schemeClr val="tx1"/>
                </a:solidFill>
                <a:latin typeface="Open Sans" panose="020B0606030504020204" pitchFamily="34" charset="0"/>
                <a:ea typeface="Open Sans" panose="020B0606030504020204" pitchFamily="34" charset="0"/>
                <a:cs typeface="Open Sans" panose="020B0606030504020204" pitchFamily="34" charset="0"/>
              </a:rPr>
              <a:t>MCAFEE CONFIDENTIALITY LANGUAGE</a:t>
            </a:r>
          </a:p>
        </p:txBody>
      </p:sp>
      <p:cxnSp>
        <p:nvCxnSpPr>
          <p:cNvPr id="19" name="Straight Connector 18"/>
          <p:cNvCxnSpPr/>
          <p:nvPr userDrawn="1"/>
        </p:nvCxnSpPr>
        <p:spPr bwMode="gray">
          <a:xfrm>
            <a:off x="8688099" y="4993168"/>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0" y="1185863"/>
            <a:ext cx="8230898" cy="344646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Open Sans" panose="020B0606030504020204" pitchFamily="34" charset="0"/>
              </a:endParaRPr>
            </a:p>
          </p:txBody>
        </p:sp>
      </p:grpSp>
    </p:spTree>
    <p:extLst>
      <p:ext uri="{BB962C8B-B14F-4D97-AF65-F5344CB8AC3E}">
        <p14:creationId xmlns:p14="http://schemas.microsoft.com/office/powerpoint/2010/main" val="3730869817"/>
      </p:ext>
    </p:extLst>
  </p:cSld>
  <p:clrMap bg1="lt1" tx1="dk1" bg2="lt2" tx2="dk2" accent1="accent1" accent2="accent2" accent3="accent3" accent4="accent4" accent5="accent5" accent6="accent6" hlink="hlink" folHlink="folHlink"/>
  <p:sldLayoutIdLst>
    <p:sldLayoutId id="2147483668" r:id="rId1"/>
    <p:sldLayoutId id="2147483662" r:id="rId2"/>
    <p:sldLayoutId id="2147483669" r:id="rId3"/>
    <p:sldLayoutId id="2147483691" r:id="rId4"/>
    <p:sldLayoutId id="2147483670" r:id="rId5"/>
    <p:sldLayoutId id="2147483664" r:id="rId6"/>
    <p:sldLayoutId id="2147483690" r:id="rId7"/>
    <p:sldLayoutId id="2147483665" r:id="rId8"/>
    <p:sldLayoutId id="2147483666" r:id="rId9"/>
    <p:sldLayoutId id="2147483681" r:id="rId10"/>
    <p:sldLayoutId id="2147483667" r:id="rId11"/>
    <p:sldLayoutId id="2147483693" r:id="rId12"/>
    <p:sldLayoutId id="2147483687" r:id="rId13"/>
    <p:sldLayoutId id="2147483694" r:id="rId14"/>
    <p:sldLayoutId id="2147483683" r:id="rId15"/>
    <p:sldLayoutId id="2147483692" r:id="rId16"/>
    <p:sldLayoutId id="2147483678" r:id="rId17"/>
    <p:sldLayoutId id="2147483695" r:id="rId18"/>
    <p:sldLayoutId id="2147483679" r:id="rId19"/>
    <p:sldLayoutId id="2147483677" r:id="rId20"/>
    <p:sldLayoutId id="2147483696" r:id="rId21"/>
    <p:sldLayoutId id="2147483697" r:id="rId22"/>
    <p:sldLayoutId id="2147483676" r:id="rId23"/>
    <p:sldLayoutId id="2147483671" r:id="rId24"/>
    <p:sldLayoutId id="2147483701" r:id="rId25"/>
    <p:sldLayoutId id="2147483703" r:id="rId26"/>
    <p:sldLayoutId id="2147483704" r:id="rId27"/>
    <p:sldLayoutId id="2147483705" r:id="rId28"/>
    <p:sldLayoutId id="2147483706" r:id="rId29"/>
    <p:sldLayoutId id="2147483707" r:id="rId30"/>
    <p:sldLayoutId id="2147483709" r:id="rId31"/>
    <p:sldLayoutId id="2147483711" r:id="rId32"/>
    <p:sldLayoutId id="2147483712" r:id="rId33"/>
    <p:sldLayoutId id="2147483713" r:id="rId34"/>
    <p:sldLayoutId id="2147483714" r:id="rId35"/>
    <p:sldLayoutId id="2147483715" r:id="rId36"/>
    <p:sldLayoutId id="2147483717" r:id="rId37"/>
    <p:sldLayoutId id="2147483718" r:id="rId38"/>
    <p:sldLayoutId id="2147483719" r:id="rId39"/>
    <p:sldLayoutId id="2147483720" r:id="rId40"/>
    <p:sldLayoutId id="2147483721" r:id="rId41"/>
    <p:sldLayoutId id="2147483722" r:id="rId42"/>
    <p:sldLayoutId id="2147483723" r:id="rId43"/>
    <p:sldLayoutId id="2147483724" r:id="rId44"/>
  </p:sldLayoutIdLst>
  <p:transition>
    <p:fade/>
  </p:transition>
  <p:timing>
    <p:tnLst>
      <p:par>
        <p:cTn id="1" dur="indefinite" restart="never" nodeType="tmRoot"/>
      </p:par>
    </p:tnLst>
  </p:timing>
  <p:txStyles>
    <p:title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20" userDrawn="1">
          <p15:clr>
            <a:srgbClr val="F26B43"/>
          </p15:clr>
        </p15:guide>
        <p15:guide id="2" pos="288" userDrawn="1">
          <p15:clr>
            <a:srgbClr val="F26B43"/>
          </p15:clr>
        </p15:guide>
        <p15:guide id="3" pos="2880" userDrawn="1">
          <p15:clr>
            <a:srgbClr val="F26B43"/>
          </p15:clr>
        </p15:guide>
        <p15:guide id="4" pos="5472" userDrawn="1">
          <p15:clr>
            <a:srgbClr val="F26B43"/>
          </p15:clr>
        </p15:guide>
        <p15:guide id="5" orient="horz" pos="300" userDrawn="1">
          <p15:clr>
            <a:srgbClr val="F26B43"/>
          </p15:clr>
        </p15:guide>
        <p15:guide id="6" orient="horz" pos="7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8" Type="http://schemas.openxmlformats.org/officeDocument/2006/relationships/hyperlink" Target="http://www.pidezign.com/2018/CXD_Quantitative_Report.pptx" TargetMode="External"/><Relationship Id="rId13" Type="http://schemas.openxmlformats.org/officeDocument/2006/relationships/image" Target="../media/image65.png"/><Relationship Id="rId3" Type="http://schemas.microsoft.com/office/2007/relationships/hdphoto" Target="../media/hdphoto1.wdp"/><Relationship Id="rId7" Type="http://schemas.openxmlformats.org/officeDocument/2006/relationships/hyperlink" Target="http://pidezign.com/MyAccWire_2015.pdf" TargetMode="External"/><Relationship Id="rId12"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hyperlink" Target="http://www.pidezign.com/2018/Flow_MFS_Android.pdf" TargetMode="External"/><Relationship Id="rId11" Type="http://schemas.openxmlformats.org/officeDocument/2006/relationships/image" Target="../media/image63.png"/><Relationship Id="rId5" Type="http://schemas.openxmlformats.org/officeDocument/2006/relationships/hyperlink" Target="http://www.pidezign.com/2018/Dmitri_Pyjov_Visual_sampls_2018.pdf" TargetMode="External"/><Relationship Id="rId15" Type="http://schemas.openxmlformats.org/officeDocument/2006/relationships/image" Target="../media/image67.png"/><Relationship Id="rId10" Type="http://schemas.openxmlformats.org/officeDocument/2006/relationships/hyperlink" Target="https://www.mcafee.com/" TargetMode="External"/><Relationship Id="rId4" Type="http://schemas.openxmlformats.org/officeDocument/2006/relationships/hyperlink" Target="http://www.pidezign.com/2018/Dmitri_Pyjov_Resume_2018.docx" TargetMode="External"/><Relationship Id="rId9" Type="http://schemas.openxmlformats.org/officeDocument/2006/relationships/hyperlink" Target="https://mcafee-consumer.invisionapp.com/share/727JYMV9D#/screens/107673448" TargetMode="External"/><Relationship Id="rId14"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3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3.png"/><Relationship Id="rId1" Type="http://schemas.openxmlformats.org/officeDocument/2006/relationships/slideLayout" Target="../slideLayouts/slideLayout44.xml"/><Relationship Id="rId4" Type="http://schemas.openxmlformats.org/officeDocument/2006/relationships/image" Target="../media/image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3999" cy="5143500"/>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 name="Text Placeholder 1"/>
          <p:cNvSpPr>
            <a:spLocks noGrp="1"/>
          </p:cNvSpPr>
          <p:nvPr>
            <p:ph type="body" sz="quarter" idx="13"/>
          </p:nvPr>
        </p:nvSpPr>
        <p:spPr>
          <a:xfrm>
            <a:off x="1562986" y="2018812"/>
            <a:ext cx="2892055" cy="953553"/>
          </a:xfrm>
        </p:spPr>
        <p:txBody>
          <a:bodyPr/>
          <a:lstStyle/>
          <a:p>
            <a:r>
              <a:rPr lang="en-US" sz="2800" dirty="0" smtClean="0">
                <a:latin typeface="Arial" panose="020B0604020202020204" pitchFamily="34" charset="0"/>
                <a:ea typeface="Open Sans Light" panose="020B0306030504020204" pitchFamily="34" charset="0"/>
                <a:cs typeface="Arial" panose="020B0604020202020204" pitchFamily="34" charset="0"/>
              </a:rPr>
              <a:t>Dmitri  Pyjov </a:t>
            </a:r>
          </a:p>
          <a:p>
            <a:r>
              <a:rPr lang="en-US" sz="1100" dirty="0" smtClean="0">
                <a:latin typeface="Arial" panose="020B0604020202020204" pitchFamily="34" charset="0"/>
                <a:ea typeface="Open Sans Light" panose="020B0306030504020204" pitchFamily="34" charset="0"/>
                <a:cs typeface="Arial" panose="020B0604020202020204" pitchFamily="34" charset="0"/>
              </a:rPr>
              <a:t>I N T R O D U C T I O N    2018</a:t>
            </a:r>
            <a:endParaRPr lang="en-US" sz="1100" dirty="0">
              <a:latin typeface="Arial" panose="020B0604020202020204" pitchFamily="34" charset="0"/>
              <a:ea typeface="Open Sans Light" panose="020B0306030504020204" pitchFamily="34" charset="0"/>
              <a:cs typeface="Arial" panose="020B0604020202020204" pitchFamily="34" charset="0"/>
            </a:endParaRPr>
          </a:p>
        </p:txBody>
      </p:sp>
      <p:grpSp>
        <p:nvGrpSpPr>
          <p:cNvPr id="11" name="Group 10"/>
          <p:cNvGrpSpPr/>
          <p:nvPr/>
        </p:nvGrpSpPr>
        <p:grpSpPr>
          <a:xfrm>
            <a:off x="5939024" y="2032565"/>
            <a:ext cx="1193296" cy="1139683"/>
            <a:chOff x="6132662" y="2043323"/>
            <a:chExt cx="1193296" cy="1139683"/>
          </a:xfrm>
          <a:effectLst>
            <a:outerShdw blurRad="304800" dist="50800" dir="5400000" algn="t" rotWithShape="0">
              <a:prstClr val="black">
                <a:alpha val="30000"/>
              </a:prstClr>
            </a:outerShdw>
          </a:effectLst>
        </p:grpSpPr>
        <p:pic>
          <p:nvPicPr>
            <p:cNvPr id="1026" name="Picture 2" descr="C:\Users\dpyjov\Desktop\My\2018 resume\My images\IMG_9836.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scaling="25"/>
                      </a14:imgEffect>
                      <a14:imgEffect>
                        <a14:colorTemperature colorTemp="2875"/>
                      </a14:imgEffect>
                      <a14:imgEffect>
                        <a14:saturation sat="33000"/>
                      </a14:imgEffect>
                    </a14:imgLayer>
                  </a14:imgProps>
                </a:ext>
                <a:ext uri="{28A0092B-C50C-407E-A947-70E740481C1C}">
                  <a14:useLocalDpi xmlns:a14="http://schemas.microsoft.com/office/drawing/2010/main" val="0"/>
                </a:ext>
              </a:extLst>
            </a:blip>
            <a:srcRect l="11175" t="12969" r="10266" b="25703"/>
            <a:stretch/>
          </p:blipFill>
          <p:spPr bwMode="auto">
            <a:xfrm>
              <a:off x="6132662" y="2043951"/>
              <a:ext cx="1193296" cy="113905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32662" y="2043323"/>
              <a:ext cx="1193296" cy="1139055"/>
            </a:xfrm>
            <a:prstGeom prst="rect">
              <a:avLst/>
            </a:prstGeom>
            <a:gradFill flip="none" rotWithShape="1">
              <a:gsLst>
                <a:gs pos="0">
                  <a:schemeClr val="tx1">
                    <a:alpha val="0"/>
                    <a:lumMod val="0"/>
                  </a:schemeClr>
                </a:gs>
                <a:gs pos="100000">
                  <a:schemeClr val="tx1">
                    <a:lumMod val="50000"/>
                    <a:alpha val="45000"/>
                  </a:schemeClr>
                </a:gs>
              </a:gsLst>
              <a:path path="circle">
                <a:fillToRect l="50000" t="50000" r="50000" b="50000"/>
              </a:path>
              <a:tileRect/>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0" name="Rectangle 9"/>
            <p:cNvSpPr/>
            <p:nvPr/>
          </p:nvSpPr>
          <p:spPr>
            <a:xfrm>
              <a:off x="6132662" y="2043949"/>
              <a:ext cx="852353" cy="1139057"/>
            </a:xfrm>
            <a:prstGeom prst="rect">
              <a:avLst/>
            </a:prstGeom>
            <a:gradFill flip="none" rotWithShape="1">
              <a:gsLst>
                <a:gs pos="100000">
                  <a:schemeClr val="tx1">
                    <a:alpha val="0"/>
                    <a:lumMod val="0"/>
                    <a:lumOff val="100000"/>
                  </a:schemeClr>
                </a:gs>
                <a:gs pos="0">
                  <a:schemeClr val="tx1">
                    <a:lumMod val="0"/>
                    <a:alpha val="55000"/>
                  </a:schemeClr>
                </a:gs>
              </a:gsLst>
              <a:lin ang="0" scaled="1"/>
              <a:tileRect/>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spTree>
    <p:extLst>
      <p:ext uri="{BB962C8B-B14F-4D97-AF65-F5344CB8AC3E}">
        <p14:creationId xmlns:p14="http://schemas.microsoft.com/office/powerpoint/2010/main" val="115716204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8" name="TextBox 7"/>
          <p:cNvSpPr txBox="1"/>
          <p:nvPr/>
        </p:nvSpPr>
        <p:spPr>
          <a:xfrm>
            <a:off x="4486940" y="960395"/>
            <a:ext cx="4476306" cy="3315908"/>
          </a:xfrm>
          <a:prstGeom prst="rect">
            <a:avLst/>
          </a:prstGeom>
          <a:noFill/>
        </p:spPr>
        <p:txBody>
          <a:bodyPr wrap="square" rtlCol="0">
            <a:spAutoFit/>
          </a:bodyPr>
          <a:lstStyle/>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On </a:t>
            </a:r>
            <a:r>
              <a:rPr lang="en-US" sz="1050" dirty="0">
                <a:solidFill>
                  <a:schemeClr val="bg1"/>
                </a:solidFill>
                <a:latin typeface="Arial" panose="020B0604020202020204" pitchFamily="34" charset="0"/>
                <a:cs typeface="Arial" panose="020B0604020202020204" pitchFamily="34" charset="0"/>
              </a:rPr>
              <a:t>first use, users are uncertain about the security of their device and often open the software to run a scan</a:t>
            </a:r>
            <a:r>
              <a:rPr lang="en-US" sz="1050" dirty="0" smtClean="0">
                <a:solidFill>
                  <a:schemeClr val="bg1"/>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t>
            </a:r>
            <a:r>
              <a:rPr lang="en-US" sz="1050" dirty="0">
                <a:solidFill>
                  <a:schemeClr val="bg1">
                    <a:lumMod val="50000"/>
                  </a:schemeClr>
                </a:solidFill>
                <a:latin typeface="Arial" panose="020B0604020202020204" pitchFamily="34" charset="0"/>
                <a:cs typeface="Arial" panose="020B0604020202020204" pitchFamily="34" charset="0"/>
              </a:rPr>
              <a:t>tour is not a software tour and some users didn’t find it helpful</a:t>
            </a:r>
            <a:r>
              <a:rPr lang="en-US" sz="1050" dirty="0" smtClean="0">
                <a:solidFill>
                  <a:schemeClr val="bg1">
                    <a:lumMod val="5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Additional application </a:t>
            </a:r>
            <a:r>
              <a:rPr lang="en-US" sz="1050" dirty="0">
                <a:solidFill>
                  <a:schemeClr val="bg1">
                    <a:lumMod val="50000"/>
                  </a:schemeClr>
                </a:solidFill>
                <a:latin typeface="Arial" panose="020B0604020202020204" pitchFamily="34" charset="0"/>
                <a:cs typeface="Arial" panose="020B0604020202020204" pitchFamily="34" charset="0"/>
              </a:rPr>
              <a:t>components are missed or </a:t>
            </a:r>
            <a:r>
              <a:rPr lang="en-US" sz="1050" dirty="0" smtClean="0">
                <a:solidFill>
                  <a:schemeClr val="bg1">
                    <a:lumMod val="50000"/>
                  </a:schemeClr>
                </a:solidFill>
                <a:latin typeface="Arial" panose="020B0604020202020204" pitchFamily="34" charset="0"/>
                <a:cs typeface="Arial" panose="020B0604020202020204" pitchFamily="34" charset="0"/>
              </a:rPr>
              <a:t>forgotten.</a:t>
            </a:r>
          </a:p>
          <a:p>
            <a:pPr marL="228600" indent="-228600">
              <a:lnSpc>
                <a:spcPct val="95000"/>
              </a:lnSpc>
              <a:buFont typeface="+mj-lt"/>
              <a:buAutoNum type="arabicPeriod"/>
            </a:pPr>
            <a:endParaRPr lang="en-US" sz="1050" dirty="0">
              <a:solidFill>
                <a:srgbClr val="00B0F0"/>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Features </a:t>
            </a:r>
            <a:r>
              <a:rPr lang="en-US" sz="1050" dirty="0">
                <a:solidFill>
                  <a:schemeClr val="bg1"/>
                </a:solidFill>
                <a:latin typeface="Arial" panose="020B0604020202020204" pitchFamily="34" charset="0"/>
                <a:cs typeface="Arial" panose="020B0604020202020204" pitchFamily="34" charset="0"/>
              </a:rPr>
              <a:t>are glossed over or poorly </a:t>
            </a:r>
            <a:r>
              <a:rPr lang="en-US" sz="1050" dirty="0" smtClean="0">
                <a:solidFill>
                  <a:schemeClr val="bg1"/>
                </a:solidFill>
                <a:latin typeface="Arial" panose="020B0604020202020204" pitchFamily="34" charset="0"/>
                <a:cs typeface="Arial" panose="020B0604020202020204" pitchFamily="34" charset="0"/>
              </a:rPr>
              <a:t>understood.</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Features </a:t>
            </a:r>
            <a:r>
              <a:rPr lang="en-US" sz="1050" dirty="0">
                <a:solidFill>
                  <a:schemeClr val="bg1"/>
                </a:solidFill>
                <a:latin typeface="Arial" panose="020B0604020202020204" pitchFamily="34" charset="0"/>
                <a:cs typeface="Arial" panose="020B0604020202020204" pitchFamily="34" charset="0"/>
              </a:rPr>
              <a:t>require effort to </a:t>
            </a:r>
            <a:r>
              <a:rPr lang="en-US" sz="1050" dirty="0" smtClean="0">
                <a:solidFill>
                  <a:schemeClr val="bg1"/>
                </a:solidFill>
                <a:latin typeface="Arial" panose="020B0604020202020204" pitchFamily="34" charset="0"/>
                <a:cs typeface="Arial" panose="020B0604020202020204" pitchFamily="34" charset="0"/>
              </a:rPr>
              <a:t>find.</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t>
            </a:r>
            <a:r>
              <a:rPr lang="en-US" sz="1050" dirty="0">
                <a:solidFill>
                  <a:schemeClr val="bg1">
                    <a:lumMod val="50000"/>
                  </a:schemeClr>
                </a:solidFill>
                <a:latin typeface="Arial" panose="020B0604020202020204" pitchFamily="34" charset="0"/>
                <a:cs typeface="Arial" panose="020B0604020202020204" pitchFamily="34" charset="0"/>
              </a:rPr>
              <a:t>interface overloads the users with </a:t>
            </a:r>
            <a:r>
              <a:rPr lang="en-US" sz="1050" dirty="0" smtClean="0">
                <a:solidFill>
                  <a:schemeClr val="bg1">
                    <a:lumMod val="50000"/>
                  </a:schemeClr>
                </a:solidFill>
                <a:latin typeface="Arial" panose="020B0604020202020204" pitchFamily="34" charset="0"/>
                <a:cs typeface="Arial" panose="020B0604020202020204" pitchFamily="34" charset="0"/>
              </a:rPr>
              <a:t>options.</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The application if </a:t>
            </a:r>
            <a:r>
              <a:rPr lang="en-US" sz="1050" dirty="0">
                <a:solidFill>
                  <a:schemeClr val="bg1"/>
                </a:solidFill>
                <a:latin typeface="Arial" panose="020B0604020202020204" pitchFamily="34" charset="0"/>
                <a:cs typeface="Arial" panose="020B0604020202020204" pitchFamily="34" charset="0"/>
              </a:rPr>
              <a:t>perceived to be reactive than </a:t>
            </a:r>
            <a:r>
              <a:rPr lang="en-US" sz="1050" dirty="0" smtClean="0">
                <a:solidFill>
                  <a:schemeClr val="bg1"/>
                </a:solidFill>
                <a:latin typeface="Arial" panose="020B0604020202020204" pitchFamily="34" charset="0"/>
                <a:cs typeface="Arial" panose="020B0604020202020204" pitchFamily="34" charset="0"/>
              </a:rPr>
              <a:t>proactive.</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Irrelevant </a:t>
            </a:r>
            <a:r>
              <a:rPr lang="en-US" sz="1050" dirty="0">
                <a:solidFill>
                  <a:schemeClr val="bg1"/>
                </a:solidFill>
                <a:latin typeface="Arial" panose="020B0604020202020204" pitchFamily="34" charset="0"/>
                <a:cs typeface="Arial" panose="020B0604020202020204" pitchFamily="34" charset="0"/>
              </a:rPr>
              <a:t>messages bombard </a:t>
            </a:r>
            <a:r>
              <a:rPr lang="en-US" sz="1050" dirty="0" smtClean="0">
                <a:solidFill>
                  <a:schemeClr val="bg1"/>
                </a:solidFill>
                <a:latin typeface="Arial" panose="020B0604020202020204" pitchFamily="34" charset="0"/>
                <a:cs typeface="Arial" panose="020B0604020202020204" pitchFamily="34" charset="0"/>
              </a:rPr>
              <a:t>users.</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Time </a:t>
            </a:r>
            <a:r>
              <a:rPr lang="en-US" sz="1050" dirty="0">
                <a:solidFill>
                  <a:schemeClr val="bg1">
                    <a:lumMod val="50000"/>
                  </a:schemeClr>
                </a:solidFill>
                <a:latin typeface="Arial" panose="020B0604020202020204" pitchFamily="34" charset="0"/>
                <a:cs typeface="Arial" panose="020B0604020202020204" pitchFamily="34" charset="0"/>
              </a:rPr>
              <a:t>an monetary investment is too aggressive. </a:t>
            </a:r>
            <a:endParaRPr lang="en-US" sz="1050" dirty="0" smtClean="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Perceived </a:t>
            </a:r>
            <a:r>
              <a:rPr lang="en-US" sz="1050" dirty="0">
                <a:solidFill>
                  <a:schemeClr val="bg1">
                    <a:lumMod val="50000"/>
                  </a:schemeClr>
                </a:solidFill>
                <a:latin typeface="Arial" panose="020B0604020202020204" pitchFamily="34" charset="0"/>
                <a:cs typeface="Arial" panose="020B0604020202020204" pitchFamily="34" charset="0"/>
              </a:rPr>
              <a:t>as a performance hog.</a:t>
            </a: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p:txBody>
      </p:sp>
      <p:sp>
        <p:nvSpPr>
          <p:cNvPr id="9"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Appraisal of End to End Experience</a:t>
            </a:r>
            <a:endParaRPr lang="en-US" sz="1000" dirty="0">
              <a:solidFill>
                <a:schemeClr val="accent6"/>
              </a:solidFill>
              <a:latin typeface="Arial" panose="020B0604020202020204" pitchFamily="34" charset="0"/>
              <a:cs typeface="Arial" panose="020B0604020202020204" pitchFamily="34" charset="0"/>
            </a:endParaRPr>
          </a:p>
        </p:txBody>
      </p:sp>
      <p:sp>
        <p:nvSpPr>
          <p:cNvPr id="14" name="Content Placeholder 1"/>
          <p:cNvSpPr txBox="1">
            <a:spLocks/>
          </p:cNvSpPr>
          <p:nvPr/>
        </p:nvSpPr>
        <p:spPr>
          <a:xfrm>
            <a:off x="457199" y="980087"/>
            <a:ext cx="3512373" cy="3490219"/>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800" dirty="0" smtClean="0">
                <a:solidFill>
                  <a:schemeClr val="accent6"/>
                </a:solidFill>
                <a:latin typeface="Arial" panose="020B0604020202020204" pitchFamily="34" charset="0"/>
                <a:cs typeface="Arial" panose="020B0604020202020204" pitchFamily="34" charset="0"/>
              </a:rPr>
              <a:t>Nudge when needed</a:t>
            </a:r>
          </a:p>
          <a:p>
            <a:r>
              <a:rPr lang="en-US" sz="1200" dirty="0" smtClean="0">
                <a:solidFill>
                  <a:schemeClr val="bg1"/>
                </a:solidFill>
                <a:latin typeface="Arial" panose="020B0604020202020204" pitchFamily="34" charset="0"/>
                <a:cs typeface="Arial" panose="020B0604020202020204" pitchFamily="34" charset="0"/>
              </a:rPr>
              <a:t>We inspire intuitive action by giving hints, feedback and visual cues that nudge our users in the right direction naturally and easily. By guiding them, we make our users feel more confident and overcome a natural resistance to change.</a:t>
            </a:r>
          </a:p>
          <a:p>
            <a:endParaRPr lang="en-US" sz="1200" dirty="0" smtClean="0">
              <a:latin typeface="Arial" panose="020B0604020202020204" pitchFamily="34" charset="0"/>
              <a:cs typeface="Arial" panose="020B0604020202020204" pitchFamily="34" charset="0"/>
            </a:endParaRPr>
          </a:p>
          <a:p>
            <a:r>
              <a:rPr lang="en-US" sz="1800" dirty="0" smtClean="0">
                <a:solidFill>
                  <a:schemeClr val="accent6"/>
                </a:solidFill>
                <a:latin typeface="Arial" panose="020B0604020202020204" pitchFamily="34" charset="0"/>
                <a:cs typeface="Arial" panose="020B0604020202020204" pitchFamily="34" charset="0"/>
              </a:rPr>
              <a:t>Suggestions</a:t>
            </a:r>
          </a:p>
          <a:p>
            <a:pPr marL="171450" indent="-1714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Introduce features with call-outs or other method.</a:t>
            </a:r>
          </a:p>
          <a:p>
            <a:pPr marL="171450" indent="-1714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Provide relevant in-app messaging.</a:t>
            </a:r>
          </a:p>
          <a:p>
            <a:endParaRPr lang="en-US" sz="1200" dirty="0" smtClean="0">
              <a:latin typeface="Arial" panose="020B0604020202020204" pitchFamily="34" charset="0"/>
              <a:cs typeface="Arial" panose="020B0604020202020204" pitchFamily="34" charset="0"/>
            </a:endParaRPr>
          </a:p>
          <a:p>
            <a:endParaRPr lang="en-US" sz="1200" dirty="0" smtClean="0">
              <a:latin typeface="Arial" panose="020B0604020202020204" pitchFamily="34" charset="0"/>
              <a:cs typeface="Arial" panose="020B0604020202020204" pitchFamily="34" charset="0"/>
            </a:endParaRPr>
          </a:p>
        </p:txBody>
      </p:sp>
      <p:sp>
        <p:nvSpPr>
          <p:cNvPr id="7" name="Title 3"/>
          <p:cNvSpPr>
            <a:spLocks noGrp="1"/>
          </p:cNvSpPr>
          <p:nvPr>
            <p:ph type="title"/>
          </p:nvPr>
        </p:nvSpPr>
        <p:spPr>
          <a:xfrm>
            <a:off x="457200" y="340470"/>
            <a:ext cx="8686800" cy="274778"/>
          </a:xfrm>
        </p:spPr>
        <p:txBody>
          <a:bodyPr/>
          <a:lstStyle/>
          <a:p>
            <a:r>
              <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2013-2017: Reviewing the Experience of the Application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Design Principles </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866639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8" name="TextBox 7"/>
          <p:cNvSpPr txBox="1"/>
          <p:nvPr/>
        </p:nvSpPr>
        <p:spPr>
          <a:xfrm>
            <a:off x="4486940" y="960395"/>
            <a:ext cx="4476306" cy="3315908"/>
          </a:xfrm>
          <a:prstGeom prst="rect">
            <a:avLst/>
          </a:prstGeom>
          <a:noFill/>
        </p:spPr>
        <p:txBody>
          <a:bodyPr wrap="square" rtlCol="0">
            <a:spAutoFit/>
          </a:bodyPr>
          <a:lstStyle/>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On </a:t>
            </a:r>
            <a:r>
              <a:rPr lang="en-US" sz="1050" dirty="0">
                <a:solidFill>
                  <a:schemeClr val="bg1">
                    <a:lumMod val="50000"/>
                  </a:schemeClr>
                </a:solidFill>
                <a:latin typeface="Arial" panose="020B0604020202020204" pitchFamily="34" charset="0"/>
                <a:cs typeface="Arial" panose="020B0604020202020204" pitchFamily="34" charset="0"/>
              </a:rPr>
              <a:t>first use, users are uncertain about the security of their device and often open the software to run a scan</a:t>
            </a:r>
            <a:r>
              <a:rPr lang="en-US" sz="1050" dirty="0" smtClean="0">
                <a:solidFill>
                  <a:schemeClr val="bg1">
                    <a:lumMod val="5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t>
            </a:r>
            <a:r>
              <a:rPr lang="en-US" sz="1050" dirty="0">
                <a:solidFill>
                  <a:schemeClr val="bg1">
                    <a:lumMod val="50000"/>
                  </a:schemeClr>
                </a:solidFill>
                <a:latin typeface="Arial" panose="020B0604020202020204" pitchFamily="34" charset="0"/>
                <a:cs typeface="Arial" panose="020B0604020202020204" pitchFamily="34" charset="0"/>
              </a:rPr>
              <a:t>tour is not a software tour and some users didn’t find it helpful</a:t>
            </a:r>
            <a:r>
              <a:rPr lang="en-US" sz="1050" dirty="0" smtClean="0">
                <a:solidFill>
                  <a:schemeClr val="bg1">
                    <a:lumMod val="5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Additional application </a:t>
            </a:r>
            <a:r>
              <a:rPr lang="en-US" sz="1050" dirty="0">
                <a:solidFill>
                  <a:schemeClr val="bg1"/>
                </a:solidFill>
                <a:latin typeface="Arial" panose="020B0604020202020204" pitchFamily="34" charset="0"/>
                <a:cs typeface="Arial" panose="020B0604020202020204" pitchFamily="34" charset="0"/>
              </a:rPr>
              <a:t>components are missed or </a:t>
            </a:r>
            <a:r>
              <a:rPr lang="en-US" sz="1050" dirty="0" smtClean="0">
                <a:solidFill>
                  <a:schemeClr val="bg1"/>
                </a:solidFill>
                <a:latin typeface="Arial" panose="020B0604020202020204" pitchFamily="34" charset="0"/>
                <a:cs typeface="Arial" panose="020B0604020202020204" pitchFamily="34" charset="0"/>
              </a:rPr>
              <a:t>forgotten.</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Features </a:t>
            </a:r>
            <a:r>
              <a:rPr lang="en-US" sz="1050" dirty="0">
                <a:solidFill>
                  <a:schemeClr val="bg1"/>
                </a:solidFill>
                <a:latin typeface="Arial" panose="020B0604020202020204" pitchFamily="34" charset="0"/>
                <a:cs typeface="Arial" panose="020B0604020202020204" pitchFamily="34" charset="0"/>
              </a:rPr>
              <a:t>are glossed over or poorly </a:t>
            </a:r>
            <a:r>
              <a:rPr lang="en-US" sz="1050" dirty="0" smtClean="0">
                <a:solidFill>
                  <a:schemeClr val="bg1"/>
                </a:solidFill>
                <a:latin typeface="Arial" panose="020B0604020202020204" pitchFamily="34" charset="0"/>
                <a:cs typeface="Arial" panose="020B0604020202020204" pitchFamily="34" charset="0"/>
              </a:rPr>
              <a:t>understood.</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Features </a:t>
            </a:r>
            <a:r>
              <a:rPr lang="en-US" sz="1050" dirty="0">
                <a:solidFill>
                  <a:schemeClr val="bg1"/>
                </a:solidFill>
                <a:latin typeface="Arial" panose="020B0604020202020204" pitchFamily="34" charset="0"/>
                <a:cs typeface="Arial" panose="020B0604020202020204" pitchFamily="34" charset="0"/>
              </a:rPr>
              <a:t>require effort to </a:t>
            </a:r>
            <a:r>
              <a:rPr lang="en-US" sz="1050" dirty="0" smtClean="0">
                <a:solidFill>
                  <a:schemeClr val="bg1"/>
                </a:solidFill>
                <a:latin typeface="Arial" panose="020B0604020202020204" pitchFamily="34" charset="0"/>
                <a:cs typeface="Arial" panose="020B0604020202020204" pitchFamily="34" charset="0"/>
              </a:rPr>
              <a:t>find.</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t>
            </a:r>
            <a:r>
              <a:rPr lang="en-US" sz="1050" dirty="0">
                <a:solidFill>
                  <a:schemeClr val="bg1">
                    <a:lumMod val="50000"/>
                  </a:schemeClr>
                </a:solidFill>
                <a:latin typeface="Arial" panose="020B0604020202020204" pitchFamily="34" charset="0"/>
                <a:cs typeface="Arial" panose="020B0604020202020204" pitchFamily="34" charset="0"/>
              </a:rPr>
              <a:t>interface overloads the users with </a:t>
            </a:r>
            <a:r>
              <a:rPr lang="en-US" sz="1050" dirty="0" smtClean="0">
                <a:solidFill>
                  <a:schemeClr val="bg1">
                    <a:lumMod val="50000"/>
                  </a:schemeClr>
                </a:solidFill>
                <a:latin typeface="Arial" panose="020B0604020202020204" pitchFamily="34" charset="0"/>
                <a:cs typeface="Arial" panose="020B0604020202020204" pitchFamily="34" charset="0"/>
              </a:rPr>
              <a:t>options.</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application if </a:t>
            </a:r>
            <a:r>
              <a:rPr lang="en-US" sz="1050" dirty="0">
                <a:solidFill>
                  <a:schemeClr val="bg1">
                    <a:lumMod val="50000"/>
                  </a:schemeClr>
                </a:solidFill>
                <a:latin typeface="Arial" panose="020B0604020202020204" pitchFamily="34" charset="0"/>
                <a:cs typeface="Arial" panose="020B0604020202020204" pitchFamily="34" charset="0"/>
              </a:rPr>
              <a:t>perceived to be reactive than </a:t>
            </a:r>
            <a:r>
              <a:rPr lang="en-US" sz="1050" dirty="0" smtClean="0">
                <a:solidFill>
                  <a:schemeClr val="bg1">
                    <a:lumMod val="50000"/>
                  </a:schemeClr>
                </a:solidFill>
                <a:latin typeface="Arial" panose="020B0604020202020204" pitchFamily="34" charset="0"/>
                <a:cs typeface="Arial" panose="020B0604020202020204" pitchFamily="34" charset="0"/>
              </a:rPr>
              <a:t>proactive.</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Irrelevant </a:t>
            </a:r>
            <a:r>
              <a:rPr lang="en-US" sz="1050" dirty="0">
                <a:solidFill>
                  <a:schemeClr val="bg1">
                    <a:lumMod val="50000"/>
                  </a:schemeClr>
                </a:solidFill>
                <a:latin typeface="Arial" panose="020B0604020202020204" pitchFamily="34" charset="0"/>
                <a:cs typeface="Arial" panose="020B0604020202020204" pitchFamily="34" charset="0"/>
              </a:rPr>
              <a:t>messages bombard </a:t>
            </a:r>
            <a:r>
              <a:rPr lang="en-US" sz="1050" dirty="0" smtClean="0">
                <a:solidFill>
                  <a:schemeClr val="bg1">
                    <a:lumMod val="50000"/>
                  </a:schemeClr>
                </a:solidFill>
                <a:latin typeface="Arial" panose="020B0604020202020204" pitchFamily="34" charset="0"/>
                <a:cs typeface="Arial" panose="020B0604020202020204" pitchFamily="34" charset="0"/>
              </a:rPr>
              <a:t>users.</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Time </a:t>
            </a:r>
            <a:r>
              <a:rPr lang="en-US" sz="1050" dirty="0">
                <a:solidFill>
                  <a:schemeClr val="bg1">
                    <a:lumMod val="50000"/>
                  </a:schemeClr>
                </a:solidFill>
                <a:latin typeface="Arial" panose="020B0604020202020204" pitchFamily="34" charset="0"/>
                <a:cs typeface="Arial" panose="020B0604020202020204" pitchFamily="34" charset="0"/>
              </a:rPr>
              <a:t>an monetary investment is too aggressive. </a:t>
            </a:r>
            <a:endParaRPr lang="en-US" sz="1050" dirty="0" smtClean="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Perceived </a:t>
            </a:r>
            <a:r>
              <a:rPr lang="en-US" sz="1050" dirty="0">
                <a:solidFill>
                  <a:schemeClr val="bg1">
                    <a:lumMod val="50000"/>
                  </a:schemeClr>
                </a:solidFill>
                <a:latin typeface="Arial" panose="020B0604020202020204" pitchFamily="34" charset="0"/>
                <a:cs typeface="Arial" panose="020B0604020202020204" pitchFamily="34" charset="0"/>
              </a:rPr>
              <a:t>as a performance hog.</a:t>
            </a: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p:txBody>
      </p:sp>
      <p:sp>
        <p:nvSpPr>
          <p:cNvPr id="9"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Appraisal of End to End Experience</a:t>
            </a:r>
            <a:endParaRPr lang="en-US" sz="1000" dirty="0">
              <a:solidFill>
                <a:schemeClr val="accent6"/>
              </a:solidFill>
              <a:latin typeface="Arial" panose="020B0604020202020204" pitchFamily="34" charset="0"/>
              <a:cs typeface="Arial" panose="020B0604020202020204" pitchFamily="34" charset="0"/>
            </a:endParaRPr>
          </a:p>
        </p:txBody>
      </p:sp>
      <p:sp>
        <p:nvSpPr>
          <p:cNvPr id="10" name="Content Placeholder 1"/>
          <p:cNvSpPr>
            <a:spLocks noGrp="1"/>
          </p:cNvSpPr>
          <p:nvPr>
            <p:ph idx="1"/>
          </p:nvPr>
        </p:nvSpPr>
        <p:spPr>
          <a:xfrm>
            <a:off x="457326" y="981661"/>
            <a:ext cx="3513667" cy="3490219"/>
          </a:xfrm>
        </p:spPr>
        <p:txBody>
          <a:bodyPr/>
          <a:lstStyle/>
          <a:p>
            <a:pPr marL="0" indent="0">
              <a:buNone/>
            </a:pPr>
            <a:r>
              <a:rPr lang="en-US" sz="1800" dirty="0">
                <a:solidFill>
                  <a:schemeClr val="accent6"/>
                </a:solidFill>
                <a:latin typeface="Arial" panose="020B0604020202020204" pitchFamily="34" charset="0"/>
                <a:cs typeface="Arial" panose="020B0604020202020204" pitchFamily="34" charset="0"/>
              </a:rPr>
              <a:t>Be consistent and familiar</a:t>
            </a:r>
          </a:p>
          <a:p>
            <a:pPr marL="0" indent="0">
              <a:buNone/>
            </a:pPr>
            <a:r>
              <a:rPr lang="en-US" sz="1200" dirty="0" smtClean="0">
                <a:solidFill>
                  <a:schemeClr val="bg1"/>
                </a:solidFill>
                <a:latin typeface="Arial" panose="020B0604020202020204" pitchFamily="34" charset="0"/>
                <a:cs typeface="Arial" panose="020B0604020202020204" pitchFamily="34" charset="0"/>
              </a:rPr>
              <a:t>When </a:t>
            </a:r>
            <a:r>
              <a:rPr lang="en-US" sz="1200" dirty="0">
                <a:solidFill>
                  <a:schemeClr val="bg1"/>
                </a:solidFill>
                <a:latin typeface="Arial" panose="020B0604020202020204" pitchFamily="34" charset="0"/>
                <a:cs typeface="Arial" panose="020B0604020202020204" pitchFamily="34" charset="0"/>
              </a:rPr>
              <a:t>we establish patterns that are consistent within an experience and familiar across contexts, we help our users do more with less effort each time. The result is the creation of an experience that is easy to </a:t>
            </a:r>
            <a:r>
              <a:rPr lang="en-US" sz="1200" dirty="0" smtClean="0">
                <a:solidFill>
                  <a:schemeClr val="bg1"/>
                </a:solidFill>
                <a:latin typeface="Arial" panose="020B0604020202020204" pitchFamily="34" charset="0"/>
                <a:cs typeface="Arial" panose="020B0604020202020204" pitchFamily="34" charset="0"/>
              </a:rPr>
              <a:t>use.</a:t>
            </a:r>
          </a:p>
          <a:p>
            <a:pPr marL="0" indent="0">
              <a:buNone/>
            </a:pPr>
            <a:endParaRPr lang="en-US" sz="1200" dirty="0" smtClean="0">
              <a:latin typeface="Arial" panose="020B0604020202020204" pitchFamily="34" charset="0"/>
              <a:cs typeface="Arial" panose="020B0604020202020204" pitchFamily="34" charset="0"/>
            </a:endParaRPr>
          </a:p>
          <a:p>
            <a:pPr marL="0" indent="0">
              <a:buNone/>
            </a:pPr>
            <a:r>
              <a:rPr lang="en-US" sz="1800" dirty="0" smtClean="0">
                <a:solidFill>
                  <a:schemeClr val="accent6"/>
                </a:solidFill>
                <a:latin typeface="Arial" panose="020B0604020202020204" pitchFamily="34" charset="0"/>
                <a:cs typeface="Arial" panose="020B0604020202020204" pitchFamily="34" charset="0"/>
              </a:rPr>
              <a:t>Suggestions</a:t>
            </a:r>
          </a:p>
          <a:p>
            <a:pPr marL="171450" indent="-1714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Bucket application features into categories.</a:t>
            </a:r>
          </a:p>
          <a:p>
            <a:pPr marL="171450" indent="-1714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Integrate companion products into UI.</a:t>
            </a:r>
          </a:p>
          <a:p>
            <a:endParaRPr lang="en-US" sz="1200" dirty="0" smtClean="0">
              <a:latin typeface="Arial" panose="020B0604020202020204" pitchFamily="34" charset="0"/>
              <a:cs typeface="Arial" panose="020B0604020202020204" pitchFamily="34" charset="0"/>
            </a:endParaRPr>
          </a:p>
          <a:p>
            <a:pPr marL="0" indent="0">
              <a:buNone/>
            </a:pPr>
            <a:endParaRPr lang="en-US" sz="1200" dirty="0" smtClean="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457200" y="340470"/>
            <a:ext cx="8686800" cy="274778"/>
          </a:xfrm>
        </p:spPr>
        <p:txBody>
          <a:bodyPr/>
          <a:lstStyle/>
          <a:p>
            <a:r>
              <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2013-2017: Reviewing the Experience of the Application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Design Principles </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76815802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89"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15" name="Picture 14"/>
          <p:cNvPicPr>
            <a:picLocks noChangeAspect="1"/>
          </p:cNvPicPr>
          <p:nvPr/>
        </p:nvPicPr>
        <p:blipFill rotWithShape="1">
          <a:blip r:embed="rId2"/>
          <a:srcRect l="28000" t="3439" r="22000" b="44216"/>
          <a:stretch/>
        </p:blipFill>
        <p:spPr>
          <a:xfrm>
            <a:off x="0" y="-972"/>
            <a:ext cx="5613992" cy="5144472"/>
          </a:xfrm>
          <a:prstGeom prst="rect">
            <a:avLst/>
          </a:prstGeom>
        </p:spPr>
      </p:pic>
      <p:sp>
        <p:nvSpPr>
          <p:cNvPr id="10" name="Title 1"/>
          <p:cNvSpPr txBox="1">
            <a:spLocks/>
          </p:cNvSpPr>
          <p:nvPr/>
        </p:nvSpPr>
        <p:spPr>
          <a:xfrm>
            <a:off x="454025" y="277888"/>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cs typeface="Arial" panose="020B0604020202020204" pitchFamily="34" charset="0"/>
              </a:rPr>
              <a:t>Table of contents</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
        <p:nvSpPr>
          <p:cNvPr id="13" name="Content Placeholder 1"/>
          <p:cNvSpPr>
            <a:spLocks noGrp="1"/>
          </p:cNvSpPr>
          <p:nvPr>
            <p:ph idx="1"/>
          </p:nvPr>
        </p:nvSpPr>
        <p:spPr>
          <a:xfrm>
            <a:off x="5950391" y="374710"/>
            <a:ext cx="2936433" cy="4597340"/>
          </a:xfrm>
        </p:spPr>
        <p:txBody>
          <a:bodyPr/>
          <a:lstStyle/>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2013-2017: Appraisal </a:t>
            </a:r>
            <a:r>
              <a:rPr lang="en-US" sz="1200" dirty="0">
                <a:solidFill>
                  <a:srgbClr val="00B0F0"/>
                </a:solidFill>
                <a:latin typeface="Arial" panose="020B0604020202020204" pitchFamily="34" charset="0"/>
                <a:cs typeface="Arial" panose="020B0604020202020204" pitchFamily="34" charset="0"/>
              </a:rPr>
              <a:t>of </a:t>
            </a:r>
            <a:r>
              <a:rPr lang="en-US" sz="1200" dirty="0" smtClean="0">
                <a:solidFill>
                  <a:srgbClr val="00B0F0"/>
                </a:solidFill>
                <a:latin typeface="Arial" panose="020B0604020202020204" pitchFamily="34" charset="0"/>
                <a:cs typeface="Arial" panose="020B0604020202020204" pitchFamily="34" charset="0"/>
              </a:rPr>
              <a:t>End-to-End Experience in the Application</a:t>
            </a:r>
            <a:endParaRPr lang="en-US" sz="1200" dirty="0">
              <a:solidFill>
                <a:srgbClr val="00B0F0"/>
              </a:solidFill>
              <a:latin typeface="Arial" panose="020B0604020202020204" pitchFamily="34" charset="0"/>
              <a:cs typeface="Arial" panose="020B0604020202020204" pitchFamily="34" charset="0"/>
            </a:endParaRPr>
          </a:p>
          <a:p>
            <a:pPr marL="171450" indent="-171450">
              <a:spcBef>
                <a:spcPts val="1000"/>
              </a:spcBef>
              <a:spcAft>
                <a:spcPts val="0"/>
              </a:spcAft>
              <a:buFont typeface="Arial" charset="0"/>
              <a:buChar char="•"/>
              <a:tabLst>
                <a:tab pos="287338" algn="l"/>
              </a:tabLst>
            </a:pPr>
            <a:r>
              <a:rPr lang="en-US" sz="1000" dirty="0" smtClean="0">
                <a:solidFill>
                  <a:schemeClr val="bg1"/>
                </a:solidFill>
                <a:latin typeface="Arial" panose="020B0604020202020204" pitchFamily="34" charset="0"/>
                <a:cs typeface="Arial" panose="020B0604020202020204" pitchFamily="34" charset="0"/>
              </a:rPr>
              <a:t>Testing/Research</a:t>
            </a:r>
            <a:endParaRPr lang="en-US" sz="1000" dirty="0">
              <a:solidFill>
                <a:schemeClr val="bg1"/>
              </a:solidFill>
              <a:latin typeface="Arial" panose="020B0604020202020204" pitchFamily="34" charset="0"/>
              <a:cs typeface="Arial" panose="020B0604020202020204" pitchFamily="34" charset="0"/>
            </a:endParaRPr>
          </a:p>
          <a:p>
            <a:pPr marL="171450" indent="-171450">
              <a:spcBef>
                <a:spcPts val="500"/>
              </a:spcBef>
              <a:spcAft>
                <a:spcPts val="0"/>
              </a:spcAft>
              <a:buFont typeface="Arial" charset="0"/>
              <a:buChar char="•"/>
              <a:tabLst>
                <a:tab pos="287338" algn="l"/>
              </a:tabLst>
            </a:pPr>
            <a:r>
              <a:rPr lang="en-US" sz="1000" dirty="0">
                <a:solidFill>
                  <a:schemeClr val="bg1"/>
                </a:solidFill>
                <a:latin typeface="Arial" panose="020B0604020202020204" pitchFamily="34" charset="0"/>
                <a:cs typeface="Arial" panose="020B0604020202020204" pitchFamily="34" charset="0"/>
              </a:rPr>
              <a:t>Key Findings</a:t>
            </a:r>
          </a:p>
          <a:p>
            <a:pPr marL="171450" indent="-171450">
              <a:spcBef>
                <a:spcPts val="500"/>
              </a:spcBef>
              <a:spcAft>
                <a:spcPts val="0"/>
              </a:spcAft>
              <a:buFont typeface="Arial" charset="0"/>
              <a:buChar char="•"/>
              <a:tabLst>
                <a:tab pos="287338" algn="l"/>
              </a:tabLst>
            </a:pPr>
            <a:r>
              <a:rPr lang="en-US" sz="1000" dirty="0">
                <a:solidFill>
                  <a:schemeClr val="bg1"/>
                </a:solidFill>
                <a:latin typeface="Arial" panose="020B0604020202020204" pitchFamily="34" charset="0"/>
                <a:cs typeface="Arial" panose="020B0604020202020204" pitchFamily="34" charset="0"/>
              </a:rPr>
              <a:t>Design </a:t>
            </a:r>
            <a:r>
              <a:rPr lang="en-US" sz="1000" dirty="0" smtClean="0">
                <a:solidFill>
                  <a:schemeClr val="bg1"/>
                </a:solidFill>
                <a:latin typeface="Arial" panose="020B0604020202020204" pitchFamily="34" charset="0"/>
                <a:cs typeface="Arial" panose="020B0604020202020204" pitchFamily="34" charset="0"/>
              </a:rPr>
              <a:t>Principles</a:t>
            </a:r>
          </a:p>
          <a:p>
            <a:pPr marL="0" indent="0">
              <a:spcBef>
                <a:spcPts val="500"/>
              </a:spcBef>
              <a:spcAft>
                <a:spcPts val="0"/>
              </a:spcAft>
              <a:buNone/>
            </a:pPr>
            <a:endParaRPr lang="en-US" sz="1200" dirty="0" smtClean="0">
              <a:solidFill>
                <a:srgbClr val="E0E3E5"/>
              </a:solidFill>
              <a:latin typeface="Arial" panose="020B0604020202020204" pitchFamily="34" charset="0"/>
              <a:cs typeface="Arial" panose="020B0604020202020204" pitchFamily="34" charset="0"/>
            </a:endParaRPr>
          </a:p>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2016-2017: Real UI/UX Success Story</a:t>
            </a:r>
          </a:p>
          <a:p>
            <a:pPr marL="171450" indent="-171450">
              <a:spcBef>
                <a:spcPts val="500"/>
              </a:spcBef>
              <a:spcAft>
                <a:spcPts val="0"/>
              </a:spcAft>
              <a:buFont typeface="Arial" charset="0"/>
              <a:buChar char="•"/>
              <a:tabLst>
                <a:tab pos="347663" algn="l"/>
              </a:tabLst>
            </a:pPr>
            <a:r>
              <a:rPr lang="en-US" sz="1000" dirty="0" smtClean="0">
                <a:solidFill>
                  <a:schemeClr val="bg1"/>
                </a:solidFill>
                <a:latin typeface="Arial" panose="020B0604020202020204" pitchFamily="34" charset="0"/>
                <a:cs typeface="Arial" panose="020B0604020202020204" pitchFamily="34" charset="0"/>
              </a:rPr>
              <a:t>Challenge &amp; Goal</a:t>
            </a:r>
          </a:p>
          <a:p>
            <a:pPr marL="171450" indent="-171450">
              <a:spcBef>
                <a:spcPts val="500"/>
              </a:spcBef>
              <a:spcAft>
                <a:spcPts val="0"/>
              </a:spcAft>
              <a:buFont typeface="Arial" charset="0"/>
              <a:buChar char="•"/>
              <a:tabLst>
                <a:tab pos="347663" algn="l"/>
              </a:tabLst>
            </a:pPr>
            <a:r>
              <a:rPr lang="en-US" sz="1000" dirty="0" smtClean="0">
                <a:solidFill>
                  <a:schemeClr val="bg1"/>
                </a:solidFill>
                <a:latin typeface="Arial" panose="020B0604020202020204" pitchFamily="34" charset="0"/>
                <a:cs typeface="Arial" panose="020B0604020202020204" pitchFamily="34" charset="0"/>
              </a:rPr>
              <a:t>Process</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Persona</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Flow</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Wireframe</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Visual UI</a:t>
            </a:r>
          </a:p>
          <a:p>
            <a:pPr marL="400050" lvl="1" indent="-228600">
              <a:spcBef>
                <a:spcPts val="500"/>
              </a:spcBef>
              <a:buClr>
                <a:schemeClr val="bg1">
                  <a:lumMod val="50000"/>
                </a:schemeClr>
              </a:buClr>
              <a:tabLst>
                <a:tab pos="347663" algn="l"/>
              </a:tabLst>
            </a:pPr>
            <a:r>
              <a:rPr lang="en-US" sz="1000" dirty="0">
                <a:solidFill>
                  <a:schemeClr val="bg1">
                    <a:lumMod val="95000"/>
                  </a:schemeClr>
                </a:solidFill>
                <a:latin typeface="Arial" panose="020B0604020202020204" pitchFamily="34" charset="0"/>
                <a:cs typeface="Arial" panose="020B0604020202020204" pitchFamily="34" charset="0"/>
              </a:rPr>
              <a:t>Evaluation</a:t>
            </a:r>
          </a:p>
          <a:p>
            <a:pPr>
              <a:spcBef>
                <a:spcPts val="500"/>
              </a:spcBef>
              <a:spcAft>
                <a:spcPts val="0"/>
              </a:spcAft>
              <a:tabLst>
                <a:tab pos="347663" algn="l"/>
              </a:tabLst>
            </a:pPr>
            <a:endParaRPr lang="en-US" sz="1200" dirty="0">
              <a:latin typeface="Arial" panose="020B0604020202020204" pitchFamily="34" charset="0"/>
              <a:cs typeface="Arial" panose="020B0604020202020204" pitchFamily="34" charset="0"/>
            </a:endParaRPr>
          </a:p>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Next Generation  Experience</a:t>
            </a:r>
          </a:p>
          <a:p>
            <a:pPr marL="171450" indent="-171450">
              <a:spcBef>
                <a:spcPts val="500"/>
              </a:spcBef>
              <a:spcAft>
                <a:spcPts val="0"/>
              </a:spcAft>
              <a:buFont typeface="Arial" charset="0"/>
              <a:buChar char="•"/>
            </a:pPr>
            <a:r>
              <a:rPr lang="en-US" sz="1000" dirty="0" smtClean="0">
                <a:solidFill>
                  <a:schemeClr val="bg1">
                    <a:lumMod val="95000"/>
                  </a:schemeClr>
                </a:solidFill>
                <a:latin typeface="Arial" panose="020B0604020202020204" pitchFamily="34" charset="0"/>
                <a:cs typeface="Arial" panose="020B0604020202020204" pitchFamily="34" charset="0"/>
              </a:rPr>
              <a:t>Version-1+1</a:t>
            </a:r>
          </a:p>
          <a:p>
            <a:pPr marL="171450" indent="-171450">
              <a:spcBef>
                <a:spcPts val="500"/>
              </a:spcBef>
              <a:spcAft>
                <a:spcPts val="0"/>
              </a:spcAft>
              <a:buFont typeface="Arial" charset="0"/>
              <a:buChar char="•"/>
            </a:pPr>
            <a:endParaRPr lang="en-US" sz="1000" dirty="0">
              <a:solidFill>
                <a:schemeClr val="bg1">
                  <a:lumMod val="95000"/>
                </a:schemeClr>
              </a:solidFill>
              <a:latin typeface="Arial" panose="020B0604020202020204" pitchFamily="34" charset="0"/>
              <a:cs typeface="Arial" panose="020B0604020202020204" pitchFamily="34" charset="0"/>
            </a:endParaRPr>
          </a:p>
          <a:p>
            <a:pPr>
              <a:spcBef>
                <a:spcPts val="500"/>
              </a:spcBef>
              <a:spcAft>
                <a:spcPts val="0"/>
              </a:spcAft>
            </a:pPr>
            <a:r>
              <a:rPr lang="en-US" sz="1200" dirty="0" smtClean="0">
                <a:solidFill>
                  <a:srgbClr val="00B0F0"/>
                </a:solidFill>
                <a:latin typeface="Arial" panose="020B0604020202020204" pitchFamily="34" charset="0"/>
                <a:cs typeface="Arial" panose="020B0604020202020204" pitchFamily="34" charset="0"/>
              </a:rPr>
              <a:t>Resume</a:t>
            </a:r>
          </a:p>
          <a:p>
            <a:pPr marL="171450" indent="-171450">
              <a:spcBef>
                <a:spcPts val="500"/>
              </a:spcBef>
              <a:buFont typeface="Arial" panose="020B0604020202020204" pitchFamily="34" charset="0"/>
              <a:buChar char="•"/>
            </a:pPr>
            <a:r>
              <a:rPr lang="en-US" sz="1000" dirty="0" smtClean="0">
                <a:solidFill>
                  <a:schemeClr val="bg1">
                    <a:lumMod val="95000"/>
                  </a:schemeClr>
                </a:solidFill>
                <a:latin typeface="Arial" panose="020B0604020202020204" pitchFamily="34" charset="0"/>
                <a:cs typeface="Arial" panose="020B0604020202020204" pitchFamily="34" charset="0"/>
              </a:rPr>
              <a:t>Links</a:t>
            </a:r>
            <a:endParaRPr lang="en-US" sz="1000" dirty="0">
              <a:solidFill>
                <a:schemeClr val="bg1">
                  <a:lumMod val="95000"/>
                </a:schemeClr>
              </a:solidFill>
              <a:latin typeface="Arial" panose="020B0604020202020204" pitchFamily="34" charset="0"/>
              <a:cs typeface="Arial" panose="020B0604020202020204" pitchFamily="34" charset="0"/>
            </a:endParaRPr>
          </a:p>
          <a:p>
            <a:pPr marL="171450" indent="-171450">
              <a:spcBef>
                <a:spcPts val="500"/>
              </a:spcBef>
              <a:spcAft>
                <a:spcPts val="0"/>
              </a:spcAft>
              <a:buFont typeface="Arial" panose="020B0604020202020204" pitchFamily="34" charset="0"/>
              <a:buChar char="•"/>
            </a:pPr>
            <a:endParaRPr lang="en-US" sz="1200" dirty="0" smtClean="0">
              <a:solidFill>
                <a:srgbClr val="00B0F0"/>
              </a:solidFill>
            </a:endParaRPr>
          </a:p>
          <a:p>
            <a:pPr>
              <a:spcBef>
                <a:spcPts val="500"/>
              </a:spcBef>
              <a:spcAft>
                <a:spcPts val="0"/>
              </a:spcAft>
              <a:tabLst>
                <a:tab pos="347663" algn="l"/>
              </a:tabLst>
            </a:pPr>
            <a:endParaRPr lang="en-US" sz="1000" dirty="0"/>
          </a:p>
          <a:p>
            <a:pPr>
              <a:spcBef>
                <a:spcPts val="500"/>
              </a:spcBef>
              <a:spcAft>
                <a:spcPts val="0"/>
              </a:spcAft>
            </a:pPr>
            <a:endParaRPr lang="en-US" sz="1000" dirty="0" smtClean="0">
              <a:solidFill>
                <a:schemeClr val="bg1">
                  <a:lumMod val="50000"/>
                </a:schemeClr>
              </a:solidFill>
            </a:endParaRPr>
          </a:p>
          <a:p>
            <a:pPr>
              <a:spcBef>
                <a:spcPts val="500"/>
              </a:spcBef>
              <a:spcAft>
                <a:spcPts val="0"/>
              </a:spcAft>
            </a:pPr>
            <a:endParaRPr lang="en-US" sz="1000" dirty="0">
              <a:solidFill>
                <a:schemeClr val="bg1">
                  <a:lumMod val="50000"/>
                </a:schemeClr>
              </a:solidFill>
            </a:endParaRPr>
          </a:p>
        </p:txBody>
      </p:sp>
      <p:pic>
        <p:nvPicPr>
          <p:cNvPr id="18" name="Picture 17"/>
          <p:cNvPicPr>
            <a:picLocks noChangeAspect="1"/>
          </p:cNvPicPr>
          <p:nvPr/>
        </p:nvPicPr>
        <p:blipFill>
          <a:blip r:embed="rId3"/>
          <a:stretch>
            <a:fillRect/>
          </a:stretch>
        </p:blipFill>
        <p:spPr>
          <a:xfrm>
            <a:off x="453745" y="1772366"/>
            <a:ext cx="4268408" cy="1597795"/>
          </a:xfrm>
          <a:prstGeom prst="rect">
            <a:avLst/>
          </a:prstGeom>
        </p:spPr>
      </p:pic>
      <p:sp>
        <p:nvSpPr>
          <p:cNvPr id="11" name="Rectangle 10"/>
          <p:cNvSpPr/>
          <p:nvPr/>
        </p:nvSpPr>
        <p:spPr>
          <a:xfrm>
            <a:off x="5862020" y="3370161"/>
            <a:ext cx="2184062" cy="1392339"/>
          </a:xfrm>
          <a:prstGeom prst="rect">
            <a:avLst/>
          </a:prstGeom>
          <a:solidFill>
            <a:schemeClr val="tx1">
              <a:lumMod val="50000"/>
              <a:alpha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2" name="Rectangle 11"/>
          <p:cNvSpPr/>
          <p:nvPr/>
        </p:nvSpPr>
        <p:spPr>
          <a:xfrm>
            <a:off x="5862020" y="277888"/>
            <a:ext cx="3044415" cy="1375025"/>
          </a:xfrm>
          <a:prstGeom prst="rect">
            <a:avLst/>
          </a:prstGeom>
          <a:solidFill>
            <a:schemeClr val="tx1">
              <a:lumMod val="50000"/>
              <a:alpha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Tree>
    <p:extLst>
      <p:ext uri="{BB962C8B-B14F-4D97-AF65-F5344CB8AC3E}">
        <p14:creationId xmlns:p14="http://schemas.microsoft.com/office/powerpoint/2010/main" val="312992521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0526" y="876447"/>
            <a:ext cx="6238873" cy="3231654"/>
          </a:xfrm>
          <a:prstGeom prst="rect">
            <a:avLst/>
          </a:prstGeom>
        </p:spPr>
        <p:txBody>
          <a:bodyPr wrap="square">
            <a:spAutoFit/>
          </a:bodyPr>
          <a:lstStyle/>
          <a:p>
            <a:r>
              <a:rPr lang="en-US" dirty="0" smtClean="0">
                <a:solidFill>
                  <a:srgbClr val="00B0F0"/>
                </a:solidFill>
                <a:latin typeface="Arial" panose="020B0604020202020204" pitchFamily="34" charset="0"/>
                <a:cs typeface="Arial" panose="020B0604020202020204" pitchFamily="34" charset="0"/>
              </a:rPr>
              <a:t>The Application trial </a:t>
            </a:r>
            <a:r>
              <a:rPr lang="en-US" dirty="0">
                <a:solidFill>
                  <a:srgbClr val="00B0F0"/>
                </a:solidFill>
                <a:latin typeface="Arial" panose="020B0604020202020204" pitchFamily="34" charset="0"/>
                <a:cs typeface="Arial" panose="020B0604020202020204" pitchFamily="34" charset="0"/>
              </a:rPr>
              <a:t>experience is broken in many </a:t>
            </a:r>
            <a:r>
              <a:rPr lang="en-US" dirty="0" smtClean="0">
                <a:solidFill>
                  <a:srgbClr val="00B0F0"/>
                </a:solidFill>
                <a:latin typeface="Arial" panose="020B0604020202020204" pitchFamily="34" charset="0"/>
                <a:cs typeface="Arial" panose="020B0604020202020204" pitchFamily="34" charset="0"/>
              </a:rPr>
              <a:t>ways:</a:t>
            </a:r>
          </a:p>
          <a:p>
            <a:endParaRPr lang="en-US" dirty="0" smtClean="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Many </a:t>
            </a:r>
            <a:r>
              <a:rPr lang="en-US" sz="1050" dirty="0">
                <a:solidFill>
                  <a:schemeClr val="bg1">
                    <a:lumMod val="95000"/>
                  </a:schemeClr>
                </a:solidFill>
                <a:latin typeface="Arial" panose="020B0604020202020204" pitchFamily="34" charset="0"/>
                <a:cs typeface="Arial" panose="020B0604020202020204" pitchFamily="34" charset="0"/>
              </a:rPr>
              <a:t>users distrust </a:t>
            </a:r>
            <a:r>
              <a:rPr lang="en-US" sz="1050" dirty="0" smtClean="0">
                <a:solidFill>
                  <a:schemeClr val="bg1">
                    <a:lumMod val="95000"/>
                  </a:schemeClr>
                </a:solidFill>
                <a:latin typeface="Arial" panose="020B0604020202020204" pitchFamily="34" charset="0"/>
                <a:cs typeface="Arial" panose="020B0604020202020204" pitchFamily="34" charset="0"/>
              </a:rPr>
              <a:t>the application </a:t>
            </a:r>
            <a:r>
              <a:rPr lang="en-US" sz="1050" dirty="0">
                <a:solidFill>
                  <a:schemeClr val="bg1">
                    <a:lumMod val="95000"/>
                  </a:schemeClr>
                </a:solidFill>
                <a:latin typeface="Arial" panose="020B0604020202020204" pitchFamily="34" charset="0"/>
                <a:cs typeface="Arial" panose="020B0604020202020204" pitchFamily="34" charset="0"/>
              </a:rPr>
              <a:t>and trial ware, but we behave as if they downloaded and installed </a:t>
            </a:r>
            <a:r>
              <a:rPr lang="en-US" sz="1050" dirty="0" smtClean="0">
                <a:solidFill>
                  <a:schemeClr val="bg1">
                    <a:lumMod val="95000"/>
                  </a:schemeClr>
                </a:solidFill>
                <a:latin typeface="Arial" panose="020B0604020202020204" pitchFamily="34" charset="0"/>
                <a:cs typeface="Arial" panose="020B0604020202020204" pitchFamily="34" charset="0"/>
              </a:rPr>
              <a:t>us.</a:t>
            </a:r>
          </a:p>
          <a:p>
            <a:pPr marL="285750" indent="-28575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Many </a:t>
            </a:r>
            <a:r>
              <a:rPr lang="en-US" sz="1050" dirty="0">
                <a:solidFill>
                  <a:schemeClr val="bg1">
                    <a:lumMod val="95000"/>
                  </a:schemeClr>
                </a:solidFill>
                <a:latin typeface="Arial" panose="020B0604020202020204" pitchFamily="34" charset="0"/>
                <a:cs typeface="Arial" panose="020B0604020202020204" pitchFamily="34" charset="0"/>
              </a:rPr>
              <a:t>users already use the competition, and we don’t give them compelling reasons to keep </a:t>
            </a:r>
            <a:r>
              <a:rPr lang="en-US" sz="1050" dirty="0" smtClean="0">
                <a:solidFill>
                  <a:schemeClr val="bg1">
                    <a:lumMod val="95000"/>
                  </a:schemeClr>
                </a:solidFill>
                <a:latin typeface="Arial" panose="020B0604020202020204" pitchFamily="34" charset="0"/>
                <a:cs typeface="Arial" panose="020B0604020202020204" pitchFamily="34" charset="0"/>
              </a:rPr>
              <a:t>us.</a:t>
            </a:r>
          </a:p>
          <a:p>
            <a:pPr marL="285750" indent="-28575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Many </a:t>
            </a:r>
            <a:r>
              <a:rPr lang="en-US" sz="1050" dirty="0">
                <a:solidFill>
                  <a:schemeClr val="bg1">
                    <a:lumMod val="95000"/>
                  </a:schemeClr>
                </a:solidFill>
                <a:latin typeface="Arial" panose="020B0604020202020204" pitchFamily="34" charset="0"/>
                <a:cs typeface="Arial" panose="020B0604020202020204" pitchFamily="34" charset="0"/>
              </a:rPr>
              <a:t>users have been burned by </a:t>
            </a:r>
            <a:r>
              <a:rPr lang="en-US" sz="1050" dirty="0" smtClean="0">
                <a:solidFill>
                  <a:schemeClr val="bg1">
                    <a:lumMod val="95000"/>
                  </a:schemeClr>
                </a:solidFill>
                <a:latin typeface="Arial" panose="020B0604020202020204" pitchFamily="34" charset="0"/>
                <a:cs typeface="Arial" panose="020B0604020202020204" pitchFamily="34" charset="0"/>
              </a:rPr>
              <a:t>Application </a:t>
            </a:r>
            <a:r>
              <a:rPr lang="en-US" sz="1050" dirty="0">
                <a:solidFill>
                  <a:schemeClr val="bg1">
                    <a:lumMod val="95000"/>
                  </a:schemeClr>
                </a:solidFill>
                <a:latin typeface="Arial" panose="020B0604020202020204" pitchFamily="34" charset="0"/>
                <a:cs typeface="Arial" panose="020B0604020202020204" pitchFamily="34" charset="0"/>
              </a:rPr>
              <a:t>before, and we don’t show that we’ve </a:t>
            </a:r>
            <a:r>
              <a:rPr lang="en-US" sz="1050" dirty="0" smtClean="0">
                <a:solidFill>
                  <a:schemeClr val="bg1">
                    <a:lumMod val="95000"/>
                  </a:schemeClr>
                </a:solidFill>
                <a:latin typeface="Arial" panose="020B0604020202020204" pitchFamily="34" charset="0"/>
                <a:cs typeface="Arial" panose="020B0604020202020204" pitchFamily="34" charset="0"/>
              </a:rPr>
              <a:t>changed.</a:t>
            </a:r>
          </a:p>
          <a:p>
            <a:pPr marL="285750" indent="-28575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Many </a:t>
            </a:r>
            <a:r>
              <a:rPr lang="en-US" sz="1050" dirty="0">
                <a:solidFill>
                  <a:schemeClr val="bg1">
                    <a:lumMod val="95000"/>
                  </a:schemeClr>
                </a:solidFill>
                <a:latin typeface="Arial" panose="020B0604020202020204" pitchFamily="34" charset="0"/>
                <a:cs typeface="Arial" panose="020B0604020202020204" pitchFamily="34" charset="0"/>
              </a:rPr>
              <a:t>users just want to “set it and forget it,” but we demand action and </a:t>
            </a:r>
            <a:r>
              <a:rPr lang="en-US" sz="1050" dirty="0" smtClean="0">
                <a:solidFill>
                  <a:schemeClr val="bg1">
                    <a:lumMod val="95000"/>
                  </a:schemeClr>
                </a:solidFill>
                <a:latin typeface="Arial" panose="020B0604020202020204" pitchFamily="34" charset="0"/>
                <a:cs typeface="Arial" panose="020B0604020202020204" pitchFamily="34" charset="0"/>
              </a:rPr>
              <a:t>engagement.</a:t>
            </a:r>
          </a:p>
          <a:p>
            <a:pPr marL="285750" indent="-28575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The </a:t>
            </a:r>
            <a:r>
              <a:rPr lang="en-US" sz="1050" dirty="0">
                <a:solidFill>
                  <a:schemeClr val="bg1">
                    <a:lumMod val="95000"/>
                  </a:schemeClr>
                </a:solidFill>
                <a:latin typeface="Arial" panose="020B0604020202020204" pitchFamily="34" charset="0"/>
                <a:cs typeface="Arial" panose="020B0604020202020204" pitchFamily="34" charset="0"/>
              </a:rPr>
              <a:t>experience between the app, alerts, browser, </a:t>
            </a:r>
            <a:r>
              <a:rPr lang="en-US" sz="1050" dirty="0" smtClean="0">
                <a:solidFill>
                  <a:schemeClr val="bg1">
                    <a:lumMod val="95000"/>
                  </a:schemeClr>
                </a:solidFill>
                <a:latin typeface="Arial" panose="020B0604020202020204" pitchFamily="34" charset="0"/>
                <a:cs typeface="Arial" panose="020B0604020202020204" pitchFamily="34" charset="0"/>
              </a:rPr>
              <a:t>web, </a:t>
            </a:r>
            <a:r>
              <a:rPr lang="en-US" sz="1050" dirty="0">
                <a:solidFill>
                  <a:schemeClr val="bg1">
                    <a:lumMod val="95000"/>
                  </a:schemeClr>
                </a:solidFill>
                <a:latin typeface="Arial" panose="020B0604020202020204" pitchFamily="34" charset="0"/>
                <a:cs typeface="Arial" panose="020B0604020202020204" pitchFamily="34" charset="0"/>
              </a:rPr>
              <a:t>and email is inconsistent and </a:t>
            </a:r>
            <a:r>
              <a:rPr lang="en-US" sz="1050" dirty="0" smtClean="0">
                <a:solidFill>
                  <a:schemeClr val="bg1">
                    <a:lumMod val="95000"/>
                  </a:schemeClr>
                </a:solidFill>
                <a:latin typeface="Arial" panose="020B0604020202020204" pitchFamily="34" charset="0"/>
                <a:cs typeface="Arial" panose="020B0604020202020204" pitchFamily="34" charset="0"/>
              </a:rPr>
              <a:t>confusing.</a:t>
            </a:r>
          </a:p>
          <a:p>
            <a:pPr marL="285750" indent="-28575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Expiry </a:t>
            </a:r>
            <a:r>
              <a:rPr lang="en-US" sz="1050" dirty="0">
                <a:solidFill>
                  <a:schemeClr val="bg1">
                    <a:lumMod val="95000"/>
                  </a:schemeClr>
                </a:solidFill>
                <a:latin typeface="Arial" panose="020B0604020202020204" pitchFamily="34" charset="0"/>
                <a:cs typeface="Arial" panose="020B0604020202020204" pitchFamily="34" charset="0"/>
              </a:rPr>
              <a:t>messaging is generic and negative, which converts a few, but alienates </a:t>
            </a:r>
            <a:r>
              <a:rPr lang="en-US" sz="1050" dirty="0" smtClean="0">
                <a:solidFill>
                  <a:schemeClr val="bg1">
                    <a:lumMod val="95000"/>
                  </a:schemeClr>
                </a:solidFill>
                <a:latin typeface="Arial" panose="020B0604020202020204" pitchFamily="34" charset="0"/>
                <a:cs typeface="Arial" panose="020B0604020202020204" pitchFamily="34" charset="0"/>
              </a:rPr>
              <a:t>most.</a:t>
            </a:r>
          </a:p>
          <a:p>
            <a:pPr marL="285750" indent="-28575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Despite </a:t>
            </a:r>
            <a:r>
              <a:rPr lang="en-US" sz="1050" dirty="0">
                <a:solidFill>
                  <a:schemeClr val="bg1">
                    <a:lumMod val="95000"/>
                  </a:schemeClr>
                </a:solidFill>
                <a:latin typeface="Arial" panose="020B0604020202020204" pitchFamily="34" charset="0"/>
                <a:cs typeface="Arial" panose="020B0604020202020204" pitchFamily="34" charset="0"/>
              </a:rPr>
              <a:t>a lot of security events where </a:t>
            </a:r>
            <a:r>
              <a:rPr lang="en-US" sz="1050" dirty="0" smtClean="0">
                <a:solidFill>
                  <a:schemeClr val="bg1">
                    <a:lumMod val="95000"/>
                  </a:schemeClr>
                </a:solidFill>
                <a:latin typeface="Arial" panose="020B0604020202020204" pitchFamily="34" charset="0"/>
                <a:cs typeface="Arial" panose="020B0604020202020204" pitchFamily="34" charset="0"/>
              </a:rPr>
              <a:t>McAfee </a:t>
            </a:r>
            <a:r>
              <a:rPr lang="en-US" sz="1050" dirty="0">
                <a:solidFill>
                  <a:schemeClr val="bg1">
                    <a:lumMod val="95000"/>
                  </a:schemeClr>
                </a:solidFill>
                <a:latin typeface="Arial" panose="020B0604020202020204" pitchFamily="34" charset="0"/>
                <a:cs typeface="Arial" panose="020B0604020202020204" pitchFamily="34" charset="0"/>
              </a:rPr>
              <a:t>could demonstrate value, very few </a:t>
            </a:r>
            <a:r>
              <a:rPr lang="en-US" sz="1050" dirty="0" smtClean="0">
                <a:solidFill>
                  <a:schemeClr val="bg1">
                    <a:lumMod val="95000"/>
                  </a:schemeClr>
                </a:solidFill>
                <a:latin typeface="Arial" panose="020B0604020202020204" pitchFamily="34" charset="0"/>
                <a:cs typeface="Arial" panose="020B0604020202020204" pitchFamily="34" charset="0"/>
              </a:rPr>
              <a:t>convert.</a:t>
            </a:r>
          </a:p>
          <a:p>
            <a:pPr marL="285750" indent="-28575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Users </a:t>
            </a:r>
            <a:r>
              <a:rPr lang="en-US" sz="1050" dirty="0">
                <a:solidFill>
                  <a:schemeClr val="bg1">
                    <a:lumMod val="95000"/>
                  </a:schemeClr>
                </a:solidFill>
                <a:latin typeface="Arial" panose="020B0604020202020204" pitchFamily="34" charset="0"/>
                <a:cs typeface="Arial" panose="020B0604020202020204" pitchFamily="34" charset="0"/>
              </a:rPr>
              <a:t>don’t feel in control over their own experience, despite having just paid for a </a:t>
            </a:r>
            <a:r>
              <a:rPr lang="en-US" sz="1050" dirty="0" smtClean="0">
                <a:solidFill>
                  <a:schemeClr val="bg1">
                    <a:lumMod val="95000"/>
                  </a:schemeClr>
                </a:solidFill>
                <a:latin typeface="Arial" panose="020B0604020202020204" pitchFamily="34" charset="0"/>
                <a:cs typeface="Arial" panose="020B0604020202020204" pitchFamily="34" charset="0"/>
              </a:rPr>
              <a:t>new.</a:t>
            </a:r>
            <a:endParaRPr lang="en-US" sz="1050" dirty="0">
              <a:solidFill>
                <a:schemeClr val="bg1">
                  <a:lumMod val="95000"/>
                </a:schemeClr>
              </a:solidFill>
              <a:latin typeface="Arial" panose="020B0604020202020204" pitchFamily="34" charset="0"/>
              <a:cs typeface="Arial" panose="020B0604020202020204" pitchFamily="34" charset="0"/>
            </a:endParaRPr>
          </a:p>
        </p:txBody>
      </p:sp>
      <p:sp>
        <p:nvSpPr>
          <p:cNvPr id="7" name="Title 3"/>
          <p:cNvSpPr>
            <a:spLocks noGrp="1"/>
          </p:cNvSpPr>
          <p:nvPr>
            <p:ph type="title"/>
          </p:nvPr>
        </p:nvSpPr>
        <p:spPr>
          <a:xfrm>
            <a:off x="457201" y="319203"/>
            <a:ext cx="5943600" cy="318972"/>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The </a:t>
            </a:r>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Challenge</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12" name="Rectangle 11"/>
          <p:cNvSpPr/>
          <p:nvPr/>
        </p:nvSpPr>
        <p:spPr>
          <a:xfrm>
            <a:off x="0" y="4846764"/>
            <a:ext cx="9144000" cy="296735"/>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0"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story</a:t>
            </a:r>
            <a:endParaRPr lang="en-US" sz="1000" dirty="0">
              <a:solidFill>
                <a:schemeClr val="accent6"/>
              </a:solidFill>
              <a:latin typeface="Arial" panose="020B0604020202020204" pitchFamily="34" charset="0"/>
              <a:cs typeface="Arial" panose="020B0604020202020204" pitchFamily="34" charset="0"/>
            </a:endParaRPr>
          </a:p>
        </p:txBody>
      </p:sp>
      <p:grpSp>
        <p:nvGrpSpPr>
          <p:cNvPr id="4" name="Group 3"/>
          <p:cNvGrpSpPr/>
          <p:nvPr/>
        </p:nvGrpSpPr>
        <p:grpSpPr>
          <a:xfrm>
            <a:off x="6781799" y="876447"/>
            <a:ext cx="1857376" cy="1705661"/>
            <a:chOff x="6781799" y="876447"/>
            <a:chExt cx="1857376" cy="1705661"/>
          </a:xfrm>
        </p:grpSpPr>
        <p:sp>
          <p:nvSpPr>
            <p:cNvPr id="8" name="Oval 7"/>
            <p:cNvSpPr/>
            <p:nvPr/>
          </p:nvSpPr>
          <p:spPr>
            <a:xfrm>
              <a:off x="7207969" y="876447"/>
              <a:ext cx="993056" cy="974878"/>
            </a:xfrm>
            <a:prstGeom prst="ellipse">
              <a:avLst/>
            </a:prstGeom>
            <a:solidFill>
              <a:srgbClr val="00B050">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endPar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Up Arrow 8"/>
            <p:cNvSpPr/>
            <p:nvPr/>
          </p:nvSpPr>
          <p:spPr>
            <a:xfrm>
              <a:off x="7462181" y="1028701"/>
              <a:ext cx="484632" cy="609600"/>
            </a:xfrm>
            <a:prstGeom prst="upArrow">
              <a:avLst>
                <a:gd name="adj1" fmla="val 50000"/>
                <a:gd name="adj2" fmla="val 63758"/>
              </a:avLst>
            </a:prstGeom>
            <a:gradFill>
              <a:gsLst>
                <a:gs pos="44000">
                  <a:schemeClr val="bg1"/>
                </a:gs>
                <a:gs pos="100000">
                  <a:schemeClr val="bg1">
                    <a:alpha val="0"/>
                  </a:schemeClr>
                </a:gs>
              </a:gsLst>
              <a:lin ang="540000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1" name="TextBox 10"/>
            <p:cNvSpPr txBox="1"/>
            <p:nvPr/>
          </p:nvSpPr>
          <p:spPr>
            <a:xfrm>
              <a:off x="6781799" y="1905000"/>
              <a:ext cx="1857376" cy="677108"/>
            </a:xfrm>
            <a:prstGeom prst="rect">
              <a:avLst/>
            </a:prstGeom>
            <a:noFill/>
          </p:spPr>
          <p:txBody>
            <a:bodyPr wrap="square" rtlCol="0">
              <a:spAutoFit/>
            </a:bodyPr>
            <a:lstStyle/>
            <a:p>
              <a:pPr algn="ctr">
                <a:lnSpc>
                  <a:spcPct val="95000"/>
                </a:lnSpc>
              </a:pPr>
              <a:r>
                <a:rPr lang="en-US" sz="1200" dirty="0" smtClean="0">
                  <a:solidFill>
                    <a:srgbClr val="00B0F0"/>
                  </a:solidFill>
                  <a:latin typeface="Arial" panose="020B0604020202020204" pitchFamily="34" charset="0"/>
                  <a:cs typeface="Arial" panose="020B0604020202020204" pitchFamily="34" charset="0"/>
                </a:rPr>
                <a:t>Raise conversion rate by </a:t>
              </a:r>
              <a:r>
                <a:rPr lang="en-US" sz="2800" b="1" dirty="0" smtClean="0">
                  <a:solidFill>
                    <a:srgbClr val="00B0F0"/>
                  </a:solidFill>
                  <a:latin typeface="Arial" panose="020B0604020202020204" pitchFamily="34" charset="0"/>
                  <a:cs typeface="Arial" panose="020B0604020202020204" pitchFamily="34" charset="0"/>
                </a:rPr>
                <a:t>3%-5%</a:t>
              </a:r>
            </a:p>
          </p:txBody>
        </p:sp>
      </p:grpSp>
      <p:sp>
        <p:nvSpPr>
          <p:cNvPr id="2" name="Rectangle 1"/>
          <p:cNvSpPr/>
          <p:nvPr/>
        </p:nvSpPr>
        <p:spPr>
          <a:xfrm>
            <a:off x="7368507" y="329684"/>
            <a:ext cx="671979" cy="369332"/>
          </a:xfrm>
          <a:prstGeom prst="rect">
            <a:avLst/>
          </a:prstGeom>
        </p:spPr>
        <p:txBody>
          <a:bodyPr wrap="none">
            <a:spAutoFit/>
          </a:bodyPr>
          <a:lstStyle/>
          <a:p>
            <a:r>
              <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rPr>
              <a:t>Goal</a:t>
            </a:r>
            <a:endParaRPr lang="en-US" dirty="0"/>
          </a:p>
        </p:txBody>
      </p:sp>
    </p:spTree>
    <p:extLst>
      <p:ext uri="{BB962C8B-B14F-4D97-AF65-F5344CB8AC3E}">
        <p14:creationId xmlns:p14="http://schemas.microsoft.com/office/powerpoint/2010/main" val="562220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846764"/>
            <a:ext cx="9144000" cy="296735"/>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0" name="Rectangle 9"/>
          <p:cNvSpPr/>
          <p:nvPr/>
        </p:nvSpPr>
        <p:spPr>
          <a:xfrm>
            <a:off x="1904999" y="569863"/>
            <a:ext cx="5286376" cy="4031873"/>
          </a:xfrm>
          <a:prstGeom prst="rect">
            <a:avLst/>
          </a:prstGeom>
        </p:spPr>
        <p:txBody>
          <a:bodyPr wrap="square">
            <a:spAutoFit/>
          </a:bodyPr>
          <a:lstStyle/>
          <a:p>
            <a:pPr algn="ctr"/>
            <a:r>
              <a:rPr lang="en-US" sz="3200" dirty="0">
                <a:solidFill>
                  <a:srgbClr val="00B0F0"/>
                </a:solidFill>
                <a:latin typeface="Arial" panose="020B0604020202020204" pitchFamily="34" charset="0"/>
                <a:ea typeface="Open Sans Light" panose="020B0306030504020204" pitchFamily="34" charset="0"/>
                <a:cs typeface="Arial" panose="020B0604020202020204" pitchFamily="34" charset="0"/>
              </a:rPr>
              <a:t>The </a:t>
            </a:r>
            <a:r>
              <a:rPr lang="en-US" sz="3200"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Solution</a:t>
            </a:r>
          </a:p>
          <a:p>
            <a:pPr algn="ctr"/>
            <a:endParaRPr lang="en-US" sz="3200"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a:p>
            <a:pPr algn="ctr"/>
            <a:r>
              <a:rPr lang="en-US" dirty="0">
                <a:solidFill>
                  <a:schemeClr val="bg1">
                    <a:lumMod val="75000"/>
                  </a:schemeClr>
                </a:solidFill>
                <a:latin typeface="Arial" panose="020B0604020202020204" pitchFamily="34" charset="0"/>
                <a:cs typeface="Arial" panose="020B0604020202020204" pitchFamily="34" charset="0"/>
              </a:rPr>
              <a:t>Focus on the first 60 days of the </a:t>
            </a:r>
            <a:r>
              <a:rPr lang="en-US" dirty="0" smtClean="0">
                <a:solidFill>
                  <a:schemeClr val="bg1">
                    <a:lumMod val="75000"/>
                  </a:schemeClr>
                </a:solidFill>
                <a:latin typeface="Arial" panose="020B0604020202020204" pitchFamily="34" charset="0"/>
                <a:cs typeface="Arial" panose="020B0604020202020204" pitchFamily="34" charset="0"/>
              </a:rPr>
              <a:t>customer journey</a:t>
            </a:r>
            <a:endParaRPr lang="en-US" dirty="0">
              <a:solidFill>
                <a:schemeClr val="bg1">
                  <a:lumMod val="75000"/>
                </a:schemeClr>
              </a:solidFill>
              <a:latin typeface="Arial" panose="020B0604020202020204" pitchFamily="34" charset="0"/>
              <a:cs typeface="Arial" panose="020B0604020202020204" pitchFamily="34" charset="0"/>
            </a:endParaRPr>
          </a:p>
          <a:p>
            <a:pPr algn="ctr"/>
            <a:r>
              <a:rPr lang="en-US" dirty="0">
                <a:solidFill>
                  <a:schemeClr val="bg1">
                    <a:lumMod val="75000"/>
                  </a:schemeClr>
                </a:solidFill>
                <a:latin typeface="Arial" panose="020B0604020202020204" pitchFamily="34" charset="0"/>
                <a:cs typeface="Arial" panose="020B0604020202020204" pitchFamily="34" charset="0"/>
              </a:rPr>
              <a:t>— across every touchpoint—</a:t>
            </a:r>
          </a:p>
          <a:p>
            <a:pPr algn="ctr"/>
            <a:r>
              <a:rPr lang="en-US" dirty="0">
                <a:solidFill>
                  <a:schemeClr val="bg1">
                    <a:lumMod val="75000"/>
                  </a:schemeClr>
                </a:solidFill>
                <a:latin typeface="Arial" panose="020B0604020202020204" pitchFamily="34" charset="0"/>
                <a:cs typeface="Arial" panose="020B0604020202020204" pitchFamily="34" charset="0"/>
              </a:rPr>
              <a:t>and deliver a consistent experience</a:t>
            </a:r>
          </a:p>
          <a:p>
            <a:pPr algn="ctr"/>
            <a:r>
              <a:rPr lang="en-US" dirty="0">
                <a:solidFill>
                  <a:schemeClr val="bg1">
                    <a:lumMod val="75000"/>
                  </a:schemeClr>
                </a:solidFill>
                <a:latin typeface="Arial" panose="020B0604020202020204" pitchFamily="34" charset="0"/>
                <a:cs typeface="Arial" panose="020B0604020202020204" pitchFamily="34" charset="0"/>
              </a:rPr>
              <a:t>that will make customers trust and believe in </a:t>
            </a:r>
            <a:r>
              <a:rPr lang="en-US" dirty="0" smtClean="0">
                <a:solidFill>
                  <a:schemeClr val="bg1">
                    <a:lumMod val="75000"/>
                  </a:schemeClr>
                </a:solidFill>
                <a:latin typeface="Arial" panose="020B0604020202020204" pitchFamily="34" charset="0"/>
                <a:cs typeface="Arial" panose="020B0604020202020204" pitchFamily="34" charset="0"/>
              </a:rPr>
              <a:t>our Application,</a:t>
            </a:r>
            <a:r>
              <a:rPr lang="en-US" dirty="0">
                <a:solidFill>
                  <a:schemeClr val="bg1">
                    <a:lumMod val="75000"/>
                  </a:schemeClr>
                </a:solidFill>
                <a:latin typeface="Arial" panose="020B0604020202020204" pitchFamily="34" charset="0"/>
                <a:cs typeface="Arial" panose="020B0604020202020204" pitchFamily="34" charset="0"/>
              </a:rPr>
              <a:t> </a:t>
            </a:r>
            <a:r>
              <a:rPr lang="en-US" dirty="0" smtClean="0">
                <a:solidFill>
                  <a:schemeClr val="bg1">
                    <a:lumMod val="75000"/>
                  </a:schemeClr>
                </a:solidFill>
                <a:latin typeface="Arial" panose="020B0604020202020204" pitchFamily="34" charset="0"/>
                <a:cs typeface="Arial" panose="020B0604020202020204" pitchFamily="34" charset="0"/>
              </a:rPr>
              <a:t>and </a:t>
            </a:r>
            <a:r>
              <a:rPr lang="en-US" dirty="0">
                <a:solidFill>
                  <a:schemeClr val="bg1">
                    <a:lumMod val="75000"/>
                  </a:schemeClr>
                </a:solidFill>
                <a:latin typeface="Arial" panose="020B0604020202020204" pitchFamily="34" charset="0"/>
                <a:cs typeface="Arial" panose="020B0604020202020204" pitchFamily="34" charset="0"/>
              </a:rPr>
              <a:t>reluctant to downgrade to </a:t>
            </a:r>
            <a:r>
              <a:rPr lang="en-US" dirty="0" smtClean="0">
                <a:solidFill>
                  <a:schemeClr val="bg1">
                    <a:lumMod val="75000"/>
                  </a:schemeClr>
                </a:solidFill>
                <a:latin typeface="Arial" panose="020B0604020202020204" pitchFamily="34" charset="0"/>
                <a:cs typeface="Arial" panose="020B0604020202020204" pitchFamily="34" charset="0"/>
              </a:rPr>
              <a:t>competitors.</a:t>
            </a:r>
          </a:p>
          <a:p>
            <a:pPr algn="ctr"/>
            <a:endParaRPr lang="en-US" dirty="0">
              <a:solidFill>
                <a:schemeClr val="bg1">
                  <a:lumMod val="95000"/>
                </a:schemeClr>
              </a:solidFill>
              <a:latin typeface="Arial" panose="020B0604020202020204" pitchFamily="34" charset="0"/>
              <a:cs typeface="Arial" panose="020B0604020202020204" pitchFamily="34" charset="0"/>
            </a:endParaRPr>
          </a:p>
          <a:p>
            <a:pPr algn="ctr"/>
            <a:r>
              <a:rPr lang="en-US" sz="6600" dirty="0" smtClean="0">
                <a:solidFill>
                  <a:srgbClr val="00B0F0"/>
                </a:solidFill>
                <a:latin typeface="Arial" panose="020B0604020202020204" pitchFamily="34" charset="0"/>
                <a:cs typeface="Arial" panose="020B0604020202020204" pitchFamily="34" charset="0"/>
              </a:rPr>
              <a:t>Let’s Start!</a:t>
            </a:r>
            <a:endParaRPr lang="en-US" sz="66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4993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xEl>
                                              <p:pRg st="7" end="7"/>
                                            </p:txEl>
                                          </p:spTgt>
                                        </p:tgtEl>
                                        <p:attrNameLst>
                                          <p:attrName>style.visibility</p:attrName>
                                        </p:attrNameLst>
                                      </p:cBhvr>
                                      <p:to>
                                        <p:strVal val="visible"/>
                                      </p:to>
                                    </p:set>
                                    <p:anim calcmode="lin" valueType="num">
                                      <p:cBhvr>
                                        <p:cTn id="7" dur="5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7" end="7"/>
                                            </p:txEl>
                                          </p:spTgt>
                                        </p:tgtEl>
                                        <p:attrNameLst>
                                          <p:attrName>ppt_h</p:attrName>
                                        </p:attrNameLst>
                                      </p:cBhvr>
                                      <p:tavLst>
                                        <p:tav tm="0">
                                          <p:val>
                                            <p:fltVal val="0"/>
                                          </p:val>
                                        </p:tav>
                                        <p:tav tm="100000">
                                          <p:val>
                                            <p:strVal val="#ppt_h"/>
                                          </p:val>
                                        </p:tav>
                                      </p:tavLst>
                                    </p:anim>
                                    <p:animEffect transition="in" filter="fade">
                                      <p:cBhvr>
                                        <p:cTn id="9"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1" y="846088"/>
            <a:ext cx="7553324" cy="3416320"/>
          </a:xfrm>
          <a:prstGeom prst="rect">
            <a:avLst/>
          </a:prstGeom>
        </p:spPr>
        <p:txBody>
          <a:bodyPr wrap="square">
            <a:spAutoFit/>
          </a:bodyPr>
          <a:lstStyle/>
          <a:p>
            <a:pPr algn="ctr"/>
            <a:r>
              <a:rPr lang="en-US" sz="3600"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The Solution</a:t>
            </a:r>
          </a:p>
          <a:p>
            <a:pPr algn="ctr"/>
            <a:r>
              <a:rPr lang="en-US" dirty="0">
                <a:solidFill>
                  <a:schemeClr val="bg1">
                    <a:lumMod val="95000"/>
                  </a:schemeClr>
                </a:solidFill>
                <a:latin typeface="+mj-lt"/>
                <a:ea typeface="Open Sans Light" panose="020B0306030504020204" pitchFamily="34" charset="0"/>
                <a:cs typeface="Open Sans Light" panose="020B0306030504020204" pitchFamily="34" charset="0"/>
              </a:rPr>
              <a:t>Focus on the first 60 days of the customer journey</a:t>
            </a:r>
          </a:p>
          <a:p>
            <a:pPr algn="ctr"/>
            <a:r>
              <a:rPr lang="en-US" dirty="0">
                <a:solidFill>
                  <a:schemeClr val="bg1">
                    <a:lumMod val="95000"/>
                  </a:schemeClr>
                </a:solidFill>
                <a:latin typeface="+mj-lt"/>
                <a:ea typeface="Open Sans Light" panose="020B0306030504020204" pitchFamily="34" charset="0"/>
                <a:cs typeface="Open Sans Light" panose="020B0306030504020204" pitchFamily="34" charset="0"/>
              </a:rPr>
              <a:t>— across every touchpoint—</a:t>
            </a:r>
          </a:p>
          <a:p>
            <a:pPr algn="ctr"/>
            <a:r>
              <a:rPr lang="en-US" dirty="0">
                <a:solidFill>
                  <a:schemeClr val="bg1">
                    <a:lumMod val="95000"/>
                  </a:schemeClr>
                </a:solidFill>
                <a:latin typeface="+mj-lt"/>
                <a:ea typeface="Open Sans Light" panose="020B0306030504020204" pitchFamily="34" charset="0"/>
                <a:cs typeface="Open Sans Light" panose="020B0306030504020204" pitchFamily="34" charset="0"/>
              </a:rPr>
              <a:t>and deliver a consistent experience</a:t>
            </a:r>
          </a:p>
          <a:p>
            <a:pPr algn="ctr"/>
            <a:r>
              <a:rPr lang="en-US" dirty="0">
                <a:solidFill>
                  <a:schemeClr val="bg1">
                    <a:lumMod val="95000"/>
                  </a:schemeClr>
                </a:solidFill>
                <a:latin typeface="+mj-lt"/>
                <a:ea typeface="Open Sans Light" panose="020B0306030504020204" pitchFamily="34" charset="0"/>
                <a:cs typeface="Open Sans Light" panose="020B0306030504020204" pitchFamily="34" charset="0"/>
              </a:rPr>
              <a:t>that will make customers trust and believe </a:t>
            </a:r>
            <a:r>
              <a:rPr lang="en-US" dirty="0" smtClean="0">
                <a:solidFill>
                  <a:schemeClr val="bg1">
                    <a:lumMod val="95000"/>
                  </a:schemeClr>
                </a:solidFill>
                <a:latin typeface="+mj-lt"/>
                <a:ea typeface="Open Sans Light" panose="020B0306030504020204" pitchFamily="34" charset="0"/>
                <a:cs typeface="Open Sans Light" panose="020B0306030504020204" pitchFamily="34" charset="0"/>
              </a:rPr>
              <a:t>in the Application,</a:t>
            </a:r>
            <a:endParaRPr lang="en-US" dirty="0">
              <a:solidFill>
                <a:schemeClr val="bg1">
                  <a:lumMod val="95000"/>
                </a:schemeClr>
              </a:solidFill>
              <a:latin typeface="+mj-lt"/>
              <a:ea typeface="Open Sans Light" panose="020B0306030504020204" pitchFamily="34" charset="0"/>
              <a:cs typeface="Open Sans Light" panose="020B0306030504020204" pitchFamily="34" charset="0"/>
            </a:endParaRPr>
          </a:p>
          <a:p>
            <a:pPr algn="ctr"/>
            <a:r>
              <a:rPr lang="en-US" dirty="0">
                <a:solidFill>
                  <a:schemeClr val="bg1">
                    <a:lumMod val="95000"/>
                  </a:schemeClr>
                </a:solidFill>
                <a:latin typeface="+mj-lt"/>
                <a:ea typeface="Open Sans Light" panose="020B0306030504020204" pitchFamily="34" charset="0"/>
                <a:cs typeface="Open Sans Light" panose="020B0306030504020204" pitchFamily="34" charset="0"/>
              </a:rPr>
              <a:t>and reluctant to downgrade to </a:t>
            </a:r>
            <a:r>
              <a:rPr lang="en-US" dirty="0" smtClean="0">
                <a:solidFill>
                  <a:schemeClr val="bg1">
                    <a:lumMod val="95000"/>
                  </a:schemeClr>
                </a:solidFill>
                <a:latin typeface="+mj-lt"/>
                <a:ea typeface="Open Sans Light" panose="020B0306030504020204" pitchFamily="34" charset="0"/>
                <a:cs typeface="Open Sans Light" panose="020B0306030504020204" pitchFamily="34" charset="0"/>
              </a:rPr>
              <a:t>competitors.</a:t>
            </a:r>
          </a:p>
          <a:p>
            <a:pPr algn="ctr"/>
            <a:endParaRPr lang="en-US" dirty="0">
              <a:solidFill>
                <a:schemeClr val="bg1">
                  <a:lumMod val="95000"/>
                </a:schemeClr>
              </a:solidFill>
              <a:latin typeface="+mj-lt"/>
              <a:ea typeface="Open Sans Light" panose="020B0306030504020204" pitchFamily="34" charset="0"/>
              <a:cs typeface="Open Sans Light" panose="020B0306030504020204" pitchFamily="34" charset="0"/>
            </a:endParaRPr>
          </a:p>
          <a:p>
            <a:pPr algn="ctr"/>
            <a:r>
              <a:rPr lang="en-US" sz="6600" dirty="0" smtClean="0">
                <a:solidFill>
                  <a:srgbClr val="00B0F0"/>
                </a:solidFill>
                <a:latin typeface="+mj-lt"/>
                <a:ea typeface="Open Sans Light" panose="020B0306030504020204" pitchFamily="34" charset="0"/>
                <a:cs typeface="Open Sans Light" panose="020B0306030504020204" pitchFamily="34" charset="0"/>
              </a:rPr>
              <a:t>Let’s START!</a:t>
            </a:r>
            <a:endParaRPr lang="en-US" sz="6600" dirty="0">
              <a:solidFill>
                <a:srgbClr val="00B0F0"/>
              </a:solidFill>
              <a:latin typeface="+mj-lt"/>
              <a:ea typeface="Open Sans Light" panose="020B0306030504020204" pitchFamily="34" charset="0"/>
              <a:cs typeface="Open Sans Light" panose="020B0306030504020204" pitchFamily="34" charset="0"/>
            </a:endParaRPr>
          </a:p>
        </p:txBody>
      </p:sp>
      <p:sp>
        <p:nvSpPr>
          <p:cNvPr id="7" name="Rectangle 6"/>
          <p:cNvSpPr/>
          <p:nvPr/>
        </p:nvSpPr>
        <p:spPr>
          <a:xfrm>
            <a:off x="0" y="4846764"/>
            <a:ext cx="9144000" cy="296735"/>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4" name="Rectangle 3"/>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mj-lt"/>
            </a:endParaRPr>
          </a:p>
        </p:txBody>
      </p:sp>
      <p:grpSp>
        <p:nvGrpSpPr>
          <p:cNvPr id="5" name="Group 4"/>
          <p:cNvGrpSpPr/>
          <p:nvPr/>
        </p:nvGrpSpPr>
        <p:grpSpPr>
          <a:xfrm>
            <a:off x="762077" y="783852"/>
            <a:ext cx="1792918" cy="3399246"/>
            <a:chOff x="676013" y="802968"/>
            <a:chExt cx="1792918" cy="3399246"/>
          </a:xfrm>
        </p:grpSpPr>
        <p:sp>
          <p:nvSpPr>
            <p:cNvPr id="8" name="Oval 7"/>
            <p:cNvSpPr/>
            <p:nvPr/>
          </p:nvSpPr>
          <p:spPr>
            <a:xfrm>
              <a:off x="676013" y="802968"/>
              <a:ext cx="1792918" cy="1792918"/>
            </a:xfrm>
            <a:prstGeom prst="ellipse">
              <a:avLst/>
            </a:prstGeom>
            <a:solidFill>
              <a:srgbClr val="00B0F0">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Strategy</a:t>
              </a:r>
            </a:p>
          </p:txBody>
        </p:sp>
        <p:sp>
          <p:nvSpPr>
            <p:cNvPr id="9" name="TextBox 8"/>
            <p:cNvSpPr txBox="1"/>
            <p:nvPr/>
          </p:nvSpPr>
          <p:spPr>
            <a:xfrm>
              <a:off x="987455" y="2706420"/>
              <a:ext cx="1435395" cy="1495794"/>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User needs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Business  goals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Requirements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Vision</a:t>
              </a:r>
            </a:p>
            <a:p>
              <a:pPr>
                <a:lnSpc>
                  <a:spcPct val="95000"/>
                </a:lnSpc>
                <a:buSzPct val="140000"/>
              </a:pPr>
              <a:endParaRPr lang="en-US" sz="1200" dirty="0" smtClean="0">
                <a:solidFill>
                  <a:schemeClr val="bg1">
                    <a:lumMod val="85000"/>
                  </a:schemeClr>
                </a:solidFill>
                <a:latin typeface="Arial" panose="020B0604020202020204" pitchFamily="34" charset="0"/>
                <a:cs typeface="Arial" panose="020B0604020202020204" pitchFamily="34" charset="0"/>
              </a:endParaRPr>
            </a:p>
          </p:txBody>
        </p:sp>
        <p:grpSp>
          <p:nvGrpSpPr>
            <p:cNvPr id="10" name="Group 9"/>
            <p:cNvGrpSpPr/>
            <p:nvPr/>
          </p:nvGrpSpPr>
          <p:grpSpPr>
            <a:xfrm>
              <a:off x="1113277" y="1886378"/>
              <a:ext cx="894909" cy="1953954"/>
              <a:chOff x="1476151" y="2777534"/>
              <a:chExt cx="894909" cy="1953954"/>
            </a:xfrm>
          </p:grpSpPr>
          <p:cxnSp>
            <p:nvCxnSpPr>
              <p:cNvPr id="11" name="Straight Connector 10"/>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sp>
        <p:nvSpPr>
          <p:cNvPr id="13" name="Title 3"/>
          <p:cNvSpPr>
            <a:spLocks noGrp="1"/>
          </p:cNvSpPr>
          <p:nvPr>
            <p:ph type="title"/>
          </p:nvPr>
        </p:nvSpPr>
        <p:spPr>
          <a:xfrm>
            <a:off x="457201" y="308196"/>
            <a:ext cx="5104488" cy="274778"/>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UX / UI Design Process</a:t>
            </a:r>
            <a:endParaRPr lang="en-US" dirty="0">
              <a:solidFill>
                <a:schemeClr val="tx1">
                  <a:lumMod val="40000"/>
                  <a:lumOff val="60000"/>
                </a:schemeClr>
              </a:solidFill>
              <a:latin typeface="Arial" panose="020B0604020202020204" pitchFamily="34" charset="0"/>
              <a:ea typeface="Open Sans Light" panose="020B0306030504020204" pitchFamily="34" charset="0"/>
              <a:cs typeface="Arial" panose="020B0604020202020204" pitchFamily="34" charset="0"/>
            </a:endParaRPr>
          </a:p>
        </p:txBody>
      </p:sp>
      <p:grpSp>
        <p:nvGrpSpPr>
          <p:cNvPr id="14" name="Group 13"/>
          <p:cNvGrpSpPr/>
          <p:nvPr/>
        </p:nvGrpSpPr>
        <p:grpSpPr>
          <a:xfrm>
            <a:off x="2177539" y="780595"/>
            <a:ext cx="1864023" cy="4081152"/>
            <a:chOff x="2072425" y="790120"/>
            <a:chExt cx="1864023" cy="4081152"/>
          </a:xfrm>
        </p:grpSpPr>
        <p:sp>
          <p:nvSpPr>
            <p:cNvPr id="15" name="Oval 14"/>
            <p:cNvSpPr/>
            <p:nvPr/>
          </p:nvSpPr>
          <p:spPr>
            <a:xfrm>
              <a:off x="2072425" y="790120"/>
              <a:ext cx="1792918" cy="1805766"/>
            </a:xfrm>
            <a:prstGeom prst="ellipse">
              <a:avLst/>
            </a:prstGeom>
            <a:solidFill>
              <a:srgbClr val="8305BB">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Research</a:t>
              </a:r>
            </a:p>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&amp;</a:t>
              </a:r>
            </a:p>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Analysis</a:t>
              </a:r>
            </a:p>
          </p:txBody>
        </p:sp>
        <p:grpSp>
          <p:nvGrpSpPr>
            <p:cNvPr id="16" name="Group 15"/>
            <p:cNvGrpSpPr/>
            <p:nvPr/>
          </p:nvGrpSpPr>
          <p:grpSpPr>
            <a:xfrm>
              <a:off x="2521429" y="2073112"/>
              <a:ext cx="894909" cy="2241713"/>
              <a:chOff x="1476151" y="2777534"/>
              <a:chExt cx="894909" cy="1953954"/>
            </a:xfrm>
          </p:grpSpPr>
          <p:cxnSp>
            <p:nvCxnSpPr>
              <p:cNvPr id="18" name="Straight Connector 17"/>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392731" y="2673747"/>
              <a:ext cx="1543717" cy="2197525"/>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Competitor analysis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a:solidFill>
                    <a:schemeClr val="bg1">
                      <a:lumMod val="85000"/>
                    </a:schemeClr>
                  </a:solidFill>
                  <a:latin typeface="Arial" panose="020B0604020202020204" pitchFamily="34" charset="0"/>
                  <a:cs typeface="Arial" panose="020B0604020202020204" pitchFamily="34" charset="0"/>
                </a:rPr>
                <a:t>Use cases</a:t>
              </a:r>
              <a:endParaRPr lang="en-US" sz="1200" dirty="0" smtClean="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User stories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Personas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Interviews and surveys</a:t>
              </a:r>
            </a:p>
            <a:p>
              <a:pPr>
                <a:lnSpc>
                  <a:spcPct val="95000"/>
                </a:lnSpc>
                <a:buSzPct val="140000"/>
              </a:pPr>
              <a:endParaRPr lang="en-US" sz="1200" dirty="0" smtClean="0">
                <a:solidFill>
                  <a:schemeClr val="bg1">
                    <a:lumMod val="85000"/>
                  </a:schemeClr>
                </a:solidFill>
                <a:latin typeface="Arial" panose="020B0604020202020204" pitchFamily="34" charset="0"/>
                <a:cs typeface="Arial" panose="020B0604020202020204" pitchFamily="34" charset="0"/>
              </a:endParaRPr>
            </a:p>
          </p:txBody>
        </p:sp>
      </p:grpSp>
      <p:grpSp>
        <p:nvGrpSpPr>
          <p:cNvPr id="20" name="Group 19"/>
          <p:cNvGrpSpPr/>
          <p:nvPr/>
        </p:nvGrpSpPr>
        <p:grpSpPr>
          <a:xfrm>
            <a:off x="3640183" y="785786"/>
            <a:ext cx="1832029" cy="3349370"/>
            <a:chOff x="3525544" y="801639"/>
            <a:chExt cx="1832029" cy="3349370"/>
          </a:xfrm>
        </p:grpSpPr>
        <p:sp>
          <p:nvSpPr>
            <p:cNvPr id="21" name="Oval 20"/>
            <p:cNvSpPr/>
            <p:nvPr/>
          </p:nvSpPr>
          <p:spPr>
            <a:xfrm>
              <a:off x="3525544" y="801639"/>
              <a:ext cx="1792918" cy="1792918"/>
            </a:xfrm>
            <a:prstGeom prst="ellipse">
              <a:avLst/>
            </a:prstGeom>
            <a:solidFill>
              <a:srgbClr val="FF0000">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UX</a:t>
              </a:r>
            </a:p>
          </p:txBody>
        </p:sp>
        <p:grpSp>
          <p:nvGrpSpPr>
            <p:cNvPr id="22" name="Group 21"/>
            <p:cNvGrpSpPr/>
            <p:nvPr/>
          </p:nvGrpSpPr>
          <p:grpSpPr>
            <a:xfrm>
              <a:off x="3936448" y="1873086"/>
              <a:ext cx="894909" cy="1953955"/>
              <a:chOff x="1476151" y="2777534"/>
              <a:chExt cx="894909" cy="1953954"/>
            </a:xfrm>
          </p:grpSpPr>
          <p:cxnSp>
            <p:nvCxnSpPr>
              <p:cNvPr id="24" name="Straight Connector 23"/>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3813856" y="2655215"/>
              <a:ext cx="1543717" cy="1495794"/>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Flows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Wireframes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Prototyping </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User  testing</a:t>
              </a:r>
            </a:p>
            <a:p>
              <a:pPr>
                <a:lnSpc>
                  <a:spcPct val="95000"/>
                </a:lnSpc>
                <a:buSzPct val="140000"/>
              </a:pPr>
              <a:endParaRPr lang="en-US" sz="1200" dirty="0" smtClean="0">
                <a:solidFill>
                  <a:schemeClr val="bg1">
                    <a:lumMod val="85000"/>
                  </a:schemeClr>
                </a:solidFill>
                <a:latin typeface="Arial" panose="020B0604020202020204" pitchFamily="34" charset="0"/>
                <a:cs typeface="Arial" panose="020B0604020202020204" pitchFamily="34" charset="0"/>
              </a:endParaRPr>
            </a:p>
          </p:txBody>
        </p:sp>
      </p:grpSp>
      <p:grpSp>
        <p:nvGrpSpPr>
          <p:cNvPr id="26" name="Group 25"/>
          <p:cNvGrpSpPr/>
          <p:nvPr/>
        </p:nvGrpSpPr>
        <p:grpSpPr>
          <a:xfrm>
            <a:off x="5107221" y="781934"/>
            <a:ext cx="1825113" cy="4412599"/>
            <a:chOff x="4983057" y="737308"/>
            <a:chExt cx="1825113" cy="4412599"/>
          </a:xfrm>
        </p:grpSpPr>
        <p:grpSp>
          <p:nvGrpSpPr>
            <p:cNvPr id="27" name="Group 26"/>
            <p:cNvGrpSpPr/>
            <p:nvPr/>
          </p:nvGrpSpPr>
          <p:grpSpPr>
            <a:xfrm>
              <a:off x="4983057" y="737308"/>
              <a:ext cx="1825113" cy="4412599"/>
              <a:chOff x="5012537" y="791006"/>
              <a:chExt cx="1825113" cy="4412599"/>
            </a:xfrm>
          </p:grpSpPr>
          <p:sp>
            <p:nvSpPr>
              <p:cNvPr id="29" name="Oval 28"/>
              <p:cNvSpPr/>
              <p:nvPr/>
            </p:nvSpPr>
            <p:spPr>
              <a:xfrm>
                <a:off x="5012537" y="791006"/>
                <a:ext cx="1792918" cy="1792918"/>
              </a:xfrm>
              <a:prstGeom prst="ellipse">
                <a:avLst/>
              </a:prstGeom>
              <a:solidFill>
                <a:schemeClr val="accent5">
                  <a:alpha val="75000"/>
                </a:scheme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UI</a:t>
                </a:r>
              </a:p>
            </p:txBody>
          </p:sp>
          <p:sp>
            <p:nvSpPr>
              <p:cNvPr id="30" name="Circular Arrow 29"/>
              <p:cNvSpPr/>
              <p:nvPr/>
            </p:nvSpPr>
            <p:spPr>
              <a:xfrm rot="5400000">
                <a:off x="5422477" y="1136880"/>
                <a:ext cx="1060049" cy="1060049"/>
              </a:xfrm>
              <a:prstGeom prst="circularArrow">
                <a:avLst/>
              </a:prstGeom>
              <a:gradFill>
                <a:gsLst>
                  <a:gs pos="36000">
                    <a:schemeClr val="bg1">
                      <a:alpha val="0"/>
                    </a:schemeClr>
                  </a:gs>
                  <a:gs pos="100000">
                    <a:schemeClr val="bg1">
                      <a:alpha val="50000"/>
                    </a:schemeClr>
                  </a:gs>
                </a:gsLst>
                <a:lin ang="2040000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nvGrpSpPr>
              <p:cNvPr id="31" name="Group 30"/>
              <p:cNvGrpSpPr/>
              <p:nvPr/>
            </p:nvGrpSpPr>
            <p:grpSpPr>
              <a:xfrm>
                <a:off x="5414890" y="1854036"/>
                <a:ext cx="894909" cy="2834116"/>
                <a:chOff x="1476151" y="2777534"/>
                <a:chExt cx="894909" cy="1953954"/>
              </a:xfrm>
            </p:grpSpPr>
            <p:cxnSp>
              <p:nvCxnSpPr>
                <p:cNvPr id="33" name="Straight Connector 32"/>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293933" y="2655215"/>
                <a:ext cx="1543717" cy="2548390"/>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Sketching</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Mood boards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Mockups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Prototyping </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User  testing and validation</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a:solidFill>
                      <a:schemeClr val="bg1">
                        <a:lumMod val="85000"/>
                      </a:schemeClr>
                    </a:solidFill>
                    <a:latin typeface="Arial" panose="020B0604020202020204" pitchFamily="34" charset="0"/>
                    <a:cs typeface="Arial" panose="020B0604020202020204" pitchFamily="34" charset="0"/>
                  </a:rPr>
                  <a:t>Accessibility Analysis</a:t>
                </a:r>
                <a:endParaRPr lang="en-US" sz="1200" dirty="0" smtClean="0">
                  <a:solidFill>
                    <a:schemeClr val="bg1">
                      <a:lumMod val="85000"/>
                    </a:schemeClr>
                  </a:solidFill>
                  <a:latin typeface="Arial" panose="020B0604020202020204" pitchFamily="34" charset="0"/>
                  <a:cs typeface="Arial" panose="020B0604020202020204" pitchFamily="34" charset="0"/>
                </a:endParaRPr>
              </a:p>
              <a:p>
                <a:pPr>
                  <a:lnSpc>
                    <a:spcPct val="95000"/>
                  </a:lnSpc>
                  <a:buSzPct val="140000"/>
                </a:pPr>
                <a:endParaRPr lang="en-US" sz="1200" dirty="0" smtClean="0">
                  <a:solidFill>
                    <a:schemeClr val="bg1">
                      <a:lumMod val="85000"/>
                    </a:schemeClr>
                  </a:solidFill>
                  <a:latin typeface="Arial" panose="020B0604020202020204" pitchFamily="34" charset="0"/>
                  <a:cs typeface="Arial" panose="020B0604020202020204" pitchFamily="34" charset="0"/>
                </a:endParaRPr>
              </a:p>
            </p:txBody>
          </p:sp>
        </p:grpSp>
        <p:sp>
          <p:nvSpPr>
            <p:cNvPr id="28" name="Circular Arrow 27"/>
            <p:cNvSpPr/>
            <p:nvPr/>
          </p:nvSpPr>
          <p:spPr>
            <a:xfrm rot="17343709">
              <a:off x="5322796" y="1121994"/>
              <a:ext cx="1060049" cy="1060049"/>
            </a:xfrm>
            <a:prstGeom prst="circularArrow">
              <a:avLst/>
            </a:prstGeom>
            <a:gradFill>
              <a:gsLst>
                <a:gs pos="36000">
                  <a:schemeClr val="bg1">
                    <a:alpha val="0"/>
                  </a:schemeClr>
                </a:gs>
                <a:gs pos="100000">
                  <a:schemeClr val="bg1">
                    <a:alpha val="50000"/>
                  </a:schemeClr>
                </a:gs>
              </a:gsLst>
              <a:lin ang="2040000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grpSp>
        <p:nvGrpSpPr>
          <p:cNvPr id="35" name="Group 34"/>
          <p:cNvGrpSpPr/>
          <p:nvPr/>
        </p:nvGrpSpPr>
        <p:grpSpPr>
          <a:xfrm>
            <a:off x="6603580" y="779360"/>
            <a:ext cx="1812542" cy="3915318"/>
            <a:chOff x="6536566" y="801409"/>
            <a:chExt cx="1812542" cy="3915318"/>
          </a:xfrm>
        </p:grpSpPr>
        <p:sp>
          <p:nvSpPr>
            <p:cNvPr id="36" name="Oval 35"/>
            <p:cNvSpPr/>
            <p:nvPr/>
          </p:nvSpPr>
          <p:spPr>
            <a:xfrm>
              <a:off x="6536566" y="801409"/>
              <a:ext cx="1782734" cy="1752653"/>
            </a:xfrm>
            <a:prstGeom prst="ellipse">
              <a:avLst/>
            </a:prstGeom>
            <a:solidFill>
              <a:srgbClr val="00B050">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Delivery </a:t>
              </a:r>
            </a:p>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to</a:t>
              </a:r>
            </a:p>
            <a:p>
              <a:pPr algn="ctr">
                <a:lnSpc>
                  <a:spcPct val="95000"/>
                </a:lnSpc>
              </a:pPr>
              <a:r>
                <a:rPr lang="en-US" sz="1600"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Developers</a:t>
              </a:r>
            </a:p>
          </p:txBody>
        </p:sp>
        <p:grpSp>
          <p:nvGrpSpPr>
            <p:cNvPr id="37" name="Group 36"/>
            <p:cNvGrpSpPr/>
            <p:nvPr/>
          </p:nvGrpSpPr>
          <p:grpSpPr>
            <a:xfrm>
              <a:off x="6923527" y="2073112"/>
              <a:ext cx="1076549" cy="1953954"/>
              <a:chOff x="1476151" y="2777534"/>
              <a:chExt cx="894909" cy="1953954"/>
            </a:xfrm>
          </p:grpSpPr>
          <p:cxnSp>
            <p:nvCxnSpPr>
              <p:cNvPr id="39" name="Straight Connector 38"/>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6805391" y="2694635"/>
              <a:ext cx="1543717" cy="2022092"/>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Pixel-perfect screens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a:solidFill>
                    <a:schemeClr val="bg1">
                      <a:lumMod val="85000"/>
                    </a:schemeClr>
                  </a:solidFill>
                  <a:latin typeface="Arial" panose="020B0604020202020204" pitchFamily="34" charset="0"/>
                  <a:cs typeface="Arial" panose="020B0604020202020204" pitchFamily="34" charset="0"/>
                </a:rPr>
                <a:t>UI </a:t>
              </a:r>
              <a:r>
                <a:rPr lang="en-US" sz="1200" dirty="0" smtClean="0">
                  <a:solidFill>
                    <a:schemeClr val="bg1">
                      <a:lumMod val="85000"/>
                    </a:schemeClr>
                  </a:solidFill>
                  <a:latin typeface="Arial" panose="020B0604020202020204" pitchFamily="34" charset="0"/>
                  <a:cs typeface="Arial" panose="020B0604020202020204" pitchFamily="34" charset="0"/>
                </a:rPr>
                <a:t>assets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UX/UI QA </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latin typeface="Arial" panose="020B0604020202020204" pitchFamily="34" charset="0"/>
                <a:cs typeface="Arial" panose="020B0604020202020204" pitchFamily="34" charset="0"/>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latin typeface="Arial" panose="020B0604020202020204" pitchFamily="34" charset="0"/>
                  <a:cs typeface="Arial" panose="020B0604020202020204" pitchFamily="34" charset="0"/>
                </a:rPr>
                <a:t>Beta version user  testing and validation </a:t>
              </a:r>
            </a:p>
            <a:p>
              <a:pPr>
                <a:lnSpc>
                  <a:spcPct val="95000"/>
                </a:lnSpc>
                <a:buSzPct val="140000"/>
              </a:pPr>
              <a:endParaRPr lang="en-US" sz="1200" dirty="0" smtClean="0">
                <a:solidFill>
                  <a:schemeClr val="bg1">
                    <a:lumMod val="85000"/>
                  </a:schemeClr>
                </a:solidFill>
                <a:latin typeface="Arial" panose="020B0604020202020204" pitchFamily="34" charset="0"/>
                <a:cs typeface="Arial" panose="020B0604020202020204" pitchFamily="34" charset="0"/>
              </a:endParaRPr>
            </a:p>
          </p:txBody>
        </p:sp>
      </p:grpSp>
      <p:grpSp>
        <p:nvGrpSpPr>
          <p:cNvPr id="41" name="Group 40"/>
          <p:cNvGrpSpPr/>
          <p:nvPr/>
        </p:nvGrpSpPr>
        <p:grpSpPr>
          <a:xfrm>
            <a:off x="2176537" y="1428752"/>
            <a:ext cx="4685110" cy="493941"/>
            <a:chOff x="2090473" y="1447802"/>
            <a:chExt cx="4685110" cy="493941"/>
          </a:xfrm>
        </p:grpSpPr>
        <p:sp>
          <p:nvSpPr>
            <p:cNvPr id="42" name="Right Arrow 41"/>
            <p:cNvSpPr/>
            <p:nvPr/>
          </p:nvSpPr>
          <p:spPr>
            <a:xfrm>
              <a:off x="2090473" y="1450687"/>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43" name="Right Arrow 42"/>
            <p:cNvSpPr/>
            <p:nvPr/>
          </p:nvSpPr>
          <p:spPr>
            <a:xfrm>
              <a:off x="3525544" y="1450687"/>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44" name="Right Arrow 43"/>
            <p:cNvSpPr/>
            <p:nvPr/>
          </p:nvSpPr>
          <p:spPr>
            <a:xfrm>
              <a:off x="4983057" y="1457111"/>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45" name="Right Arrow 44"/>
            <p:cNvSpPr/>
            <p:nvPr/>
          </p:nvSpPr>
          <p:spPr>
            <a:xfrm>
              <a:off x="6475465" y="1447802"/>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sp>
        <p:nvSpPr>
          <p:cNvPr id="47"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story</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780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 calcmode="lin" valueType="num">
                                      <p:cBhvr>
                                        <p:cTn id="7"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8"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9" dur="500"/>
                                        <p:tgtEl>
                                          <p:spTgt spid="6">
                                            <p:txEl>
                                              <p:pRg st="7" end="7"/>
                                            </p:txEl>
                                          </p:spTgt>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left)">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846764"/>
            <a:ext cx="9144000" cy="296735"/>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7" name="Title 3"/>
          <p:cNvSpPr>
            <a:spLocks noGrp="1"/>
          </p:cNvSpPr>
          <p:nvPr>
            <p:ph type="title"/>
          </p:nvPr>
        </p:nvSpPr>
        <p:spPr>
          <a:xfrm>
            <a:off x="457200" y="319203"/>
            <a:ext cx="8127401"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1. Competitive</a:t>
            </a:r>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Analysis</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pic>
        <p:nvPicPr>
          <p:cNvPr id="8" name="image16.jpg" descr="353526-avg-zen.jpg"/>
          <p:cNvPicPr/>
          <p:nvPr/>
        </p:nvPicPr>
        <p:blipFill>
          <a:blip r:embed="rId2">
            <a:extLst/>
          </a:blip>
          <a:srcRect/>
          <a:stretch>
            <a:fillRect/>
          </a:stretch>
        </p:blipFill>
        <p:spPr>
          <a:xfrm>
            <a:off x="4866885" y="883494"/>
            <a:ext cx="3571487" cy="2463079"/>
          </a:xfrm>
          <a:prstGeom prst="rect">
            <a:avLst/>
          </a:prstGeom>
          <a:ln w="3175">
            <a:solidFill>
              <a:schemeClr val="bg1">
                <a:lumMod val="50000"/>
              </a:schemeClr>
            </a:solidFill>
          </a:ln>
          <a:effectLst>
            <a:outerShdw blurRad="292100" dist="139700" dir="2700000" algn="tl" rotWithShape="0">
              <a:srgbClr val="333333">
                <a:alpha val="65000"/>
              </a:srgbClr>
            </a:outerShdw>
          </a:effectLst>
        </p:spPr>
      </p:pic>
      <p:pic>
        <p:nvPicPr>
          <p:cNvPr id="9" name="Picture 8" descr="norton-securit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75" y="883495"/>
            <a:ext cx="3651300" cy="2463079"/>
          </a:xfrm>
          <a:prstGeom prst="rect">
            <a:avLst/>
          </a:prstGeom>
          <a:ln>
            <a:noFill/>
          </a:ln>
          <a:effectLst>
            <a:outerShdw blurRad="292100" dist="139700" dir="2700000" algn="tl" rotWithShape="0">
              <a:srgbClr val="333333">
                <a:alpha val="65000"/>
              </a:srgbClr>
            </a:outerShdw>
          </a:effectLst>
        </p:spPr>
      </p:pic>
      <p:sp>
        <p:nvSpPr>
          <p:cNvPr id="10"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Story</a:t>
            </a:r>
            <a:endParaRPr lang="en-US" sz="1000" dirty="0">
              <a:solidFill>
                <a:schemeClr val="accent6"/>
              </a:solidFill>
              <a:latin typeface="Arial" panose="020B0604020202020204" pitchFamily="34" charset="0"/>
              <a:cs typeface="Arial" panose="020B0604020202020204" pitchFamily="34" charset="0"/>
            </a:endParaRPr>
          </a:p>
        </p:txBody>
      </p:sp>
      <p:sp>
        <p:nvSpPr>
          <p:cNvPr id="2" name="TextBox 1"/>
          <p:cNvSpPr txBox="1"/>
          <p:nvPr/>
        </p:nvSpPr>
        <p:spPr>
          <a:xfrm>
            <a:off x="415875" y="3562350"/>
            <a:ext cx="3651300" cy="911019"/>
          </a:xfrm>
          <a:prstGeom prst="rect">
            <a:avLst/>
          </a:prstGeom>
          <a:noFill/>
        </p:spPr>
        <p:txBody>
          <a:bodyPr wrap="square" rtlCol="0">
            <a:spAutoFit/>
          </a:bodyPr>
          <a:lstStyle/>
          <a:p>
            <a:pPr>
              <a:lnSpc>
                <a:spcPct val="95000"/>
              </a:lnSpc>
            </a:pPr>
            <a:r>
              <a:rPr lang="en-US" sz="1400" dirty="0" smtClean="0">
                <a:solidFill>
                  <a:srgbClr val="00B0F0"/>
                </a:solidFill>
                <a:latin typeface="Arial" panose="020B0604020202020204" pitchFamily="34" charset="0"/>
                <a:cs typeface="Arial" panose="020B0604020202020204" pitchFamily="34" charset="0"/>
              </a:rPr>
              <a:t>Content confidential</a:t>
            </a:r>
          </a:p>
          <a:p>
            <a:pPr marL="171450" indent="-171450">
              <a:lnSpc>
                <a:spcPct val="95000"/>
              </a:lnSpc>
              <a:buFont typeface="Arial" panose="020B0604020202020204" pitchFamily="34" charset="0"/>
              <a:buChar char="•"/>
            </a:pPr>
            <a:r>
              <a:rPr lang="en-US" sz="1050" dirty="0" smtClean="0">
                <a:solidFill>
                  <a:schemeClr val="bg1">
                    <a:lumMod val="75000"/>
                  </a:schemeClr>
                </a:solidFill>
                <a:latin typeface="Arial" panose="020B0604020202020204" pitchFamily="34" charset="0"/>
                <a:cs typeface="Arial" panose="020B0604020202020204" pitchFamily="34" charset="0"/>
              </a:rPr>
              <a:t>Lorem </a:t>
            </a:r>
            <a:r>
              <a:rPr lang="en-US" sz="1050" dirty="0">
                <a:solidFill>
                  <a:schemeClr val="bg1">
                    <a:lumMod val="75000"/>
                  </a:schemeClr>
                </a:solidFill>
                <a:latin typeface="Arial" panose="020B0604020202020204" pitchFamily="34" charset="0"/>
                <a:cs typeface="Arial" panose="020B0604020202020204" pitchFamily="34" charset="0"/>
              </a:rPr>
              <a:t>ipsum dolor sit </a:t>
            </a:r>
            <a:r>
              <a:rPr lang="en-US" sz="1050" dirty="0" err="1" smtClean="0">
                <a:solidFill>
                  <a:schemeClr val="bg1">
                    <a:lumMod val="75000"/>
                  </a:schemeClr>
                </a:solidFill>
                <a:latin typeface="Arial" panose="020B0604020202020204" pitchFamily="34" charset="0"/>
                <a:cs typeface="Arial" panose="020B0604020202020204" pitchFamily="34" charset="0"/>
              </a:rPr>
              <a:t>amet</a:t>
            </a:r>
            <a:r>
              <a:rPr lang="en-US" sz="1050" dirty="0">
                <a:solidFill>
                  <a:schemeClr val="bg1">
                    <a:lumMod val="75000"/>
                  </a:schemeClr>
                </a:solidFill>
                <a:latin typeface="Arial" panose="020B0604020202020204" pitchFamily="34" charset="0"/>
                <a:cs typeface="Arial" panose="020B0604020202020204" pitchFamily="34" charset="0"/>
              </a:rPr>
              <a:t>.</a:t>
            </a:r>
            <a:r>
              <a:rPr lang="en-US" sz="1050" dirty="0" smtClean="0">
                <a:solidFill>
                  <a:schemeClr val="bg1">
                    <a:lumMod val="75000"/>
                  </a:schemeClr>
                </a:solidFill>
                <a:latin typeface="Arial" panose="020B0604020202020204" pitchFamily="34" charset="0"/>
                <a:cs typeface="Arial" panose="020B0604020202020204" pitchFamily="34" charset="0"/>
              </a:rPr>
              <a:t> </a:t>
            </a:r>
            <a:endParaRPr lang="en-US" sz="1050" dirty="0">
              <a:solidFill>
                <a:schemeClr val="bg1">
                  <a:lumMod val="75000"/>
                </a:schemeClr>
              </a:solidFill>
              <a:latin typeface="Arial" panose="020B0604020202020204" pitchFamily="34" charset="0"/>
              <a:cs typeface="Arial" panose="020B0604020202020204" pitchFamily="34" charset="0"/>
            </a:endParaRPr>
          </a:p>
          <a:p>
            <a:pPr marL="171450" indent="-171450">
              <a:lnSpc>
                <a:spcPct val="95000"/>
              </a:lnSpc>
              <a:buFont typeface="Arial" panose="020B0604020202020204" pitchFamily="34" charset="0"/>
              <a:buChar char="•"/>
            </a:pPr>
            <a:r>
              <a:rPr lang="en-US" sz="1050" dirty="0" smtClean="0">
                <a:solidFill>
                  <a:schemeClr val="bg1">
                    <a:lumMod val="75000"/>
                  </a:schemeClr>
                </a:solidFill>
                <a:latin typeface="Arial" panose="020B0604020202020204" pitchFamily="34" charset="0"/>
                <a:cs typeface="Arial" panose="020B0604020202020204" pitchFamily="34" charset="0"/>
              </a:rPr>
              <a:t>Et </a:t>
            </a:r>
            <a:r>
              <a:rPr lang="en-US" sz="1050" dirty="0" err="1">
                <a:solidFill>
                  <a:schemeClr val="bg1">
                    <a:lumMod val="75000"/>
                  </a:schemeClr>
                </a:solidFill>
                <a:latin typeface="Arial" panose="020B0604020202020204" pitchFamily="34" charset="0"/>
                <a:cs typeface="Arial" panose="020B0604020202020204" pitchFamily="34" charset="0"/>
              </a:rPr>
              <a:t>sint</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scripta</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pri</a:t>
            </a:r>
            <a:r>
              <a:rPr lang="en-US" sz="1050" dirty="0">
                <a:solidFill>
                  <a:schemeClr val="bg1">
                    <a:lumMod val="75000"/>
                  </a:schemeClr>
                </a:solidFill>
                <a:latin typeface="Arial" panose="020B0604020202020204" pitchFamily="34" charset="0"/>
                <a:cs typeface="Arial" panose="020B0604020202020204" pitchFamily="34" charset="0"/>
              </a:rPr>
              <a:t>, ex cum </a:t>
            </a:r>
            <a:r>
              <a:rPr lang="en-US" sz="1050" dirty="0" err="1">
                <a:solidFill>
                  <a:schemeClr val="bg1">
                    <a:lumMod val="75000"/>
                  </a:schemeClr>
                </a:solidFill>
                <a:latin typeface="Arial" panose="020B0604020202020204" pitchFamily="34" charset="0"/>
                <a:cs typeface="Arial" panose="020B0604020202020204" pitchFamily="34" charset="0"/>
              </a:rPr>
              <a:t>noster</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quaestio</a:t>
            </a:r>
            <a:r>
              <a:rPr lang="en-US" sz="1050" dirty="0">
                <a:solidFill>
                  <a:schemeClr val="bg1">
                    <a:lumMod val="75000"/>
                  </a:schemeClr>
                </a:solidFill>
                <a:latin typeface="Arial" panose="020B0604020202020204" pitchFamily="34" charset="0"/>
                <a:cs typeface="Arial" panose="020B0604020202020204" pitchFamily="34" charset="0"/>
              </a:rPr>
              <a:t>. Mea </a:t>
            </a:r>
            <a:r>
              <a:rPr lang="en-US" sz="1050" dirty="0" err="1">
                <a:solidFill>
                  <a:schemeClr val="bg1">
                    <a:lumMod val="75000"/>
                  </a:schemeClr>
                </a:solidFill>
                <a:latin typeface="Arial" panose="020B0604020202020204" pitchFamily="34" charset="0"/>
                <a:cs typeface="Arial" panose="020B0604020202020204" pitchFamily="34" charset="0"/>
              </a:rPr>
              <a:t>te</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bonorum</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quaestio</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reprimique</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smtClean="0">
                <a:solidFill>
                  <a:schemeClr val="bg1">
                    <a:lumMod val="75000"/>
                  </a:schemeClr>
                </a:solidFill>
                <a:latin typeface="Arial" panose="020B0604020202020204" pitchFamily="34" charset="0"/>
                <a:cs typeface="Arial" panose="020B0604020202020204" pitchFamily="34" charset="0"/>
              </a:rPr>
              <a:t>eu</a:t>
            </a:r>
            <a:r>
              <a:rPr lang="en-US" sz="1050" dirty="0" smtClean="0">
                <a:solidFill>
                  <a:schemeClr val="bg1">
                    <a:lumMod val="75000"/>
                  </a:schemeClr>
                </a:solidFill>
                <a:latin typeface="Arial" panose="020B0604020202020204" pitchFamily="34" charset="0"/>
                <a:cs typeface="Arial" panose="020B0604020202020204" pitchFamily="34" charset="0"/>
              </a:rPr>
              <a:t>.</a:t>
            </a:r>
            <a:endParaRPr lang="en-US" sz="1050" dirty="0">
              <a:solidFill>
                <a:schemeClr val="bg1">
                  <a:lumMod val="75000"/>
                </a:schemeClr>
              </a:solidFill>
              <a:latin typeface="Arial" panose="020B0604020202020204" pitchFamily="34" charset="0"/>
              <a:cs typeface="Arial" panose="020B0604020202020204" pitchFamily="34" charset="0"/>
            </a:endParaRP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4866885" y="3543300"/>
            <a:ext cx="3651300" cy="932948"/>
          </a:xfrm>
          <a:prstGeom prst="rect">
            <a:avLst/>
          </a:prstGeom>
          <a:noFill/>
        </p:spPr>
        <p:txBody>
          <a:bodyPr wrap="square" rtlCol="0">
            <a:spAutoFit/>
          </a:bodyPr>
          <a:lstStyle/>
          <a:p>
            <a:pPr>
              <a:lnSpc>
                <a:spcPct val="95000"/>
              </a:lnSpc>
            </a:pPr>
            <a:r>
              <a:rPr lang="en-US" sz="1400" dirty="0" smtClean="0">
                <a:solidFill>
                  <a:srgbClr val="00B0F0"/>
                </a:solidFill>
                <a:latin typeface="Arial" panose="020B0604020202020204" pitchFamily="34" charset="0"/>
                <a:cs typeface="Arial" panose="020B0604020202020204" pitchFamily="34" charset="0"/>
              </a:rPr>
              <a:t>Content confidential</a:t>
            </a:r>
          </a:p>
          <a:p>
            <a:pPr marL="171450" indent="-171450">
              <a:lnSpc>
                <a:spcPct val="95000"/>
              </a:lnSpc>
              <a:buFont typeface="Arial" panose="020B0604020202020204" pitchFamily="34" charset="0"/>
              <a:buChar char="•"/>
            </a:pPr>
            <a:r>
              <a:rPr lang="en-US" sz="1050" dirty="0" smtClean="0">
                <a:solidFill>
                  <a:schemeClr val="bg1">
                    <a:lumMod val="75000"/>
                  </a:schemeClr>
                </a:solidFill>
                <a:latin typeface="Arial" panose="020B0604020202020204" pitchFamily="34" charset="0"/>
                <a:cs typeface="Arial" panose="020B0604020202020204" pitchFamily="34" charset="0"/>
              </a:rPr>
              <a:t>Lorem </a:t>
            </a:r>
            <a:r>
              <a:rPr lang="en-US" sz="1050" dirty="0">
                <a:solidFill>
                  <a:schemeClr val="bg1">
                    <a:lumMod val="75000"/>
                  </a:schemeClr>
                </a:solidFill>
                <a:latin typeface="Arial" panose="020B0604020202020204" pitchFamily="34" charset="0"/>
                <a:cs typeface="Arial" panose="020B0604020202020204" pitchFamily="34" charset="0"/>
              </a:rPr>
              <a:t>ipsum dolor sit </a:t>
            </a:r>
            <a:r>
              <a:rPr lang="en-US" sz="1050" dirty="0" err="1" smtClean="0">
                <a:solidFill>
                  <a:schemeClr val="bg1">
                    <a:lumMod val="75000"/>
                  </a:schemeClr>
                </a:solidFill>
                <a:latin typeface="Arial" panose="020B0604020202020204" pitchFamily="34" charset="0"/>
                <a:cs typeface="Arial" panose="020B0604020202020204" pitchFamily="34" charset="0"/>
              </a:rPr>
              <a:t>amet</a:t>
            </a:r>
            <a:r>
              <a:rPr lang="en-US" sz="1050" dirty="0">
                <a:solidFill>
                  <a:schemeClr val="bg1">
                    <a:lumMod val="75000"/>
                  </a:schemeClr>
                </a:solidFill>
                <a:latin typeface="Arial" panose="020B0604020202020204" pitchFamily="34" charset="0"/>
                <a:cs typeface="Arial" panose="020B0604020202020204" pitchFamily="34" charset="0"/>
              </a:rPr>
              <a:t>.</a:t>
            </a:r>
            <a:r>
              <a:rPr lang="en-US" sz="1050" dirty="0" smtClean="0">
                <a:solidFill>
                  <a:schemeClr val="bg1">
                    <a:lumMod val="75000"/>
                  </a:schemeClr>
                </a:solidFill>
                <a:latin typeface="Arial" panose="020B0604020202020204" pitchFamily="34" charset="0"/>
                <a:cs typeface="Arial" panose="020B0604020202020204" pitchFamily="34" charset="0"/>
              </a:rPr>
              <a:t> </a:t>
            </a:r>
            <a:endParaRPr lang="en-US" sz="1050" dirty="0">
              <a:solidFill>
                <a:schemeClr val="bg1">
                  <a:lumMod val="75000"/>
                </a:schemeClr>
              </a:solidFill>
              <a:latin typeface="Arial" panose="020B0604020202020204" pitchFamily="34" charset="0"/>
              <a:cs typeface="Arial" panose="020B0604020202020204" pitchFamily="34" charset="0"/>
            </a:endParaRPr>
          </a:p>
          <a:p>
            <a:pPr marL="171450" indent="-171450">
              <a:lnSpc>
                <a:spcPct val="95000"/>
              </a:lnSpc>
              <a:buFont typeface="Arial" panose="020B0604020202020204" pitchFamily="34" charset="0"/>
              <a:buChar char="•"/>
            </a:pPr>
            <a:r>
              <a:rPr lang="en-US" sz="1050" dirty="0" smtClean="0">
                <a:solidFill>
                  <a:schemeClr val="bg1">
                    <a:lumMod val="75000"/>
                  </a:schemeClr>
                </a:solidFill>
                <a:latin typeface="Arial" panose="020B0604020202020204" pitchFamily="34" charset="0"/>
                <a:cs typeface="Arial" panose="020B0604020202020204" pitchFamily="34" charset="0"/>
              </a:rPr>
              <a:t>Et </a:t>
            </a:r>
            <a:r>
              <a:rPr lang="en-US" sz="1050" dirty="0" err="1">
                <a:solidFill>
                  <a:schemeClr val="bg1">
                    <a:lumMod val="75000"/>
                  </a:schemeClr>
                </a:solidFill>
                <a:latin typeface="Arial" panose="020B0604020202020204" pitchFamily="34" charset="0"/>
                <a:cs typeface="Arial" panose="020B0604020202020204" pitchFamily="34" charset="0"/>
              </a:rPr>
              <a:t>sint</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scripta</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pri</a:t>
            </a:r>
            <a:r>
              <a:rPr lang="en-US" sz="1050" dirty="0">
                <a:solidFill>
                  <a:schemeClr val="bg1">
                    <a:lumMod val="75000"/>
                  </a:schemeClr>
                </a:solidFill>
                <a:latin typeface="Arial" panose="020B0604020202020204" pitchFamily="34" charset="0"/>
                <a:cs typeface="Arial" panose="020B0604020202020204" pitchFamily="34" charset="0"/>
              </a:rPr>
              <a:t>, ex cum </a:t>
            </a:r>
            <a:r>
              <a:rPr lang="en-US" sz="1050" dirty="0" err="1">
                <a:solidFill>
                  <a:schemeClr val="bg1">
                    <a:lumMod val="75000"/>
                  </a:schemeClr>
                </a:solidFill>
                <a:latin typeface="Arial" panose="020B0604020202020204" pitchFamily="34" charset="0"/>
                <a:cs typeface="Arial" panose="020B0604020202020204" pitchFamily="34" charset="0"/>
              </a:rPr>
              <a:t>noster</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quaestio</a:t>
            </a:r>
            <a:r>
              <a:rPr lang="en-US" sz="1050" dirty="0">
                <a:solidFill>
                  <a:schemeClr val="bg1">
                    <a:lumMod val="75000"/>
                  </a:schemeClr>
                </a:solidFill>
                <a:latin typeface="Arial" panose="020B0604020202020204" pitchFamily="34" charset="0"/>
                <a:cs typeface="Arial" panose="020B0604020202020204" pitchFamily="34" charset="0"/>
              </a:rPr>
              <a:t>. Mea </a:t>
            </a:r>
            <a:r>
              <a:rPr lang="en-US" sz="1050" dirty="0" err="1">
                <a:solidFill>
                  <a:schemeClr val="bg1">
                    <a:lumMod val="75000"/>
                  </a:schemeClr>
                </a:solidFill>
                <a:latin typeface="Arial" panose="020B0604020202020204" pitchFamily="34" charset="0"/>
                <a:cs typeface="Arial" panose="020B0604020202020204" pitchFamily="34" charset="0"/>
              </a:rPr>
              <a:t>te</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bonorum</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a:solidFill>
                  <a:schemeClr val="bg1">
                    <a:lumMod val="75000"/>
                  </a:schemeClr>
                </a:solidFill>
                <a:latin typeface="Arial" panose="020B0604020202020204" pitchFamily="34" charset="0"/>
                <a:cs typeface="Arial" panose="020B0604020202020204" pitchFamily="34" charset="0"/>
              </a:rPr>
              <a:t>quaestio</a:t>
            </a:r>
            <a:r>
              <a:rPr lang="en-US" sz="1050" dirty="0">
                <a:solidFill>
                  <a:schemeClr val="bg1">
                    <a:lumMod val="75000"/>
                  </a:schemeClr>
                </a:solidFill>
                <a:latin typeface="Arial" panose="020B0604020202020204" pitchFamily="34" charset="0"/>
                <a:cs typeface="Arial" panose="020B0604020202020204" pitchFamily="34" charset="0"/>
              </a:rPr>
              <a:t> </a:t>
            </a:r>
            <a:r>
              <a:rPr lang="en-US" sz="1050" dirty="0" err="1" smtClean="0">
                <a:solidFill>
                  <a:schemeClr val="bg1">
                    <a:lumMod val="75000"/>
                  </a:schemeClr>
                </a:solidFill>
                <a:latin typeface="Arial" panose="020B0604020202020204" pitchFamily="34" charset="0"/>
                <a:cs typeface="Arial" panose="020B0604020202020204" pitchFamily="34" charset="0"/>
              </a:rPr>
              <a:t>reprimique</a:t>
            </a:r>
            <a:r>
              <a:rPr lang="en-US" sz="1050" dirty="0" smtClean="0">
                <a:solidFill>
                  <a:schemeClr val="bg1">
                    <a:lumMod val="75000"/>
                  </a:schemeClr>
                </a:solidFill>
                <a:latin typeface="Arial" panose="020B0604020202020204" pitchFamily="34" charset="0"/>
                <a:cs typeface="Arial" panose="020B0604020202020204" pitchFamily="34" charset="0"/>
              </a:rPr>
              <a:t>, </a:t>
            </a:r>
            <a:r>
              <a:rPr lang="en-US" sz="1050" dirty="0" err="1" smtClean="0">
                <a:solidFill>
                  <a:schemeClr val="bg1">
                    <a:lumMod val="75000"/>
                  </a:schemeClr>
                </a:solidFill>
                <a:latin typeface="Arial" panose="020B0604020202020204" pitchFamily="34" charset="0"/>
                <a:cs typeface="Arial" panose="020B0604020202020204" pitchFamily="34" charset="0"/>
              </a:rPr>
              <a:t>eu</a:t>
            </a:r>
            <a:r>
              <a:rPr lang="en-US" sz="1050" dirty="0" smtClean="0">
                <a:solidFill>
                  <a:schemeClr val="bg1">
                    <a:lumMod val="75000"/>
                  </a:schemeClr>
                </a:solidFill>
                <a:latin typeface="Arial" panose="020B0604020202020204" pitchFamily="34" charset="0"/>
                <a:cs typeface="Arial" panose="020B0604020202020204" pitchFamily="34" charset="0"/>
              </a:rPr>
              <a:t>.</a:t>
            </a:r>
            <a:endParaRPr lang="en-US" sz="1050" dirty="0">
              <a:solidFill>
                <a:schemeClr val="bg1">
                  <a:lumMod val="75000"/>
                </a:schemeClr>
              </a:solidFill>
              <a:latin typeface="Arial" panose="020B0604020202020204" pitchFamily="34" charset="0"/>
              <a:cs typeface="Arial" panose="020B0604020202020204" pitchFamily="34" charset="0"/>
            </a:endParaRP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784365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4942360"/>
            <a:ext cx="9144000" cy="18209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7" name="Title 3"/>
          <p:cNvSpPr>
            <a:spLocks noGrp="1"/>
          </p:cNvSpPr>
          <p:nvPr>
            <p:ph type="title"/>
          </p:nvPr>
        </p:nvSpPr>
        <p:spPr>
          <a:xfrm>
            <a:off x="457200" y="319203"/>
            <a:ext cx="8127401"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2. Evaluating Cross-Device User Needs</a:t>
            </a:r>
            <a:endPar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endParaRPr>
          </a:p>
        </p:txBody>
      </p:sp>
      <p:sp>
        <p:nvSpPr>
          <p:cNvPr id="8" name="Content Placeholder 2"/>
          <p:cNvSpPr>
            <a:spLocks noGrp="1"/>
          </p:cNvSpPr>
          <p:nvPr>
            <p:ph idx="1"/>
          </p:nvPr>
        </p:nvSpPr>
        <p:spPr>
          <a:xfrm>
            <a:off x="457201" y="1016682"/>
            <a:ext cx="2095500" cy="785664"/>
          </a:xfrm>
        </p:spPr>
        <p:txBody>
          <a:bodyPr/>
          <a:lstStyle/>
          <a:p>
            <a:pPr marL="0" indent="0">
              <a:buNone/>
            </a:pPr>
            <a:r>
              <a:rPr lang="en-US" sz="1600" dirty="0" smtClean="0">
                <a:solidFill>
                  <a:srgbClr val="00B0F0"/>
                </a:solidFill>
                <a:latin typeface="Arial" panose="020B0604020202020204" pitchFamily="34" charset="0"/>
                <a:cs typeface="Arial" panose="020B0604020202020204" pitchFamily="34" charset="0"/>
              </a:rPr>
              <a:t>Research Findings</a:t>
            </a:r>
            <a:endParaRPr lang="en-US" sz="1600" dirty="0">
              <a:solidFill>
                <a:srgbClr val="00B0F0"/>
              </a:solidFill>
              <a:latin typeface="Arial" panose="020B0604020202020204" pitchFamily="34" charset="0"/>
              <a:cs typeface="Arial" panose="020B0604020202020204" pitchFamily="34" charset="0"/>
            </a:endParaRPr>
          </a:p>
          <a:p>
            <a:pPr marL="0" indent="0">
              <a:buNone/>
            </a:pPr>
            <a:r>
              <a:rPr lang="en-US" sz="1000" dirty="0" smtClean="0">
                <a:solidFill>
                  <a:schemeClr val="bg1">
                    <a:lumMod val="95000"/>
                  </a:schemeClr>
                </a:solidFill>
                <a:latin typeface="Arial" panose="020B0604020202020204" pitchFamily="34" charset="0"/>
                <a:cs typeface="Arial" panose="020B0604020202020204" pitchFamily="34" charset="0"/>
              </a:rPr>
              <a:t>List all user needs according to prior research.</a:t>
            </a:r>
            <a:endParaRPr lang="en-US" sz="1000" dirty="0">
              <a:solidFill>
                <a:schemeClr val="bg1">
                  <a:lumMod val="95000"/>
                </a:schemeClr>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3067051" y="1016682"/>
            <a:ext cx="2809873" cy="785664"/>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smtClean="0">
                <a:solidFill>
                  <a:srgbClr val="00B0F0"/>
                </a:solidFill>
                <a:latin typeface="Arial" panose="020B0604020202020204" pitchFamily="34" charset="0"/>
                <a:cs typeface="Arial" panose="020B0604020202020204" pitchFamily="34" charset="0"/>
              </a:rPr>
              <a:t>Scenario Mapping</a:t>
            </a:r>
          </a:p>
          <a:p>
            <a:r>
              <a:rPr lang="en-US" sz="1000" dirty="0" smtClean="0">
                <a:solidFill>
                  <a:schemeClr val="bg1">
                    <a:lumMod val="95000"/>
                  </a:schemeClr>
                </a:solidFill>
                <a:latin typeface="Arial" panose="020B0604020202020204" pitchFamily="34" charset="0"/>
                <a:cs typeface="Arial" panose="020B0604020202020204" pitchFamily="34" charset="0"/>
              </a:rPr>
              <a:t>List of all user needs according to personas.</a:t>
            </a:r>
          </a:p>
        </p:txBody>
      </p:sp>
      <p:sp>
        <p:nvSpPr>
          <p:cNvPr id="10" name="Content Placeholder 2"/>
          <p:cNvSpPr txBox="1">
            <a:spLocks/>
          </p:cNvSpPr>
          <p:nvPr/>
        </p:nvSpPr>
        <p:spPr>
          <a:xfrm>
            <a:off x="6481233" y="1016682"/>
            <a:ext cx="2345267" cy="785664"/>
          </a:xfrm>
          <a:prstGeom prst="rect">
            <a:avLst/>
          </a:prstGeom>
        </p:spPr>
        <p:txBody>
          <a:bodyPr vert="horz" lIns="0" tIns="0" rIns="0" bIns="0" rtlCol="0">
            <a:noAutofit/>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smtClean="0">
                <a:solidFill>
                  <a:srgbClr val="00B0F0"/>
                </a:solidFill>
                <a:latin typeface="Arial" panose="020B0604020202020204" pitchFamily="34" charset="0"/>
                <a:cs typeface="Arial" panose="020B0604020202020204" pitchFamily="34" charset="0"/>
              </a:rPr>
              <a:t>Grouped Needs</a:t>
            </a:r>
          </a:p>
          <a:p>
            <a:r>
              <a:rPr lang="en-US" sz="1000" dirty="0" smtClean="0">
                <a:solidFill>
                  <a:schemeClr val="bg1">
                    <a:lumMod val="95000"/>
                  </a:schemeClr>
                </a:solidFill>
                <a:latin typeface="Arial" panose="020B0604020202020204" pitchFamily="34" charset="0"/>
                <a:cs typeface="Arial" panose="020B0604020202020204" pitchFamily="34" charset="0"/>
              </a:rPr>
              <a:t>Mapped user needs into categories.</a:t>
            </a:r>
            <a:endParaRPr lang="en-US" sz="1000" dirty="0">
              <a:solidFill>
                <a:schemeClr val="bg1">
                  <a:lumMod val="95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438568" y="2016355"/>
            <a:ext cx="1971257" cy="1190192"/>
            <a:chOff x="456469" y="1605782"/>
            <a:chExt cx="2345999" cy="1416452"/>
          </a:xfrm>
        </p:grpSpPr>
        <p:grpSp>
          <p:nvGrpSpPr>
            <p:cNvPr id="12" name="Group 467"/>
            <p:cNvGrpSpPr/>
            <p:nvPr/>
          </p:nvGrpSpPr>
          <p:grpSpPr>
            <a:xfrm>
              <a:off x="456469" y="1605782"/>
              <a:ext cx="2345999" cy="1416452"/>
              <a:chOff x="-2" y="0"/>
              <a:chExt cx="13173634" cy="7953890"/>
            </a:xfrm>
            <a:effectLst>
              <a:outerShdw blurRad="50800" dist="38100" dir="5400000" algn="t" rotWithShape="0">
                <a:prstClr val="black">
                  <a:alpha val="40000"/>
                </a:prstClr>
              </a:outerShdw>
            </a:effectLst>
          </p:grpSpPr>
          <p:grpSp>
            <p:nvGrpSpPr>
              <p:cNvPr id="14" name="Group 463"/>
              <p:cNvGrpSpPr/>
              <p:nvPr/>
            </p:nvGrpSpPr>
            <p:grpSpPr>
              <a:xfrm>
                <a:off x="-2" y="0"/>
                <a:ext cx="13173634" cy="7953890"/>
                <a:chOff x="-1" y="0"/>
                <a:chExt cx="13173632" cy="7953889"/>
              </a:xfrm>
            </p:grpSpPr>
            <p:sp>
              <p:nvSpPr>
                <p:cNvPr id="18" name="Shape 452"/>
                <p:cNvSpPr/>
                <p:nvPr/>
              </p:nvSpPr>
              <p:spPr>
                <a:xfrm>
                  <a:off x="1" y="0"/>
                  <a:ext cx="13173471" cy="958033"/>
                </a:xfrm>
                <a:prstGeom prst="roundRect">
                  <a:avLst>
                    <a:gd name="adj" fmla="val 9160"/>
                  </a:avLst>
                </a:prstGeom>
                <a:solidFill>
                  <a:schemeClr val="accent1"/>
                </a:solidFill>
                <a:ln w="76200" cap="flat">
                  <a:solidFill>
                    <a:schemeClr val="accent1"/>
                  </a:solidFill>
                  <a:prstDash val="solid"/>
                  <a:miter lim="8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sp>
              <p:nvSpPr>
                <p:cNvPr id="19" name="Shape 453"/>
                <p:cNvSpPr/>
                <p:nvPr/>
              </p:nvSpPr>
              <p:spPr>
                <a:xfrm>
                  <a:off x="-1" y="735231"/>
                  <a:ext cx="13168196" cy="7218658"/>
                </a:xfrm>
                <a:prstGeom prst="roundRect">
                  <a:avLst>
                    <a:gd name="adj" fmla="val 0"/>
                  </a:avLst>
                </a:prstGeom>
                <a:solidFill>
                  <a:schemeClr val="accent1"/>
                </a:solidFill>
                <a:ln w="76200" cap="flat">
                  <a:solidFill>
                    <a:srgbClr val="F2F2F2"/>
                  </a:solidFill>
                  <a:prstDash val="solid"/>
                  <a:miter lim="8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grpSp>
              <p:nvGrpSpPr>
                <p:cNvPr id="20" name="Group 456"/>
                <p:cNvGrpSpPr/>
                <p:nvPr/>
              </p:nvGrpSpPr>
              <p:grpSpPr>
                <a:xfrm>
                  <a:off x="6269" y="276938"/>
                  <a:ext cx="13167362" cy="1167189"/>
                  <a:chOff x="0" y="0"/>
                  <a:chExt cx="13167360" cy="1167188"/>
                </a:xfrm>
              </p:grpSpPr>
              <p:sp>
                <p:nvSpPr>
                  <p:cNvPr id="27" name="Shape 454"/>
                  <p:cNvSpPr/>
                  <p:nvPr/>
                </p:nvSpPr>
                <p:spPr>
                  <a:xfrm>
                    <a:off x="0" y="444500"/>
                    <a:ext cx="13167361" cy="722689"/>
                  </a:xfrm>
                  <a:prstGeom prst="roundRect">
                    <a:avLst>
                      <a:gd name="adj" fmla="val 0"/>
                    </a:avLst>
                  </a:prstGeom>
                  <a:solidFill>
                    <a:srgbClr val="F2F2F2"/>
                  </a:solidFill>
                  <a:ln w="12700" cap="flat">
                    <a:noFill/>
                    <a:miter lim="4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sp>
                <p:nvSpPr>
                  <p:cNvPr id="28" name="Shape 455"/>
                  <p:cNvSpPr/>
                  <p:nvPr/>
                </p:nvSpPr>
                <p:spPr>
                  <a:xfrm>
                    <a:off x="1485900" y="0"/>
                    <a:ext cx="3327401" cy="722689"/>
                  </a:xfrm>
                  <a:prstGeom prst="roundRect">
                    <a:avLst>
                      <a:gd name="adj" fmla="val 8787"/>
                    </a:avLst>
                  </a:prstGeom>
                  <a:solidFill>
                    <a:srgbClr val="F2F2F2"/>
                  </a:solidFill>
                  <a:ln w="12700" cap="flat">
                    <a:noFill/>
                    <a:miter lim="4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grpSp>
            <p:sp>
              <p:nvSpPr>
                <p:cNvPr id="21" name="Shape 457"/>
                <p:cNvSpPr/>
                <p:nvPr/>
              </p:nvSpPr>
              <p:spPr>
                <a:xfrm>
                  <a:off x="260271" y="92311"/>
                  <a:ext cx="182881" cy="1828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D947F"/>
                </a:solidFill>
                <a:ln w="12700" cap="flat">
                  <a:noFill/>
                  <a:miter lim="4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sp>
              <p:nvSpPr>
                <p:cNvPr id="22" name="Shape 458"/>
                <p:cNvSpPr/>
                <p:nvPr/>
              </p:nvSpPr>
              <p:spPr>
                <a:xfrm>
                  <a:off x="590465" y="92311"/>
                  <a:ext cx="182881" cy="1828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BC152"/>
                </a:solidFill>
                <a:ln w="12700" cap="flat">
                  <a:noFill/>
                  <a:miter lim="4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sp>
              <p:nvSpPr>
                <p:cNvPr id="23" name="Shape 459"/>
                <p:cNvSpPr/>
                <p:nvPr/>
              </p:nvSpPr>
              <p:spPr>
                <a:xfrm>
                  <a:off x="920671" y="92311"/>
                  <a:ext cx="182881" cy="18288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1DC8A"/>
                </a:solidFill>
                <a:ln w="12700" cap="flat">
                  <a:noFill/>
                  <a:miter lim="4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grpSp>
              <p:nvGrpSpPr>
                <p:cNvPr id="24" name="Group 462"/>
                <p:cNvGrpSpPr/>
                <p:nvPr/>
              </p:nvGrpSpPr>
              <p:grpSpPr>
                <a:xfrm>
                  <a:off x="3016169" y="886538"/>
                  <a:ext cx="9779001" cy="392490"/>
                  <a:chOff x="0" y="0"/>
                  <a:chExt cx="9779000" cy="392489"/>
                </a:xfrm>
              </p:grpSpPr>
              <p:sp>
                <p:nvSpPr>
                  <p:cNvPr id="25" name="Shape 460"/>
                  <p:cNvSpPr/>
                  <p:nvPr/>
                </p:nvSpPr>
                <p:spPr>
                  <a:xfrm>
                    <a:off x="0" y="0"/>
                    <a:ext cx="9779000" cy="392489"/>
                  </a:xfrm>
                  <a:prstGeom prst="roundRect">
                    <a:avLst>
                      <a:gd name="adj" fmla="val 0"/>
                    </a:avLst>
                  </a:prstGeom>
                  <a:solidFill>
                    <a:srgbClr val="FFFFFF"/>
                  </a:solidFill>
                  <a:ln w="12700" cap="flat">
                    <a:noFill/>
                    <a:miter lim="4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sp>
                <p:nvSpPr>
                  <p:cNvPr id="26" name="Shape 461"/>
                  <p:cNvSpPr/>
                  <p:nvPr/>
                </p:nvSpPr>
                <p:spPr>
                  <a:xfrm>
                    <a:off x="0" y="0"/>
                    <a:ext cx="9779000" cy="91439"/>
                  </a:xfrm>
                  <a:prstGeom prst="roundRect">
                    <a:avLst>
                      <a:gd name="adj" fmla="val 0"/>
                    </a:avLst>
                  </a:prstGeom>
                  <a:solidFill>
                    <a:srgbClr val="D9D9D9"/>
                  </a:solidFill>
                  <a:ln w="12700" cap="flat">
                    <a:noFill/>
                    <a:miter lim="400000"/>
                  </a:ln>
                  <a:effectLst/>
                </p:spPr>
                <p:txBody>
                  <a:bodyPr wrap="square" lIns="0" tIns="0" rIns="0" bIns="0" numCol="1" anchor="ctr">
                    <a:noAutofit/>
                  </a:bodyPr>
                  <a:lstStyle/>
                  <a:p>
                    <a:pPr lvl="0" algn="ctr">
                      <a:defRPr baseline="31000">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grpSp>
          </p:grpSp>
          <p:sp>
            <p:nvSpPr>
              <p:cNvPr id="15" name="Shape 464"/>
              <p:cNvSpPr/>
              <p:nvPr/>
            </p:nvSpPr>
            <p:spPr>
              <a:xfrm>
                <a:off x="2174818" y="931530"/>
                <a:ext cx="278969" cy="284721"/>
              </a:xfrm>
              <a:custGeom>
                <a:avLst/>
                <a:gdLst/>
                <a:ahLst/>
                <a:cxnLst>
                  <a:cxn ang="0">
                    <a:pos x="wd2" y="hd2"/>
                  </a:cxn>
                  <a:cxn ang="5400000">
                    <a:pos x="wd2" y="hd2"/>
                  </a:cxn>
                  <a:cxn ang="10800000">
                    <a:pos x="wd2" y="hd2"/>
                  </a:cxn>
                  <a:cxn ang="16200000">
                    <a:pos x="wd2" y="hd2"/>
                  </a:cxn>
                </a:cxnLst>
                <a:rect l="0" t="0" r="r" b="b"/>
                <a:pathLst>
                  <a:path w="21600" h="21600" extrusionOk="0">
                    <a:moveTo>
                      <a:pt x="21600" y="8229"/>
                    </a:moveTo>
                    <a:cubicBezTo>
                      <a:pt x="21600" y="8743"/>
                      <a:pt x="21600" y="9257"/>
                      <a:pt x="21073" y="9257"/>
                    </a:cubicBezTo>
                    <a:cubicBezTo>
                      <a:pt x="14751" y="9257"/>
                      <a:pt x="14751" y="9257"/>
                      <a:pt x="14751" y="9257"/>
                    </a:cubicBezTo>
                    <a:cubicBezTo>
                      <a:pt x="14224" y="9257"/>
                      <a:pt x="13698" y="8743"/>
                      <a:pt x="13698" y="8743"/>
                    </a:cubicBezTo>
                    <a:cubicBezTo>
                      <a:pt x="13698" y="8229"/>
                      <a:pt x="13698" y="7714"/>
                      <a:pt x="13698" y="7714"/>
                    </a:cubicBezTo>
                    <a:cubicBezTo>
                      <a:pt x="15805" y="5657"/>
                      <a:pt x="15805" y="5657"/>
                      <a:pt x="15805" y="5657"/>
                    </a:cubicBezTo>
                    <a:cubicBezTo>
                      <a:pt x="14751" y="4629"/>
                      <a:pt x="12644" y="3600"/>
                      <a:pt x="11063" y="3600"/>
                    </a:cubicBezTo>
                    <a:cubicBezTo>
                      <a:pt x="6849" y="3600"/>
                      <a:pt x="3688" y="6686"/>
                      <a:pt x="3688" y="10800"/>
                    </a:cubicBezTo>
                    <a:cubicBezTo>
                      <a:pt x="3688" y="14914"/>
                      <a:pt x="6849" y="18000"/>
                      <a:pt x="11063" y="18000"/>
                    </a:cubicBezTo>
                    <a:cubicBezTo>
                      <a:pt x="13171" y="18000"/>
                      <a:pt x="15278" y="16971"/>
                      <a:pt x="16859" y="14914"/>
                    </a:cubicBezTo>
                    <a:cubicBezTo>
                      <a:pt x="16859" y="14914"/>
                      <a:pt x="16859" y="14914"/>
                      <a:pt x="16859" y="14914"/>
                    </a:cubicBezTo>
                    <a:cubicBezTo>
                      <a:pt x="16859" y="14914"/>
                      <a:pt x="17385" y="14914"/>
                      <a:pt x="17385" y="14914"/>
                    </a:cubicBezTo>
                    <a:cubicBezTo>
                      <a:pt x="19493" y="16971"/>
                      <a:pt x="19493" y="16971"/>
                      <a:pt x="19493" y="16971"/>
                    </a:cubicBezTo>
                    <a:cubicBezTo>
                      <a:pt x="19493" y="16971"/>
                      <a:pt x="19493" y="17486"/>
                      <a:pt x="19493" y="17486"/>
                    </a:cubicBezTo>
                    <a:cubicBezTo>
                      <a:pt x="17385" y="20057"/>
                      <a:pt x="14224" y="21600"/>
                      <a:pt x="11063" y="21600"/>
                    </a:cubicBezTo>
                    <a:cubicBezTo>
                      <a:pt x="4741" y="21600"/>
                      <a:pt x="0" y="16457"/>
                      <a:pt x="0" y="10800"/>
                    </a:cubicBezTo>
                    <a:cubicBezTo>
                      <a:pt x="0" y="5143"/>
                      <a:pt x="4741" y="0"/>
                      <a:pt x="11063" y="0"/>
                    </a:cubicBezTo>
                    <a:cubicBezTo>
                      <a:pt x="13698" y="0"/>
                      <a:pt x="16332" y="1543"/>
                      <a:pt x="18439" y="3086"/>
                    </a:cubicBezTo>
                    <a:cubicBezTo>
                      <a:pt x="20020" y="1543"/>
                      <a:pt x="20020" y="1543"/>
                      <a:pt x="20020" y="1543"/>
                    </a:cubicBezTo>
                    <a:cubicBezTo>
                      <a:pt x="20546" y="1029"/>
                      <a:pt x="21073" y="1029"/>
                      <a:pt x="21073" y="1029"/>
                    </a:cubicBezTo>
                    <a:cubicBezTo>
                      <a:pt x="21600" y="1543"/>
                      <a:pt x="21600" y="1543"/>
                      <a:pt x="21600" y="2057"/>
                    </a:cubicBezTo>
                    <a:lnTo>
                      <a:pt x="21600" y="8229"/>
                    </a:lnTo>
                    <a:close/>
                  </a:path>
                </a:pathLst>
              </a:custGeom>
              <a:solidFill>
                <a:srgbClr val="808080"/>
              </a:solidFill>
              <a:ln w="12700" cap="flat">
                <a:noFill/>
                <a:miter lim="400000"/>
              </a:ln>
              <a:effectLst/>
            </p:spPr>
            <p:txBody>
              <a:bodyPr wrap="square" lIns="0" tIns="0" rIns="0" bIns="0" numCol="1" anchor="t">
                <a:noAutofit/>
              </a:bodyPr>
              <a:lstStyle/>
              <a:p>
                <a:pPr lvl="0">
                  <a:defRPr>
                    <a:solidFill>
                      <a:srgbClr val="000000"/>
                    </a:solidFill>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sp>
            <p:nvSpPr>
              <p:cNvPr id="16" name="Shape 465"/>
              <p:cNvSpPr/>
              <p:nvPr/>
            </p:nvSpPr>
            <p:spPr>
              <a:xfrm>
                <a:off x="440141" y="926041"/>
                <a:ext cx="188119" cy="295700"/>
              </a:xfrm>
              <a:custGeom>
                <a:avLst/>
                <a:gdLst/>
                <a:ahLst/>
                <a:cxnLst>
                  <a:cxn ang="0">
                    <a:pos x="wd2" y="hd2"/>
                  </a:cxn>
                  <a:cxn ang="5400000">
                    <a:pos x="wd2" y="hd2"/>
                  </a:cxn>
                  <a:cxn ang="10800000">
                    <a:pos x="wd2" y="hd2"/>
                  </a:cxn>
                  <a:cxn ang="16200000">
                    <a:pos x="wd2" y="hd2"/>
                  </a:cxn>
                </a:cxnLst>
                <a:rect l="0" t="0" r="r" b="b"/>
                <a:pathLst>
                  <a:path w="21407" h="21355" extrusionOk="0">
                    <a:moveTo>
                      <a:pt x="10029" y="10677"/>
                    </a:moveTo>
                    <a:cubicBezTo>
                      <a:pt x="20829" y="17550"/>
                      <a:pt x="20829" y="17550"/>
                      <a:pt x="20829" y="17550"/>
                    </a:cubicBezTo>
                    <a:cubicBezTo>
                      <a:pt x="21600" y="18041"/>
                      <a:pt x="21600" y="18532"/>
                      <a:pt x="20829" y="19022"/>
                    </a:cubicBezTo>
                    <a:cubicBezTo>
                      <a:pt x="17743" y="20986"/>
                      <a:pt x="17743" y="20986"/>
                      <a:pt x="17743" y="20986"/>
                    </a:cubicBezTo>
                    <a:cubicBezTo>
                      <a:pt x="16971" y="21477"/>
                      <a:pt x="16200" y="21477"/>
                      <a:pt x="15429" y="20986"/>
                    </a:cubicBezTo>
                    <a:cubicBezTo>
                      <a:pt x="0" y="11168"/>
                      <a:pt x="0" y="11168"/>
                      <a:pt x="0" y="11168"/>
                    </a:cubicBezTo>
                    <a:cubicBezTo>
                      <a:pt x="0" y="11168"/>
                      <a:pt x="0" y="10677"/>
                      <a:pt x="0" y="10186"/>
                    </a:cubicBezTo>
                    <a:cubicBezTo>
                      <a:pt x="15429" y="368"/>
                      <a:pt x="15429" y="368"/>
                      <a:pt x="15429" y="368"/>
                    </a:cubicBezTo>
                    <a:cubicBezTo>
                      <a:pt x="16200" y="-123"/>
                      <a:pt x="16971" y="-123"/>
                      <a:pt x="17743" y="368"/>
                    </a:cubicBezTo>
                    <a:cubicBezTo>
                      <a:pt x="20829" y="2332"/>
                      <a:pt x="20829" y="2332"/>
                      <a:pt x="20829" y="2332"/>
                    </a:cubicBezTo>
                    <a:cubicBezTo>
                      <a:pt x="21600" y="2822"/>
                      <a:pt x="21600" y="3313"/>
                      <a:pt x="20829" y="3804"/>
                    </a:cubicBezTo>
                    <a:lnTo>
                      <a:pt x="10029" y="10677"/>
                    </a:lnTo>
                    <a:close/>
                  </a:path>
                </a:pathLst>
              </a:custGeom>
              <a:solidFill>
                <a:srgbClr val="808080"/>
              </a:solidFill>
              <a:ln w="12700" cap="flat">
                <a:noFill/>
                <a:miter lim="400000"/>
              </a:ln>
              <a:effectLst/>
            </p:spPr>
            <p:txBody>
              <a:bodyPr wrap="square" lIns="0" tIns="0" rIns="0" bIns="0" numCol="1" anchor="t">
                <a:noAutofit/>
              </a:bodyPr>
              <a:lstStyle/>
              <a:p>
                <a:pPr lvl="0">
                  <a:defRPr>
                    <a:solidFill>
                      <a:srgbClr val="000000"/>
                    </a:solidFill>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sp>
            <p:nvSpPr>
              <p:cNvPr id="17" name="Shape 466"/>
              <p:cNvSpPr/>
              <p:nvPr/>
            </p:nvSpPr>
            <p:spPr>
              <a:xfrm>
                <a:off x="1309174" y="930342"/>
                <a:ext cx="186424" cy="288785"/>
              </a:xfrm>
              <a:custGeom>
                <a:avLst/>
                <a:gdLst/>
                <a:ahLst/>
                <a:cxnLst>
                  <a:cxn ang="0">
                    <a:pos x="wd2" y="hd2"/>
                  </a:cxn>
                  <a:cxn ang="5400000">
                    <a:pos x="wd2" y="hd2"/>
                  </a:cxn>
                  <a:cxn ang="10800000">
                    <a:pos x="wd2" y="hd2"/>
                  </a:cxn>
                  <a:cxn ang="16200000">
                    <a:pos x="wd2" y="hd2"/>
                  </a:cxn>
                </a:cxnLst>
                <a:rect l="0" t="0" r="r" b="b"/>
                <a:pathLst>
                  <a:path w="21214" h="21474" extrusionOk="0">
                    <a:moveTo>
                      <a:pt x="5978" y="21474"/>
                    </a:moveTo>
                    <a:cubicBezTo>
                      <a:pt x="5207" y="21474"/>
                      <a:pt x="4436" y="21474"/>
                      <a:pt x="3664" y="21474"/>
                    </a:cubicBezTo>
                    <a:cubicBezTo>
                      <a:pt x="578" y="18962"/>
                      <a:pt x="578" y="18962"/>
                      <a:pt x="578" y="18962"/>
                    </a:cubicBezTo>
                    <a:cubicBezTo>
                      <a:pt x="-193" y="18962"/>
                      <a:pt x="-193" y="18460"/>
                      <a:pt x="578" y="17958"/>
                    </a:cubicBezTo>
                    <a:cubicBezTo>
                      <a:pt x="11378" y="10925"/>
                      <a:pt x="11378" y="10925"/>
                      <a:pt x="11378" y="10925"/>
                    </a:cubicBezTo>
                    <a:cubicBezTo>
                      <a:pt x="578" y="3893"/>
                      <a:pt x="578" y="3893"/>
                      <a:pt x="578" y="3893"/>
                    </a:cubicBezTo>
                    <a:cubicBezTo>
                      <a:pt x="-193" y="3390"/>
                      <a:pt x="-193" y="2888"/>
                      <a:pt x="578" y="2386"/>
                    </a:cubicBezTo>
                    <a:cubicBezTo>
                      <a:pt x="3664" y="376"/>
                      <a:pt x="3664" y="376"/>
                      <a:pt x="3664" y="376"/>
                    </a:cubicBezTo>
                    <a:cubicBezTo>
                      <a:pt x="4436" y="-126"/>
                      <a:pt x="5207" y="-126"/>
                      <a:pt x="5978" y="376"/>
                    </a:cubicBezTo>
                    <a:cubicBezTo>
                      <a:pt x="20636" y="10423"/>
                      <a:pt x="20636" y="10423"/>
                      <a:pt x="20636" y="10423"/>
                    </a:cubicBezTo>
                    <a:cubicBezTo>
                      <a:pt x="21407" y="10423"/>
                      <a:pt x="21407" y="10925"/>
                      <a:pt x="20636" y="11427"/>
                    </a:cubicBezTo>
                    <a:lnTo>
                      <a:pt x="5978" y="21474"/>
                    </a:lnTo>
                    <a:close/>
                  </a:path>
                </a:pathLst>
              </a:custGeom>
              <a:solidFill>
                <a:srgbClr val="808080"/>
              </a:solidFill>
              <a:ln w="12700" cap="flat">
                <a:noFill/>
                <a:miter lim="400000"/>
              </a:ln>
              <a:effectLst/>
            </p:spPr>
            <p:txBody>
              <a:bodyPr wrap="square" lIns="0" tIns="0" rIns="0" bIns="0" numCol="1" anchor="t">
                <a:noAutofit/>
              </a:bodyPr>
              <a:lstStyle/>
              <a:p>
                <a:pPr lvl="0">
                  <a:defRPr>
                    <a:solidFill>
                      <a:srgbClr val="000000"/>
                    </a:solidFill>
                    <a:latin typeface="Lato Light"/>
                    <a:ea typeface="Lato Light"/>
                    <a:cs typeface="Lato Light"/>
                    <a:sym typeface="Lato Light"/>
                  </a:defRPr>
                </a:pPr>
                <a:endParaRPr>
                  <a:solidFill>
                    <a:schemeClr val="bg1">
                      <a:lumMod val="95000"/>
                    </a:schemeClr>
                  </a:solidFill>
                  <a:latin typeface="Arial" panose="020B0604020202020204" pitchFamily="34" charset="0"/>
                  <a:cs typeface="Arial" panose="020B0604020202020204" pitchFamily="34" charset="0"/>
                </a:endParaRPr>
              </a:p>
            </p:txBody>
          </p:sp>
        </p:grpSp>
        <p:pic>
          <p:nvPicPr>
            <p:cNvPr id="13" name="Screen Shot 2015-08-24 at 10.52.16 AM.png"/>
            <p:cNvPicPr>
              <a:picLocks noChangeAspect="1"/>
            </p:cNvPicPr>
            <p:nvPr/>
          </p:nvPicPr>
          <p:blipFill>
            <a:blip r:embed="rId2">
              <a:extLst/>
            </a:blip>
            <a:srcRect r="17409" b="40241"/>
            <a:stretch>
              <a:fillRect/>
            </a:stretch>
          </p:blipFill>
          <p:spPr>
            <a:xfrm>
              <a:off x="494351" y="1871421"/>
              <a:ext cx="2271660" cy="1115568"/>
            </a:xfrm>
            <a:prstGeom prst="rect">
              <a:avLst/>
            </a:prstGeom>
            <a:ln w="12700">
              <a:miter lim="400000"/>
            </a:ln>
          </p:spPr>
        </p:pic>
      </p:grpSp>
      <p:pic>
        <p:nvPicPr>
          <p:cNvPr id="29" name="pasted-image.pdf"/>
          <p:cNvPicPr/>
          <p:nvPr/>
        </p:nvPicPr>
        <p:blipFill>
          <a:blip r:embed="rId3">
            <a:extLst/>
          </a:blip>
          <a:stretch>
            <a:fillRect/>
          </a:stretch>
        </p:blipFill>
        <p:spPr>
          <a:xfrm>
            <a:off x="3057526" y="1926170"/>
            <a:ext cx="2948098" cy="2778065"/>
          </a:xfrm>
          <a:prstGeom prst="rect">
            <a:avLst/>
          </a:prstGeom>
          <a:ln w="12700">
            <a:miter lim="400000"/>
          </a:ln>
        </p:spPr>
      </p:pic>
      <p:sp>
        <p:nvSpPr>
          <p:cNvPr id="30" name="Rectangle 29"/>
          <p:cNvSpPr/>
          <p:nvPr/>
        </p:nvSpPr>
        <p:spPr>
          <a:xfrm>
            <a:off x="6405033" y="1865009"/>
            <a:ext cx="2643717" cy="2523768"/>
          </a:xfrm>
          <a:prstGeom prst="rect">
            <a:avLst/>
          </a:prstGeom>
        </p:spPr>
        <p:txBody>
          <a:bodyPr wrap="square">
            <a:spAutoFit/>
          </a:bodyPr>
          <a:lstStyle/>
          <a:p>
            <a:r>
              <a:rPr lang="en-US" sz="1400" dirty="0" smtClean="0">
                <a:solidFill>
                  <a:srgbClr val="00B0F0"/>
                </a:solidFill>
                <a:latin typeface="Arial" panose="020B0604020202020204" pitchFamily="34" charset="0"/>
                <a:cs typeface="Arial" panose="020B0604020202020204" pitchFamily="34" charset="0"/>
              </a:rPr>
              <a:t>The Application</a:t>
            </a:r>
          </a:p>
          <a:p>
            <a:endParaRPr lang="en-US" sz="1400" dirty="0">
              <a:solidFill>
                <a:srgbClr val="00B0F0"/>
              </a:solidFill>
              <a:latin typeface="Arial" panose="020B0604020202020204" pitchFamily="34" charset="0"/>
              <a:cs typeface="Arial" panose="020B0604020202020204" pitchFamily="34" charset="0"/>
            </a:endParaRPr>
          </a:p>
          <a:p>
            <a:r>
              <a:rPr lang="en-US" sz="1000" dirty="0">
                <a:solidFill>
                  <a:schemeClr val="bg1">
                    <a:lumMod val="95000"/>
                  </a:schemeClr>
                </a:solidFill>
                <a:latin typeface="Arial" panose="020B0604020202020204" pitchFamily="34" charset="0"/>
                <a:cs typeface="Arial" panose="020B0604020202020204" pitchFamily="34" charset="0"/>
              </a:rPr>
              <a:t>Ultimate protection for all your data and identity on all your devices</a:t>
            </a:r>
            <a:r>
              <a:rPr lang="en-US" sz="1000" dirty="0" smtClean="0">
                <a:solidFill>
                  <a:schemeClr val="bg1">
                    <a:lumMod val="95000"/>
                  </a:schemeClr>
                </a:solidFill>
                <a:latin typeface="Arial" panose="020B0604020202020204" pitchFamily="34" charset="0"/>
                <a:cs typeface="Arial" panose="020B0604020202020204" pitchFamily="34" charset="0"/>
              </a:rPr>
              <a:t>.</a:t>
            </a:r>
          </a:p>
          <a:p>
            <a:endParaRPr lang="en-US" sz="1000" b="1" dirty="0" smtClean="0">
              <a:solidFill>
                <a:schemeClr val="bg1">
                  <a:lumMod val="95000"/>
                </a:schemeClr>
              </a:solidFill>
              <a:latin typeface="Arial" panose="020B0604020202020204" pitchFamily="34" charset="0"/>
              <a:cs typeface="Arial" panose="020B0604020202020204" pitchFamily="34" charset="0"/>
            </a:endParaRPr>
          </a:p>
          <a:p>
            <a:pPr marL="285750" lvl="0" indent="-285750">
              <a:buFont typeface="Arial"/>
              <a:buChar char="•"/>
            </a:pPr>
            <a:r>
              <a:rPr lang="en-US" sz="1000" b="1" dirty="0" smtClean="0">
                <a:solidFill>
                  <a:schemeClr val="bg1">
                    <a:lumMod val="95000"/>
                  </a:schemeClr>
                </a:solidFill>
                <a:latin typeface="Arial" panose="020B0604020202020204" pitchFamily="34" charset="0"/>
                <a:cs typeface="Arial" panose="020B0604020202020204" pitchFamily="34" charset="0"/>
              </a:rPr>
              <a:t>Identity </a:t>
            </a:r>
            <a:r>
              <a:rPr lang="en-US" sz="1000" b="1" dirty="0">
                <a:solidFill>
                  <a:schemeClr val="bg1">
                    <a:lumMod val="95000"/>
                  </a:schemeClr>
                </a:solidFill>
                <a:latin typeface="Arial" panose="020B0604020202020204" pitchFamily="34" charset="0"/>
                <a:cs typeface="Arial" panose="020B0604020202020204" pitchFamily="34" charset="0"/>
              </a:rPr>
              <a:t>– Anything online</a:t>
            </a:r>
          </a:p>
          <a:p>
            <a:pPr lvl="0"/>
            <a:r>
              <a:rPr lang="en-US" sz="1000" dirty="0" smtClean="0">
                <a:solidFill>
                  <a:schemeClr val="bg1">
                    <a:lumMod val="95000"/>
                  </a:schemeClr>
                </a:solidFill>
                <a:latin typeface="Arial" panose="020B0604020202020204" pitchFamily="34" charset="0"/>
                <a:cs typeface="Arial" panose="020B0604020202020204" pitchFamily="34" charset="0"/>
              </a:rPr>
              <a:t>         Privacy</a:t>
            </a:r>
          </a:p>
          <a:p>
            <a:pPr lvl="0"/>
            <a:endParaRPr lang="en-US" sz="1000" dirty="0">
              <a:solidFill>
                <a:schemeClr val="bg1">
                  <a:lumMod val="95000"/>
                </a:schemeClr>
              </a:solidFill>
              <a:latin typeface="Arial" panose="020B0604020202020204" pitchFamily="34" charset="0"/>
              <a:cs typeface="Arial" panose="020B0604020202020204" pitchFamily="34" charset="0"/>
            </a:endParaRPr>
          </a:p>
          <a:p>
            <a:pPr marL="285750" lvl="0" indent="-285750">
              <a:buFont typeface="Arial"/>
              <a:buChar char="•"/>
            </a:pPr>
            <a:r>
              <a:rPr lang="en-US" sz="1000" b="1" dirty="0">
                <a:solidFill>
                  <a:schemeClr val="bg1">
                    <a:lumMod val="95000"/>
                  </a:schemeClr>
                </a:solidFill>
                <a:latin typeface="Arial" panose="020B0604020202020204" pitchFamily="34" charset="0"/>
                <a:cs typeface="Arial" panose="020B0604020202020204" pitchFamily="34" charset="0"/>
              </a:rPr>
              <a:t>Security – This device</a:t>
            </a:r>
          </a:p>
          <a:p>
            <a:pPr lvl="0"/>
            <a:r>
              <a:rPr lang="en-US" sz="1000" dirty="0" smtClean="0">
                <a:solidFill>
                  <a:schemeClr val="bg1">
                    <a:lumMod val="95000"/>
                  </a:schemeClr>
                </a:solidFill>
                <a:latin typeface="Arial" panose="020B0604020202020204" pitchFamily="34" charset="0"/>
                <a:cs typeface="Arial" panose="020B0604020202020204" pitchFamily="34" charset="0"/>
              </a:rPr>
              <a:t>         Data</a:t>
            </a:r>
          </a:p>
          <a:p>
            <a:pPr lvl="0"/>
            <a:endParaRPr lang="en-US" sz="1000" dirty="0">
              <a:solidFill>
                <a:schemeClr val="bg1">
                  <a:lumMod val="95000"/>
                </a:schemeClr>
              </a:solidFill>
              <a:latin typeface="Arial" panose="020B0604020202020204" pitchFamily="34" charset="0"/>
              <a:cs typeface="Arial" panose="020B0604020202020204" pitchFamily="34" charset="0"/>
            </a:endParaRPr>
          </a:p>
          <a:p>
            <a:pPr marL="285750" lvl="0" indent="-285750">
              <a:buFont typeface="Arial"/>
              <a:buChar char="•"/>
            </a:pPr>
            <a:r>
              <a:rPr lang="en-US" sz="1000" b="1" dirty="0">
                <a:solidFill>
                  <a:schemeClr val="bg1">
                    <a:lumMod val="95000"/>
                  </a:schemeClr>
                </a:solidFill>
                <a:latin typeface="Arial" panose="020B0604020202020204" pitchFamily="34" charset="0"/>
                <a:cs typeface="Arial" panose="020B0604020202020204" pitchFamily="34" charset="0"/>
              </a:rPr>
              <a:t>Family - Behavioral</a:t>
            </a:r>
          </a:p>
          <a:p>
            <a:r>
              <a:rPr lang="en-US" sz="1000" dirty="0">
                <a:solidFill>
                  <a:schemeClr val="bg1">
                    <a:lumMod val="95000"/>
                  </a:schemeClr>
                </a:solidFill>
                <a:latin typeface="Arial" panose="020B0604020202020204" pitchFamily="34" charset="0"/>
                <a:cs typeface="Arial" panose="020B0604020202020204" pitchFamily="34" charset="0"/>
              </a:rPr>
              <a:t> </a:t>
            </a:r>
            <a:r>
              <a:rPr lang="en-US" sz="1000" dirty="0" smtClean="0">
                <a:solidFill>
                  <a:schemeClr val="bg1">
                    <a:lumMod val="95000"/>
                  </a:schemeClr>
                </a:solidFill>
                <a:latin typeface="Arial" panose="020B0604020202020204" pitchFamily="34" charset="0"/>
                <a:cs typeface="Arial" panose="020B0604020202020204" pitchFamily="34" charset="0"/>
              </a:rPr>
              <a:t>        Person</a:t>
            </a:r>
          </a:p>
          <a:p>
            <a:endParaRPr lang="en-US" sz="100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a:buChar char="•"/>
            </a:pPr>
            <a:r>
              <a:rPr lang="en-US" sz="1000" b="1" dirty="0">
                <a:solidFill>
                  <a:schemeClr val="bg1">
                    <a:lumMod val="95000"/>
                  </a:schemeClr>
                </a:solidFill>
                <a:latin typeface="Arial" panose="020B0604020202020204" pitchFamily="34" charset="0"/>
                <a:cs typeface="Arial" panose="020B0604020202020204" pitchFamily="34" charset="0"/>
              </a:rPr>
              <a:t>Performance – Tools or utilities</a:t>
            </a:r>
          </a:p>
        </p:txBody>
      </p:sp>
      <p:sp>
        <p:nvSpPr>
          <p:cNvPr id="32"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Story</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85636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525"/>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9234" y="1338468"/>
            <a:ext cx="1581683" cy="21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8087" y="1338467"/>
            <a:ext cx="1546388" cy="219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7077" y="1330824"/>
            <a:ext cx="1531181" cy="219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9625" y="1342550"/>
            <a:ext cx="1517235" cy="218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5" y="1342550"/>
            <a:ext cx="1530383" cy="219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5748" y="1337925"/>
            <a:ext cx="1559877" cy="220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 y="3516607"/>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6" name="Rectangle 15"/>
          <p:cNvSpPr/>
          <p:nvPr/>
        </p:nvSpPr>
        <p:spPr>
          <a:xfrm>
            <a:off x="0" y="838200"/>
            <a:ext cx="9144000" cy="504349"/>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8" name="Title 3"/>
          <p:cNvSpPr>
            <a:spLocks noGrp="1"/>
          </p:cNvSpPr>
          <p:nvPr>
            <p:ph type="title"/>
          </p:nvPr>
        </p:nvSpPr>
        <p:spPr>
          <a:xfrm>
            <a:off x="457200" y="319203"/>
            <a:ext cx="8127401"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3. Persona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2016-2017 Sample</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13"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Story</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030373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714375"/>
            <a:ext cx="9144000" cy="4429125"/>
          </a:xfrm>
          <a:prstGeom prst="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8" name="Title 3"/>
          <p:cNvSpPr>
            <a:spLocks noGrp="1"/>
          </p:cNvSpPr>
          <p:nvPr>
            <p:ph type="title"/>
          </p:nvPr>
        </p:nvSpPr>
        <p:spPr>
          <a:xfrm>
            <a:off x="457200" y="319203"/>
            <a:ext cx="8686800"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4. New customer </a:t>
            </a:r>
            <a:r>
              <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journey across trial </a:t>
            </a:r>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touchpoints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Proposa</a:t>
            </a:r>
            <a:r>
              <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rPr>
              <a:t>l</a:t>
            </a:r>
          </a:p>
        </p:txBody>
      </p:sp>
      <p:sp>
        <p:nvSpPr>
          <p:cNvPr id="9" name="TextBox 8"/>
          <p:cNvSpPr txBox="1"/>
          <p:nvPr/>
        </p:nvSpPr>
        <p:spPr>
          <a:xfrm>
            <a:off x="371475" y="895350"/>
            <a:ext cx="6074497" cy="326243"/>
          </a:xfrm>
          <a:prstGeom prst="rect">
            <a:avLst/>
          </a:prstGeom>
          <a:noFill/>
        </p:spPr>
        <p:txBody>
          <a:bodyPr wrap="square" rtlCol="0">
            <a:spAutoFit/>
          </a:bodyPr>
          <a:lstStyle/>
          <a:p>
            <a:pPr>
              <a:lnSpc>
                <a:spcPct val="95000"/>
              </a:lnSpc>
            </a:pPr>
            <a:r>
              <a:rPr lang="en-US" sz="1600" dirty="0" smtClean="0">
                <a:solidFill>
                  <a:srgbClr val="00B0F0"/>
                </a:solidFill>
                <a:latin typeface="Arial" panose="020B0604020202020204" pitchFamily="34" charset="0"/>
                <a:cs typeface="Arial" panose="020B0604020202020204" pitchFamily="34" charset="0"/>
              </a:rPr>
              <a:t>Before                                         After</a:t>
            </a:r>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236" b="2788"/>
          <a:stretch/>
        </p:blipFill>
        <p:spPr bwMode="auto">
          <a:xfrm>
            <a:off x="3108997" y="1216152"/>
            <a:ext cx="2685215"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163116"/>
            <a:ext cx="2571750" cy="385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876926" y="1114425"/>
            <a:ext cx="3095624" cy="3970318"/>
          </a:xfrm>
          <a:prstGeom prst="rect">
            <a:avLst/>
          </a:prstGeom>
          <a:noFill/>
        </p:spPr>
        <p:txBody>
          <a:bodyPr wrap="square" rtlCol="0">
            <a:spAutoFit/>
          </a:bodyPr>
          <a:lstStyle/>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Increase </a:t>
            </a:r>
            <a:r>
              <a:rPr lang="en-US" sz="1050" dirty="0">
                <a:solidFill>
                  <a:schemeClr val="tx1">
                    <a:lumMod val="50000"/>
                  </a:schemeClr>
                </a:solidFill>
                <a:latin typeface="Arial" panose="020B0604020202020204" pitchFamily="34" charset="0"/>
                <a:cs typeface="Arial" panose="020B0604020202020204" pitchFamily="34" charset="0"/>
              </a:rPr>
              <a:t>awareness of </a:t>
            </a:r>
            <a:r>
              <a:rPr lang="en-US" sz="1050" dirty="0" smtClean="0">
                <a:solidFill>
                  <a:schemeClr val="tx1">
                    <a:lumMod val="50000"/>
                  </a:schemeClr>
                </a:solidFill>
                <a:latin typeface="Arial" panose="020B0604020202020204" pitchFamily="34" charset="0"/>
                <a:cs typeface="Arial" panose="020B0604020202020204" pitchFamily="34" charset="0"/>
              </a:rPr>
              <a:t>Company’s brand </a:t>
            </a:r>
            <a:r>
              <a:rPr lang="en-US" sz="1050" dirty="0">
                <a:solidFill>
                  <a:schemeClr val="tx1">
                    <a:lumMod val="50000"/>
                  </a:schemeClr>
                </a:solidFill>
                <a:latin typeface="Arial" panose="020B0604020202020204" pitchFamily="34" charset="0"/>
                <a:cs typeface="Arial" panose="020B0604020202020204" pitchFamily="34" charset="0"/>
              </a:rPr>
              <a:t>and trial status, and </a:t>
            </a:r>
            <a:r>
              <a:rPr lang="en-US" sz="1050" dirty="0" smtClean="0">
                <a:solidFill>
                  <a:schemeClr val="tx1">
                    <a:lumMod val="50000"/>
                  </a:schemeClr>
                </a:solidFill>
                <a:latin typeface="Arial" panose="020B0604020202020204" pitchFamily="34" charset="0"/>
                <a:cs typeface="Arial" panose="020B0604020202020204" pitchFamily="34" charset="0"/>
              </a:rPr>
              <a:t>drive users </a:t>
            </a:r>
            <a:r>
              <a:rPr lang="en-US" sz="1050" dirty="0">
                <a:solidFill>
                  <a:schemeClr val="tx1">
                    <a:lumMod val="50000"/>
                  </a:schemeClr>
                </a:solidFill>
                <a:latin typeface="Arial" panose="020B0604020202020204" pitchFamily="34" charset="0"/>
                <a:cs typeface="Arial" panose="020B0604020202020204" pitchFamily="34" charset="0"/>
              </a:rPr>
              <a:t>into the </a:t>
            </a:r>
            <a:r>
              <a:rPr lang="en-US" sz="1050" dirty="0" smtClean="0">
                <a:solidFill>
                  <a:schemeClr val="tx1">
                    <a:lumMod val="50000"/>
                  </a:schemeClr>
                </a:solidFill>
                <a:latin typeface="Arial" panose="020B0604020202020204" pitchFamily="34" charset="0"/>
                <a:cs typeface="Arial" panose="020B0604020202020204" pitchFamily="34" charset="0"/>
              </a:rPr>
              <a:t>app.</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Blend </a:t>
            </a:r>
            <a:r>
              <a:rPr lang="en-US" sz="1050" dirty="0">
                <a:solidFill>
                  <a:schemeClr val="tx1">
                    <a:lumMod val="50000"/>
                  </a:schemeClr>
                </a:solidFill>
                <a:latin typeface="Arial" panose="020B0604020202020204" pitchFamily="34" charset="0"/>
                <a:cs typeface="Arial" panose="020B0604020202020204" pitchFamily="34" charset="0"/>
              </a:rPr>
              <a:t>“product” and “</a:t>
            </a:r>
            <a:r>
              <a:rPr lang="en-US" sz="1050" dirty="0" smtClean="0">
                <a:solidFill>
                  <a:schemeClr val="tx1">
                    <a:lumMod val="50000"/>
                  </a:schemeClr>
                </a:solidFill>
                <a:latin typeface="Arial" panose="020B0604020202020204" pitchFamily="34" charset="0"/>
                <a:cs typeface="Arial" panose="020B0604020202020204" pitchFamily="34" charset="0"/>
              </a:rPr>
              <a:t>marketing” alerts </a:t>
            </a:r>
            <a:r>
              <a:rPr lang="en-US" sz="1050" dirty="0">
                <a:solidFill>
                  <a:schemeClr val="tx1">
                    <a:lumMod val="50000"/>
                  </a:schemeClr>
                </a:solidFill>
                <a:latin typeface="Arial" panose="020B0604020202020204" pitchFamily="34" charset="0"/>
                <a:cs typeface="Arial" panose="020B0604020202020204" pitchFamily="34" charset="0"/>
              </a:rPr>
              <a:t>so that every alert </a:t>
            </a:r>
            <a:r>
              <a:rPr lang="en-US" sz="1050" dirty="0" smtClean="0">
                <a:solidFill>
                  <a:schemeClr val="tx1">
                    <a:lumMod val="50000"/>
                  </a:schemeClr>
                </a:solidFill>
                <a:latin typeface="Arial" panose="020B0604020202020204" pitchFamily="34" charset="0"/>
                <a:cs typeface="Arial" panose="020B0604020202020204" pitchFamily="34" charset="0"/>
              </a:rPr>
              <a:t>shows value</a:t>
            </a:r>
            <a:r>
              <a:rPr lang="en-US" sz="1050" dirty="0">
                <a:solidFill>
                  <a:schemeClr val="tx1">
                    <a:lumMod val="50000"/>
                  </a:schemeClr>
                </a:solidFill>
                <a:latin typeface="Arial" panose="020B0604020202020204" pitchFamily="34" charset="0"/>
                <a:cs typeface="Arial" panose="020B0604020202020204" pitchFamily="34" charset="0"/>
              </a:rPr>
              <a:t>, shows trial status, and </a:t>
            </a:r>
            <a:r>
              <a:rPr lang="en-US" sz="1050" dirty="0" smtClean="0">
                <a:solidFill>
                  <a:schemeClr val="tx1">
                    <a:lumMod val="50000"/>
                  </a:schemeClr>
                </a:solidFill>
                <a:latin typeface="Arial" panose="020B0604020202020204" pitchFamily="34" charset="0"/>
                <a:cs typeface="Arial" panose="020B0604020202020204" pitchFamily="34" charset="0"/>
              </a:rPr>
              <a:t>offers a </a:t>
            </a:r>
            <a:r>
              <a:rPr lang="en-US" sz="1050" dirty="0">
                <a:solidFill>
                  <a:schemeClr val="tx1">
                    <a:lumMod val="50000"/>
                  </a:schemeClr>
                </a:solidFill>
                <a:latin typeface="Arial" panose="020B0604020202020204" pitchFamily="34" charset="0"/>
                <a:cs typeface="Arial" panose="020B0604020202020204" pitchFamily="34" charset="0"/>
              </a:rPr>
              <a:t>purchase </a:t>
            </a:r>
            <a:r>
              <a:rPr lang="en-US" sz="1050" dirty="0" smtClean="0">
                <a:solidFill>
                  <a:schemeClr val="tx1">
                    <a:lumMod val="50000"/>
                  </a:schemeClr>
                </a:solidFill>
                <a:latin typeface="Arial" panose="020B0604020202020204" pitchFamily="34" charset="0"/>
                <a:cs typeface="Arial" panose="020B0604020202020204" pitchFamily="34" charset="0"/>
              </a:rPr>
              <a:t>CTA.</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Test </a:t>
            </a:r>
            <a:r>
              <a:rPr lang="en-US" sz="1050" dirty="0">
                <a:solidFill>
                  <a:schemeClr val="tx1">
                    <a:lumMod val="50000"/>
                  </a:schemeClr>
                </a:solidFill>
                <a:latin typeface="Arial" panose="020B0604020202020204" pitchFamily="34" charset="0"/>
                <a:cs typeface="Arial" panose="020B0604020202020204" pitchFamily="34" charset="0"/>
              </a:rPr>
              <a:t>new paradigm of chat UI </a:t>
            </a:r>
            <a:r>
              <a:rPr lang="en-US" sz="1050" dirty="0" smtClean="0">
                <a:solidFill>
                  <a:schemeClr val="tx1">
                    <a:lumMod val="50000"/>
                  </a:schemeClr>
                </a:solidFill>
                <a:latin typeface="Arial" panose="020B0604020202020204" pitchFamily="34" charset="0"/>
                <a:cs typeface="Arial" panose="020B0604020202020204" pitchFamily="34" charset="0"/>
              </a:rPr>
              <a:t>to distance </a:t>
            </a:r>
            <a:r>
              <a:rPr lang="en-US" sz="1050" dirty="0">
                <a:solidFill>
                  <a:schemeClr val="tx1">
                    <a:lumMod val="50000"/>
                  </a:schemeClr>
                </a:solidFill>
                <a:latin typeface="Arial" panose="020B0604020202020204" pitchFamily="34" charset="0"/>
                <a:cs typeface="Arial" panose="020B0604020202020204" pitchFamily="34" charset="0"/>
              </a:rPr>
              <a:t>alerts from negative bias </a:t>
            </a:r>
            <a:r>
              <a:rPr lang="en-US" sz="1050" dirty="0" smtClean="0">
                <a:solidFill>
                  <a:schemeClr val="tx1">
                    <a:lumMod val="50000"/>
                  </a:schemeClr>
                </a:solidFill>
                <a:latin typeface="Arial" panose="020B0604020202020204" pitchFamily="34" charset="0"/>
                <a:cs typeface="Arial" panose="020B0604020202020204" pitchFamily="34" charset="0"/>
              </a:rPr>
              <a:t>of annoying popups.</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Directly </a:t>
            </a:r>
            <a:r>
              <a:rPr lang="en-US" sz="1050" dirty="0">
                <a:solidFill>
                  <a:schemeClr val="tx1">
                    <a:lumMod val="50000"/>
                  </a:schemeClr>
                </a:solidFill>
                <a:latin typeface="Arial" panose="020B0604020202020204" pitchFamily="34" charset="0"/>
                <a:cs typeface="Arial" panose="020B0604020202020204" pitchFamily="34" charset="0"/>
              </a:rPr>
              <a:t>address reasons </a:t>
            </a:r>
            <a:r>
              <a:rPr lang="en-US" sz="1050" dirty="0" smtClean="0">
                <a:solidFill>
                  <a:schemeClr val="tx1">
                    <a:lumMod val="50000"/>
                  </a:schemeClr>
                </a:solidFill>
                <a:latin typeface="Arial" panose="020B0604020202020204" pitchFamily="34" charset="0"/>
                <a:cs typeface="Arial" panose="020B0604020202020204" pitchFamily="34" charset="0"/>
              </a:rPr>
              <a:t>for uninstallation.</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Show </a:t>
            </a:r>
            <a:r>
              <a:rPr lang="en-US" sz="1050" dirty="0">
                <a:solidFill>
                  <a:schemeClr val="tx1">
                    <a:lumMod val="50000"/>
                  </a:schemeClr>
                </a:solidFill>
                <a:latin typeface="Arial" panose="020B0604020202020204" pitchFamily="34" charset="0"/>
                <a:cs typeface="Arial" panose="020B0604020202020204" pitchFamily="34" charset="0"/>
              </a:rPr>
              <a:t>running service, trial </a:t>
            </a:r>
            <a:r>
              <a:rPr lang="en-US" sz="1050" dirty="0" smtClean="0">
                <a:solidFill>
                  <a:schemeClr val="tx1">
                    <a:lumMod val="50000"/>
                  </a:schemeClr>
                </a:solidFill>
                <a:latin typeface="Arial" panose="020B0604020202020204" pitchFamily="34" charset="0"/>
                <a:cs typeface="Arial" panose="020B0604020202020204" pitchFamily="34" charset="0"/>
              </a:rPr>
              <a:t>status, personal </a:t>
            </a:r>
            <a:r>
              <a:rPr lang="en-US" sz="1050" dirty="0">
                <a:solidFill>
                  <a:schemeClr val="tx1">
                    <a:lumMod val="50000"/>
                  </a:schemeClr>
                </a:solidFill>
                <a:latin typeface="Arial" panose="020B0604020202020204" pitchFamily="34" charset="0"/>
                <a:cs typeface="Arial" panose="020B0604020202020204" pitchFamily="34" charset="0"/>
              </a:rPr>
              <a:t>info, </a:t>
            </a:r>
            <a:r>
              <a:rPr lang="en-US" sz="1050" dirty="0" smtClean="0">
                <a:solidFill>
                  <a:schemeClr val="tx1">
                    <a:lumMod val="50000"/>
                  </a:schemeClr>
                </a:solidFill>
                <a:latin typeface="Arial" panose="020B0604020202020204" pitchFamily="34" charset="0"/>
                <a:cs typeface="Arial" panose="020B0604020202020204" pitchFamily="34" charset="0"/>
              </a:rPr>
              <a:t>and virus-free guarantee.</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Look </a:t>
            </a:r>
            <a:r>
              <a:rPr lang="en-US" sz="1050" dirty="0">
                <a:solidFill>
                  <a:schemeClr val="tx1">
                    <a:lumMod val="50000"/>
                  </a:schemeClr>
                </a:solidFill>
                <a:latin typeface="Arial" panose="020B0604020202020204" pitchFamily="34" charset="0"/>
                <a:cs typeface="Arial" panose="020B0604020202020204" pitchFamily="34" charset="0"/>
              </a:rPr>
              <a:t>native, unlike </a:t>
            </a:r>
            <a:r>
              <a:rPr lang="en-US" sz="1050" dirty="0" smtClean="0">
                <a:solidFill>
                  <a:schemeClr val="tx1">
                    <a:lumMod val="50000"/>
                  </a:schemeClr>
                </a:solidFill>
                <a:latin typeface="Arial" panose="020B0604020202020204" pitchFamily="34" charset="0"/>
                <a:cs typeface="Arial" panose="020B0604020202020204" pitchFamily="34" charset="0"/>
              </a:rPr>
              <a:t>trial ware.</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Capture </a:t>
            </a:r>
            <a:r>
              <a:rPr lang="en-US" sz="1050" dirty="0">
                <a:solidFill>
                  <a:schemeClr val="tx1">
                    <a:lumMod val="50000"/>
                  </a:schemeClr>
                </a:solidFill>
                <a:latin typeface="Arial" panose="020B0604020202020204" pitchFamily="34" charset="0"/>
                <a:cs typeface="Arial" panose="020B0604020202020204" pitchFamily="34" charset="0"/>
              </a:rPr>
              <a:t>credit card up </a:t>
            </a:r>
            <a:r>
              <a:rPr lang="en-US" sz="1050" dirty="0" smtClean="0">
                <a:solidFill>
                  <a:schemeClr val="tx1">
                    <a:lumMod val="50000"/>
                  </a:schemeClr>
                </a:solidFill>
                <a:latin typeface="Arial" panose="020B0604020202020204" pitchFamily="34" charset="0"/>
                <a:cs typeface="Arial" panose="020B0604020202020204" pitchFamily="34" charset="0"/>
              </a:rPr>
              <a:t>front index change </a:t>
            </a:r>
            <a:r>
              <a:rPr lang="en-US" sz="1050" dirty="0">
                <a:solidFill>
                  <a:schemeClr val="tx1">
                    <a:lumMod val="50000"/>
                  </a:schemeClr>
                </a:solidFill>
                <a:latin typeface="Arial" panose="020B0604020202020204" pitchFamily="34" charset="0"/>
                <a:cs typeface="Arial" panose="020B0604020202020204" pitchFamily="34" charset="0"/>
              </a:rPr>
              <a:t>for a longer </a:t>
            </a:r>
            <a:r>
              <a:rPr lang="en-US" sz="1050" dirty="0" smtClean="0">
                <a:solidFill>
                  <a:schemeClr val="tx1">
                    <a:lumMod val="50000"/>
                  </a:schemeClr>
                </a:solidFill>
                <a:latin typeface="Arial" panose="020B0604020202020204" pitchFamily="34" charset="0"/>
                <a:cs typeface="Arial" panose="020B0604020202020204" pitchFamily="34" charset="0"/>
              </a:rPr>
              <a:t>trial.</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Echo </a:t>
            </a:r>
            <a:r>
              <a:rPr lang="en-US" sz="1050" dirty="0">
                <a:solidFill>
                  <a:schemeClr val="tx1">
                    <a:lumMod val="50000"/>
                  </a:schemeClr>
                </a:solidFill>
                <a:latin typeface="Arial" panose="020B0604020202020204" pitchFamily="34" charset="0"/>
                <a:cs typeface="Arial" panose="020B0604020202020204" pitchFamily="34" charset="0"/>
              </a:rPr>
              <a:t>the product </a:t>
            </a:r>
            <a:r>
              <a:rPr lang="en-US" sz="1050" dirty="0" smtClean="0">
                <a:solidFill>
                  <a:schemeClr val="tx1">
                    <a:lumMod val="50000"/>
                  </a:schemeClr>
                </a:solidFill>
                <a:latin typeface="Arial" panose="020B0604020202020204" pitchFamily="34" charset="0"/>
                <a:cs typeface="Arial" panose="020B0604020202020204" pitchFamily="34" charset="0"/>
              </a:rPr>
              <a:t>experience: make it dynamic</a:t>
            </a:r>
            <a:r>
              <a:rPr lang="en-US" sz="1050" dirty="0">
                <a:solidFill>
                  <a:schemeClr val="tx1">
                    <a:lumMod val="50000"/>
                  </a:schemeClr>
                </a:solidFill>
                <a:latin typeface="Arial" panose="020B0604020202020204" pitchFamily="34" charset="0"/>
                <a:cs typeface="Arial" panose="020B0604020202020204" pitchFamily="34" charset="0"/>
              </a:rPr>
              <a:t>, personalized, </a:t>
            </a:r>
            <a:r>
              <a:rPr lang="en-US" sz="1050" dirty="0" smtClean="0">
                <a:solidFill>
                  <a:schemeClr val="tx1">
                    <a:lumMod val="50000"/>
                  </a:schemeClr>
                </a:solidFill>
                <a:latin typeface="Arial" panose="020B0604020202020204" pitchFamily="34" charset="0"/>
                <a:cs typeface="Arial" panose="020B0604020202020204" pitchFamily="34" charset="0"/>
              </a:rPr>
              <a:t>easy.</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Combat Competitor’s </a:t>
            </a:r>
            <a:r>
              <a:rPr lang="en-US" sz="1050" dirty="0">
                <a:solidFill>
                  <a:schemeClr val="tx1">
                    <a:lumMod val="50000"/>
                  </a:schemeClr>
                </a:solidFill>
                <a:latin typeface="Arial" panose="020B0604020202020204" pitchFamily="34" charset="0"/>
                <a:cs typeface="Arial" panose="020B0604020202020204" pitchFamily="34" charset="0"/>
              </a:rPr>
              <a:t>proof </a:t>
            </a:r>
            <a:r>
              <a:rPr lang="en-US" sz="1050" dirty="0" smtClean="0">
                <a:solidFill>
                  <a:schemeClr val="tx1">
                    <a:lumMod val="50000"/>
                  </a:schemeClr>
                </a:solidFill>
                <a:latin typeface="Arial" panose="020B0604020202020204" pitchFamily="34" charset="0"/>
                <a:cs typeface="Arial" panose="020B0604020202020204" pitchFamily="34" charset="0"/>
              </a:rPr>
              <a:t>points.</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Share </a:t>
            </a:r>
            <a:r>
              <a:rPr lang="en-US" sz="1050" dirty="0">
                <a:solidFill>
                  <a:schemeClr val="tx1">
                    <a:lumMod val="50000"/>
                  </a:schemeClr>
                </a:solidFill>
                <a:latin typeface="Arial" panose="020B0604020202020204" pitchFamily="34" charset="0"/>
                <a:cs typeface="Arial" panose="020B0604020202020204" pitchFamily="34" charset="0"/>
              </a:rPr>
              <a:t>personal </a:t>
            </a:r>
            <a:r>
              <a:rPr lang="en-US" sz="1050" dirty="0" smtClean="0">
                <a:solidFill>
                  <a:schemeClr val="tx1">
                    <a:lumMod val="50000"/>
                  </a:schemeClr>
                </a:solidFill>
                <a:latin typeface="Arial" panose="020B0604020202020204" pitchFamily="34" charset="0"/>
                <a:cs typeface="Arial" panose="020B0604020202020204" pitchFamily="34" charset="0"/>
              </a:rPr>
              <a:t>insights.</a:t>
            </a:r>
          </a:p>
          <a:p>
            <a:pPr marL="171450" indent="-171450">
              <a:buSzPct val="120000"/>
              <a:buFont typeface="Arial" panose="020B0604020202020204" pitchFamily="34" charset="0"/>
              <a:buChar char="•"/>
            </a:pPr>
            <a:r>
              <a:rPr lang="en-US" sz="1050" dirty="0" smtClean="0">
                <a:solidFill>
                  <a:schemeClr val="tx1">
                    <a:lumMod val="50000"/>
                  </a:schemeClr>
                </a:solidFill>
                <a:latin typeface="Arial" panose="020B0604020202020204" pitchFamily="34" charset="0"/>
                <a:cs typeface="Arial" panose="020B0604020202020204" pitchFamily="34" charset="0"/>
              </a:rPr>
              <a:t>Offer </a:t>
            </a:r>
            <a:r>
              <a:rPr lang="en-US" sz="1050" dirty="0">
                <a:solidFill>
                  <a:schemeClr val="tx1">
                    <a:lumMod val="50000"/>
                  </a:schemeClr>
                </a:solidFill>
                <a:latin typeface="Arial" panose="020B0604020202020204" pitchFamily="34" charset="0"/>
                <a:cs typeface="Arial" panose="020B0604020202020204" pitchFamily="34" charset="0"/>
              </a:rPr>
              <a:t>easy-to-understand choice </a:t>
            </a:r>
            <a:r>
              <a:rPr lang="en-US" sz="1050" dirty="0" smtClean="0">
                <a:solidFill>
                  <a:schemeClr val="tx1">
                    <a:lumMod val="50000"/>
                  </a:schemeClr>
                </a:solidFill>
                <a:latin typeface="Arial" panose="020B0604020202020204" pitchFamily="34" charset="0"/>
                <a:cs typeface="Arial" panose="020B0604020202020204" pitchFamily="34" charset="0"/>
              </a:rPr>
              <a:t>in plans.</a:t>
            </a:r>
          </a:p>
          <a:p>
            <a:pPr marL="171450" indent="-171450">
              <a:buSzPct val="120000"/>
              <a:buFont typeface="Arial" panose="020B0604020202020204" pitchFamily="34" charset="0"/>
              <a:buChar char="•"/>
            </a:pPr>
            <a:r>
              <a:rPr lang="en-US" sz="1050" dirty="0">
                <a:solidFill>
                  <a:schemeClr val="tx1">
                    <a:lumMod val="50000"/>
                  </a:schemeClr>
                </a:solidFill>
                <a:latin typeface="Arial" panose="020B0604020202020204" pitchFamily="34" charset="0"/>
                <a:cs typeface="Arial" panose="020B0604020202020204" pitchFamily="34" charset="0"/>
              </a:rPr>
              <a:t>Create an integrated </a:t>
            </a:r>
            <a:r>
              <a:rPr lang="en-US" sz="1050" dirty="0" smtClean="0">
                <a:solidFill>
                  <a:schemeClr val="tx1">
                    <a:lumMod val="50000"/>
                  </a:schemeClr>
                </a:solidFill>
                <a:latin typeface="Arial" panose="020B0604020202020204" pitchFamily="34" charset="0"/>
                <a:cs typeface="Arial" panose="020B0604020202020204" pitchFamily="34" charset="0"/>
              </a:rPr>
              <a:t>experience between </a:t>
            </a:r>
            <a:r>
              <a:rPr lang="en-US" sz="1050" dirty="0">
                <a:solidFill>
                  <a:schemeClr val="tx1">
                    <a:lumMod val="50000"/>
                  </a:schemeClr>
                </a:solidFill>
                <a:latin typeface="Arial" panose="020B0604020202020204" pitchFamily="34" charset="0"/>
                <a:cs typeface="Arial" panose="020B0604020202020204" pitchFamily="34" charset="0"/>
              </a:rPr>
              <a:t>app &amp; </a:t>
            </a:r>
            <a:r>
              <a:rPr lang="en-US" sz="1050" dirty="0" smtClean="0">
                <a:solidFill>
                  <a:schemeClr val="tx1">
                    <a:lumMod val="50000"/>
                  </a:schemeClr>
                </a:solidFill>
                <a:latin typeface="Arial" panose="020B0604020202020204" pitchFamily="34" charset="0"/>
                <a:cs typeface="Arial" panose="020B0604020202020204" pitchFamily="34" charset="0"/>
              </a:rPr>
              <a:t>notifications, with </a:t>
            </a:r>
            <a:r>
              <a:rPr lang="en-US" sz="1050" dirty="0">
                <a:solidFill>
                  <a:schemeClr val="tx1">
                    <a:lumMod val="50000"/>
                  </a:schemeClr>
                </a:solidFill>
                <a:latin typeface="Arial" panose="020B0604020202020204" pitchFamily="34" charset="0"/>
                <a:cs typeface="Arial" panose="020B0604020202020204" pitchFamily="34" charset="0"/>
              </a:rPr>
              <a:t>smarter, </a:t>
            </a:r>
            <a:r>
              <a:rPr lang="en-US" sz="1050" dirty="0" smtClean="0">
                <a:solidFill>
                  <a:schemeClr val="tx1">
                    <a:lumMod val="50000"/>
                  </a:schemeClr>
                </a:solidFill>
                <a:latin typeface="Arial" panose="020B0604020202020204" pitchFamily="34" charset="0"/>
                <a:cs typeface="Arial" panose="020B0604020202020204" pitchFamily="34" charset="0"/>
              </a:rPr>
              <a:t>threaded interactions </a:t>
            </a:r>
            <a:r>
              <a:rPr lang="en-US" sz="1050" dirty="0">
                <a:solidFill>
                  <a:schemeClr val="tx1">
                    <a:lumMod val="50000"/>
                  </a:schemeClr>
                </a:solidFill>
                <a:latin typeface="Arial" panose="020B0604020202020204" pitchFamily="34" charset="0"/>
                <a:cs typeface="Arial" panose="020B0604020202020204" pitchFamily="34" charset="0"/>
              </a:rPr>
              <a:t>&amp; </a:t>
            </a:r>
            <a:r>
              <a:rPr lang="en-US" sz="1050" dirty="0" smtClean="0">
                <a:solidFill>
                  <a:schemeClr val="tx1">
                    <a:lumMod val="50000"/>
                  </a:schemeClr>
                </a:solidFill>
                <a:latin typeface="Arial" panose="020B0604020202020204" pitchFamily="34" charset="0"/>
                <a:cs typeface="Arial" panose="020B0604020202020204" pitchFamily="34" charset="0"/>
              </a:rPr>
              <a:t>messaging.</a:t>
            </a:r>
          </a:p>
          <a:p>
            <a:pPr marL="171450" indent="-171450">
              <a:buSzPct val="120000"/>
              <a:buFont typeface="Arial" panose="020B0604020202020204" pitchFamily="34" charset="0"/>
              <a:buChar char="•"/>
            </a:pPr>
            <a:r>
              <a:rPr lang="en-US" sz="1050" dirty="0">
                <a:solidFill>
                  <a:schemeClr val="tx1">
                    <a:lumMod val="50000"/>
                  </a:schemeClr>
                </a:solidFill>
                <a:latin typeface="Arial" panose="020B0604020202020204" pitchFamily="34" charset="0"/>
                <a:cs typeface="Arial" panose="020B0604020202020204" pitchFamily="34" charset="0"/>
              </a:rPr>
              <a:t>Look &amp; act like the </a:t>
            </a:r>
            <a:r>
              <a:rPr lang="en-US" sz="1050" dirty="0" smtClean="0">
                <a:solidFill>
                  <a:schemeClr val="tx1">
                    <a:lumMod val="50000"/>
                  </a:schemeClr>
                </a:solidFill>
                <a:latin typeface="Arial" panose="020B0604020202020204" pitchFamily="34" charset="0"/>
                <a:cs typeface="Arial" panose="020B0604020202020204" pitchFamily="34" charset="0"/>
              </a:rPr>
              <a:t>best native </a:t>
            </a:r>
            <a:r>
              <a:rPr lang="en-US" sz="1050" dirty="0">
                <a:solidFill>
                  <a:schemeClr val="tx1">
                    <a:lumMod val="50000"/>
                  </a:schemeClr>
                </a:solidFill>
                <a:latin typeface="Arial" panose="020B0604020202020204" pitchFamily="34" charset="0"/>
                <a:cs typeface="Arial" panose="020B0604020202020204" pitchFamily="34" charset="0"/>
              </a:rPr>
              <a:t>choice for Windows </a:t>
            </a:r>
            <a:r>
              <a:rPr lang="en-US" sz="1050" dirty="0" smtClean="0">
                <a:solidFill>
                  <a:schemeClr val="tx1">
                    <a:lumMod val="50000"/>
                  </a:schemeClr>
                </a:solidFill>
                <a:latin typeface="Arial" panose="020B0604020202020204" pitchFamily="34" charset="0"/>
                <a:cs typeface="Arial" panose="020B0604020202020204" pitchFamily="34" charset="0"/>
              </a:rPr>
              <a:t>10, factory-tested &amp; manufacturer certified.</a:t>
            </a:r>
          </a:p>
        </p:txBody>
      </p:sp>
    </p:spTree>
    <p:extLst>
      <p:ext uri="{BB962C8B-B14F-4D97-AF65-F5344CB8AC3E}">
        <p14:creationId xmlns:p14="http://schemas.microsoft.com/office/powerpoint/2010/main" val="123669563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72000"/>
            <a:ext cx="9144000" cy="571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mj-lt"/>
            </a:endParaRPr>
          </a:p>
        </p:txBody>
      </p:sp>
      <p:sp>
        <p:nvSpPr>
          <p:cNvPr id="6" name="Rectangle 5"/>
          <p:cNvSpPr/>
          <p:nvPr/>
        </p:nvSpPr>
        <p:spPr>
          <a:xfrm>
            <a:off x="296620" y="2239060"/>
            <a:ext cx="8573844" cy="461665"/>
          </a:xfrm>
          <a:prstGeom prst="rect">
            <a:avLst/>
          </a:prstGeom>
        </p:spPr>
        <p:txBody>
          <a:bodyPr wrap="square">
            <a:spAutoFit/>
          </a:bodyPr>
          <a:lstStyle/>
          <a:p>
            <a:pPr algn="ctr">
              <a:buClr>
                <a:srgbClr val="ABABAB"/>
              </a:buClr>
              <a:buSzPct val="75000"/>
            </a:pPr>
            <a:r>
              <a:rPr lang="en-US" altLang="en-US" sz="2400" dirty="0">
                <a:solidFill>
                  <a:schemeClr val="bg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interface is about hiding complexity from the </a:t>
            </a:r>
            <a:r>
              <a:rPr lang="en-US" altLang="en-US" sz="2400" dirty="0" smtClean="0">
                <a:solidFill>
                  <a:schemeClr val="bg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user.</a:t>
            </a:r>
            <a:endParaRPr lang="en-US" altLang="en-US" sz="2400" dirty="0">
              <a:solidFill>
                <a:schemeClr val="bg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p:cNvSpPr txBox="1"/>
          <p:nvPr/>
        </p:nvSpPr>
        <p:spPr>
          <a:xfrm>
            <a:off x="134695" y="2208282"/>
            <a:ext cx="8876872" cy="492443"/>
          </a:xfrm>
          <a:prstGeom prst="rect">
            <a:avLst/>
          </a:prstGeom>
          <a:noFill/>
        </p:spPr>
        <p:txBody>
          <a:bodyPr wrap="square" rtlCol="0">
            <a:spAutoFit/>
          </a:bodyPr>
          <a:lstStyle/>
          <a:p>
            <a:pPr algn="ctr"/>
            <a:r>
              <a:rPr lang="en-US" sz="2600"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Open Sans Light" panose="020B0306030504020204" pitchFamily="34" charset="0"/>
                <a:cs typeface="Arial" panose="020B0604020202020204" pitchFamily="34" charset="0"/>
              </a:rPr>
              <a:t>90% of the information sent to the brain is visual.</a:t>
            </a:r>
            <a:endParaRPr lang="en-US" sz="2600"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891388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16" presetClass="entr" presetSubtype="37" fill="hold" grpId="1"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51501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nvGrpSpPr>
          <p:cNvPr id="45" name="Group 44"/>
          <p:cNvGrpSpPr/>
          <p:nvPr/>
        </p:nvGrpSpPr>
        <p:grpSpPr>
          <a:xfrm>
            <a:off x="549599" y="897445"/>
            <a:ext cx="5260650" cy="3700793"/>
            <a:chOff x="761952" y="967707"/>
            <a:chExt cx="5315048" cy="3739062"/>
          </a:xfrm>
        </p:grpSpPr>
        <p:grpSp>
          <p:nvGrpSpPr>
            <p:cNvPr id="35" name="Group 34"/>
            <p:cNvGrpSpPr/>
            <p:nvPr/>
          </p:nvGrpSpPr>
          <p:grpSpPr>
            <a:xfrm>
              <a:off x="761952" y="967707"/>
              <a:ext cx="5315048" cy="3739062"/>
              <a:chOff x="4227175" y="297310"/>
              <a:chExt cx="5315048" cy="3739062"/>
            </a:xfrm>
          </p:grpSpPr>
          <p:sp>
            <p:nvSpPr>
              <p:cNvPr id="11" name="Rectangle 10"/>
              <p:cNvSpPr/>
              <p:nvPr/>
            </p:nvSpPr>
            <p:spPr>
              <a:xfrm>
                <a:off x="9070794" y="701250"/>
                <a:ext cx="122829" cy="104644"/>
              </a:xfrm>
              <a:prstGeom prst="rect">
                <a:avLst/>
              </a:prstGeom>
              <a:solidFill>
                <a:schemeClr val="bg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3" name="Rectangle 12"/>
              <p:cNvSpPr/>
              <p:nvPr/>
            </p:nvSpPr>
            <p:spPr>
              <a:xfrm>
                <a:off x="9362394" y="701250"/>
                <a:ext cx="122829" cy="104644"/>
              </a:xfrm>
              <a:prstGeom prst="rect">
                <a:avLst/>
              </a:prstGeom>
              <a:solidFill>
                <a:schemeClr val="bg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4" name="Rectangle 13"/>
              <p:cNvSpPr/>
              <p:nvPr/>
            </p:nvSpPr>
            <p:spPr>
              <a:xfrm>
                <a:off x="8784955" y="705588"/>
                <a:ext cx="122829" cy="104644"/>
              </a:xfrm>
              <a:prstGeom prst="rect">
                <a:avLst/>
              </a:prstGeom>
              <a:solidFill>
                <a:schemeClr val="bg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2" name="Oval 11"/>
              <p:cNvSpPr/>
              <p:nvPr/>
            </p:nvSpPr>
            <p:spPr>
              <a:xfrm>
                <a:off x="8846369" y="649198"/>
                <a:ext cx="120558" cy="108712"/>
              </a:xfrm>
              <a:prstGeom prst="ellipse">
                <a:avLst/>
              </a:prstGeom>
              <a:solidFill>
                <a:srgbClr val="FF0000"/>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5" name="Oval 14"/>
              <p:cNvSpPr/>
              <p:nvPr/>
            </p:nvSpPr>
            <p:spPr>
              <a:xfrm>
                <a:off x="4684362" y="355039"/>
                <a:ext cx="201720" cy="185124"/>
              </a:xfrm>
              <a:prstGeom prst="ellipse">
                <a:avLst/>
              </a:prstGeom>
              <a:noFill/>
              <a:ln>
                <a:solidFill>
                  <a:schemeClr val="bg1">
                    <a:lumMod val="9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nvGrpSpPr>
              <p:cNvPr id="26" name="Group 25"/>
              <p:cNvGrpSpPr/>
              <p:nvPr/>
            </p:nvGrpSpPr>
            <p:grpSpPr>
              <a:xfrm>
                <a:off x="4227175" y="297310"/>
                <a:ext cx="5305426" cy="3739062"/>
                <a:chOff x="-35781" y="1360645"/>
                <a:chExt cx="5305426" cy="3739062"/>
              </a:xfrm>
            </p:grpSpPr>
            <p:sp>
              <p:nvSpPr>
                <p:cNvPr id="8" name="Rectangle 7"/>
                <p:cNvSpPr/>
                <p:nvPr/>
              </p:nvSpPr>
              <p:spPr>
                <a:xfrm>
                  <a:off x="-35781" y="1360645"/>
                  <a:ext cx="5305426" cy="600070"/>
                </a:xfrm>
                <a:prstGeom prst="rect">
                  <a:avLst/>
                </a:prstGeom>
                <a:solidFill>
                  <a:schemeClr val="tx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9" name="TextBox 8"/>
                <p:cNvSpPr txBox="1"/>
                <p:nvPr/>
              </p:nvSpPr>
              <p:spPr>
                <a:xfrm>
                  <a:off x="163088" y="1712532"/>
                  <a:ext cx="3713464" cy="211452"/>
                </a:xfrm>
                <a:prstGeom prst="rect">
                  <a:avLst/>
                </a:prstGeom>
                <a:noFill/>
              </p:spPr>
              <p:txBody>
                <a:bodyPr wrap="square" rtlCol="0">
                  <a:spAutoFit/>
                </a:bodyPr>
                <a:lstStyle/>
                <a:p>
                  <a:pPr>
                    <a:lnSpc>
                      <a:spcPct val="95000"/>
                    </a:lnSpc>
                  </a:pPr>
                  <a:r>
                    <a:rPr lang="en-US" sz="800" dirty="0" smtClean="0">
                      <a:solidFill>
                        <a:schemeClr val="bg1">
                          <a:lumMod val="95000"/>
                        </a:schemeClr>
                      </a:solidFill>
                      <a:latin typeface="Arial" panose="020B0604020202020204" pitchFamily="34" charset="0"/>
                      <a:cs typeface="Arial" panose="020B0604020202020204" pitchFamily="34" charset="0"/>
                    </a:rPr>
                    <a:t>Home       PC Security         Identity         Privacy         Account</a:t>
                  </a:r>
                </a:p>
              </p:txBody>
            </p:sp>
            <p:sp>
              <p:nvSpPr>
                <p:cNvPr id="16" name="Rectangle 15"/>
                <p:cNvSpPr/>
                <p:nvPr/>
              </p:nvSpPr>
              <p:spPr>
                <a:xfrm>
                  <a:off x="-35781" y="1960714"/>
                  <a:ext cx="1443163" cy="3138993"/>
                </a:xfrm>
                <a:prstGeom prst="rect">
                  <a:avLst/>
                </a:prstGeom>
                <a:solidFill>
                  <a:schemeClr val="tx1">
                    <a:lumMod val="40000"/>
                    <a:lumOff val="6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7" name="Rounded Rectangle 16"/>
                <p:cNvSpPr/>
                <p:nvPr/>
              </p:nvSpPr>
              <p:spPr>
                <a:xfrm>
                  <a:off x="209366" y="2208001"/>
                  <a:ext cx="876281" cy="604299"/>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8" name="Rectangle 17"/>
                <p:cNvSpPr/>
                <p:nvPr/>
              </p:nvSpPr>
              <p:spPr>
                <a:xfrm>
                  <a:off x="-35181" y="3114450"/>
                  <a:ext cx="1443163" cy="302149"/>
                </a:xfrm>
                <a:prstGeom prst="rect">
                  <a:avLst/>
                </a:prstGeom>
                <a:solidFill>
                  <a:schemeClr val="bg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9" name="Rounded Rectangle 18"/>
                <p:cNvSpPr/>
                <p:nvPr/>
              </p:nvSpPr>
              <p:spPr>
                <a:xfrm>
                  <a:off x="128435" y="3530211"/>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1" name="Rounded Rectangle 20"/>
                <p:cNvSpPr/>
                <p:nvPr/>
              </p:nvSpPr>
              <p:spPr>
                <a:xfrm>
                  <a:off x="124965" y="3881569"/>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2" name="Rounded Rectangle 21"/>
                <p:cNvSpPr/>
                <p:nvPr/>
              </p:nvSpPr>
              <p:spPr>
                <a:xfrm>
                  <a:off x="128435" y="4135833"/>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3" name="Rounded Rectangle 22"/>
                <p:cNvSpPr/>
                <p:nvPr/>
              </p:nvSpPr>
              <p:spPr>
                <a:xfrm>
                  <a:off x="115496" y="3182478"/>
                  <a:ext cx="165339" cy="156732"/>
                </a:xfrm>
                <a:prstGeom prst="roundRect">
                  <a:avLst/>
                </a:prstGeom>
                <a:solidFill>
                  <a:schemeClr val="bg1">
                    <a:lumMod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0" name="TextBox 19"/>
                <p:cNvSpPr txBox="1"/>
                <p:nvPr/>
              </p:nvSpPr>
              <p:spPr>
                <a:xfrm>
                  <a:off x="255660" y="3173383"/>
                  <a:ext cx="1168841" cy="1156768"/>
                </a:xfrm>
                <a:prstGeom prst="rect">
                  <a:avLst/>
                </a:prstGeom>
                <a:noFill/>
              </p:spPr>
              <p:txBody>
                <a:bodyPr wrap="square" rtlCol="0">
                  <a:spAutoFit/>
                </a:bodyPr>
                <a:lstStyle/>
                <a:p>
                  <a:pPr>
                    <a:lnSpc>
                      <a:spcPct val="95000"/>
                    </a:lnSpc>
                  </a:pPr>
                  <a:r>
                    <a:rPr lang="en-US" sz="600" dirty="0" smtClean="0">
                      <a:solidFill>
                        <a:schemeClr val="bg1"/>
                      </a:solidFill>
                      <a:latin typeface="Arial" panose="020B0604020202020204" pitchFamily="34" charset="0"/>
                      <a:cs typeface="Arial" panose="020B0604020202020204" pitchFamily="34" charset="0"/>
                    </a:rPr>
                    <a:t>Protect more devices</a:t>
                  </a:r>
                </a:p>
                <a:p>
                  <a:pPr>
                    <a:lnSpc>
                      <a:spcPct val="95000"/>
                    </a:lnSpc>
                  </a:pPr>
                  <a:endParaRPr lang="en-US" sz="600" dirty="0">
                    <a:solidFill>
                      <a:schemeClr val="bg1"/>
                    </a:solidFill>
                    <a:latin typeface="Arial" panose="020B0604020202020204" pitchFamily="34" charset="0"/>
                    <a:cs typeface="Arial" panose="020B0604020202020204" pitchFamily="34" charset="0"/>
                  </a:endParaRPr>
                </a:p>
                <a:p>
                  <a:pPr>
                    <a:lnSpc>
                      <a:spcPct val="95000"/>
                    </a:lnSpc>
                  </a:pPr>
                  <a:endParaRPr lang="en-US" sz="600" dirty="0" smtClean="0">
                    <a:latin typeface="Arial" panose="020B0604020202020204" pitchFamily="34" charset="0"/>
                    <a:cs typeface="Arial" panose="020B0604020202020204" pitchFamily="34" charset="0"/>
                  </a:endParaRP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r>
                    <a:rPr lang="en-US" sz="600" dirty="0" smtClean="0">
                      <a:latin typeface="Arial" panose="020B0604020202020204" pitchFamily="34" charset="0"/>
                      <a:cs typeface="Arial" panose="020B0604020202020204" pitchFamily="34" charset="0"/>
                    </a:rPr>
                    <a:t>John’s Dell</a:t>
                  </a: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endParaRPr lang="en-US" sz="600" dirty="0" smtClean="0">
                    <a:latin typeface="Arial" panose="020B0604020202020204" pitchFamily="34" charset="0"/>
                    <a:cs typeface="Arial" panose="020B0604020202020204" pitchFamily="34" charset="0"/>
                  </a:endParaRP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r>
                    <a:rPr lang="en-US" sz="600" dirty="0" smtClean="0">
                      <a:latin typeface="Arial" panose="020B0604020202020204" pitchFamily="34" charset="0"/>
                      <a:cs typeface="Arial" panose="020B0604020202020204" pitchFamily="34" charset="0"/>
                    </a:rPr>
                    <a:t>Andrew’s desktop</a:t>
                  </a: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endParaRPr lang="en-US" sz="600" dirty="0" smtClean="0">
                    <a:latin typeface="Arial" panose="020B0604020202020204" pitchFamily="34" charset="0"/>
                    <a:cs typeface="Arial" panose="020B0604020202020204" pitchFamily="34" charset="0"/>
                  </a:endParaRPr>
                </a:p>
                <a:p>
                  <a:pPr>
                    <a:lnSpc>
                      <a:spcPct val="95000"/>
                    </a:lnSpc>
                  </a:pPr>
                  <a:r>
                    <a:rPr lang="en-US" sz="600" dirty="0" smtClean="0">
                      <a:latin typeface="Arial" panose="020B0604020202020204" pitchFamily="34" charset="0"/>
                      <a:cs typeface="Arial" panose="020B0604020202020204" pitchFamily="34" charset="0"/>
                    </a:rPr>
                    <a:t>Mike’s Note5</a:t>
                  </a:r>
                  <a:endParaRPr lang="en-US" sz="600" dirty="0">
                    <a:latin typeface="Arial" panose="020B0604020202020204" pitchFamily="34" charset="0"/>
                    <a:cs typeface="Arial" panose="020B0604020202020204" pitchFamily="34" charset="0"/>
                  </a:endParaRPr>
                </a:p>
              </p:txBody>
            </p:sp>
            <p:sp>
              <p:nvSpPr>
                <p:cNvPr id="24" name="TextBox 23"/>
                <p:cNvSpPr txBox="1"/>
                <p:nvPr/>
              </p:nvSpPr>
              <p:spPr>
                <a:xfrm>
                  <a:off x="92189" y="2812300"/>
                  <a:ext cx="1158323" cy="211452"/>
                </a:xfrm>
                <a:prstGeom prst="rect">
                  <a:avLst/>
                </a:prstGeom>
                <a:noFill/>
              </p:spPr>
              <p:txBody>
                <a:bodyPr wrap="none" rtlCol="0">
                  <a:spAutoFit/>
                </a:bodyPr>
                <a:lstStyle/>
                <a:p>
                  <a:pPr>
                    <a:lnSpc>
                      <a:spcPct val="95000"/>
                    </a:lnSpc>
                  </a:pPr>
                  <a:r>
                    <a:rPr lang="en-US" sz="800" dirty="0" smtClean="0">
                      <a:latin typeface="Arial" panose="020B0604020202020204" pitchFamily="34" charset="0"/>
                      <a:cs typeface="Arial" panose="020B0604020202020204" pitchFamily="34" charset="0"/>
                    </a:rPr>
                    <a:t>This device is secure</a:t>
                  </a:r>
                </a:p>
              </p:txBody>
            </p:sp>
            <p:sp>
              <p:nvSpPr>
                <p:cNvPr id="25" name="Oval 24"/>
                <p:cNvSpPr/>
                <p:nvPr/>
              </p:nvSpPr>
              <p:spPr>
                <a:xfrm>
                  <a:off x="905554" y="2608622"/>
                  <a:ext cx="237587" cy="223914"/>
                </a:xfrm>
                <a:prstGeom prst="ellipse">
                  <a:avLst/>
                </a:prstGeom>
                <a:solidFill>
                  <a:srgbClr val="00B050"/>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grpSp>
            <p:nvGrpSpPr>
              <p:cNvPr id="31" name="Group 30"/>
              <p:cNvGrpSpPr/>
              <p:nvPr/>
            </p:nvGrpSpPr>
            <p:grpSpPr>
              <a:xfrm>
                <a:off x="5679960" y="909486"/>
                <a:ext cx="3862263" cy="3126886"/>
                <a:chOff x="5208138" y="1934029"/>
                <a:chExt cx="3862263" cy="3126886"/>
              </a:xfrm>
            </p:grpSpPr>
            <p:sp>
              <p:nvSpPr>
                <p:cNvPr id="27" name="Rectangle 26"/>
                <p:cNvSpPr/>
                <p:nvPr/>
              </p:nvSpPr>
              <p:spPr>
                <a:xfrm>
                  <a:off x="5208138" y="1934029"/>
                  <a:ext cx="3862263" cy="3126886"/>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8" name="Oval 27"/>
                <p:cNvSpPr/>
                <p:nvPr/>
              </p:nvSpPr>
              <p:spPr>
                <a:xfrm>
                  <a:off x="6901046" y="2281030"/>
                  <a:ext cx="447675" cy="412000"/>
                </a:xfrm>
                <a:prstGeom prst="ellipse">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9" name="TextBox 28"/>
                <p:cNvSpPr txBox="1"/>
                <p:nvPr/>
              </p:nvSpPr>
              <p:spPr>
                <a:xfrm>
                  <a:off x="5553075" y="2736737"/>
                  <a:ext cx="3257550" cy="639798"/>
                </a:xfrm>
                <a:prstGeom prst="rect">
                  <a:avLst/>
                </a:prstGeom>
                <a:noFill/>
              </p:spPr>
              <p:txBody>
                <a:bodyPr wrap="square" rtlCol="0">
                  <a:spAutoFit/>
                </a:bodyPr>
                <a:lstStyle/>
                <a:p>
                  <a:pPr algn="ctr">
                    <a:lnSpc>
                      <a:spcPct val="95000"/>
                    </a:lnSpc>
                  </a:pPr>
                  <a:r>
                    <a:rPr lang="en-US" sz="1600" dirty="0">
                      <a:latin typeface="Arial" panose="020B0604020202020204" pitchFamily="34" charset="0"/>
                      <a:cs typeface="Arial" panose="020B0604020202020204" pitchFamily="34" charset="0"/>
                    </a:rPr>
                    <a:t>Lorem ipsum dolor sit </a:t>
                  </a:r>
                  <a:r>
                    <a:rPr lang="en-US" sz="1600" dirty="0" err="1">
                      <a:latin typeface="Arial" panose="020B0604020202020204" pitchFamily="34" charset="0"/>
                      <a:cs typeface="Arial" panose="020B0604020202020204" pitchFamily="34" charset="0"/>
                    </a:rPr>
                    <a:t>amet</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algn="ctr">
                    <a:lnSpc>
                      <a:spcPct val="95000"/>
                    </a:lnSpc>
                  </a:pPr>
                  <a:r>
                    <a:rPr lang="en-US" sz="1050" dirty="0" smtClean="0">
                      <a:latin typeface="Arial" panose="020B0604020202020204" pitchFamily="34" charset="0"/>
                      <a:cs typeface="Arial" panose="020B0604020202020204" pitchFamily="34" charset="0"/>
                    </a:rPr>
                    <a:t>et </a:t>
                  </a:r>
                  <a:r>
                    <a:rPr lang="en-US" sz="1050" dirty="0" err="1">
                      <a:latin typeface="Arial" panose="020B0604020202020204" pitchFamily="34" charset="0"/>
                      <a:cs typeface="Arial" panose="020B0604020202020204" pitchFamily="34" charset="0"/>
                    </a:rPr>
                    <a:t>sint</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scripta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pri</a:t>
                  </a:r>
                  <a:r>
                    <a:rPr lang="en-US" sz="1050" dirty="0">
                      <a:latin typeface="Arial" panose="020B0604020202020204" pitchFamily="34" charset="0"/>
                      <a:cs typeface="Arial" panose="020B0604020202020204" pitchFamily="34" charset="0"/>
                    </a:rPr>
                    <a:t>, ex cum </a:t>
                  </a:r>
                  <a:r>
                    <a:rPr lang="en-US" sz="1050" dirty="0" err="1">
                      <a:latin typeface="Arial" panose="020B0604020202020204" pitchFamily="34" charset="0"/>
                      <a:cs typeface="Arial" panose="020B0604020202020204" pitchFamily="34" charset="0"/>
                    </a:rPr>
                    <a:t>noster</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quaestio</a:t>
                  </a:r>
                  <a:r>
                    <a:rPr lang="en-US" sz="1050" dirty="0">
                      <a:latin typeface="Arial" panose="020B0604020202020204" pitchFamily="34" charset="0"/>
                      <a:cs typeface="Arial" panose="020B0604020202020204" pitchFamily="34" charset="0"/>
                    </a:rPr>
                    <a:t>. Mea </a:t>
                  </a:r>
                  <a:r>
                    <a:rPr lang="en-US" sz="1050" dirty="0" err="1">
                      <a:latin typeface="Arial" panose="020B0604020202020204" pitchFamily="34" charset="0"/>
                      <a:cs typeface="Arial" panose="020B0604020202020204" pitchFamily="34" charset="0"/>
                    </a:rPr>
                    <a:t>te</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bonorum</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quaestio</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reprimique</a:t>
                  </a:r>
                  <a:r>
                    <a:rPr lang="en-US" sz="1050" dirty="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eu</a:t>
                  </a:r>
                  <a:endParaRPr lang="en-US" sz="1050" dirty="0" smtClean="0">
                    <a:latin typeface="Arial" panose="020B0604020202020204" pitchFamily="34" charset="0"/>
                    <a:cs typeface="Arial" panose="020B0604020202020204" pitchFamily="34" charset="0"/>
                  </a:endParaRPr>
                </a:p>
              </p:txBody>
            </p:sp>
            <p:sp>
              <p:nvSpPr>
                <p:cNvPr id="30" name="Rounded Rectangle 29"/>
                <p:cNvSpPr/>
                <p:nvPr/>
              </p:nvSpPr>
              <p:spPr>
                <a:xfrm>
                  <a:off x="6438900" y="3526132"/>
                  <a:ext cx="600075" cy="219715"/>
                </a:xfrm>
                <a:prstGeom prst="roundRect">
                  <a:avLst/>
                </a:prstGeom>
                <a:solidFill>
                  <a:schemeClr val="tx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32" name="Rounded Rectangle 31"/>
                <p:cNvSpPr/>
                <p:nvPr/>
              </p:nvSpPr>
              <p:spPr>
                <a:xfrm>
                  <a:off x="7305673" y="3530211"/>
                  <a:ext cx="600075" cy="219715"/>
                </a:xfrm>
                <a:prstGeom prst="round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sp>
            <p:nvSpPr>
              <p:cNvPr id="34" name="Rounded Rectangle 33"/>
              <p:cNvSpPr/>
              <p:nvPr/>
            </p:nvSpPr>
            <p:spPr>
              <a:xfrm>
                <a:off x="5745169" y="3109372"/>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36" name="Rounded Rectangle 35"/>
              <p:cNvSpPr/>
              <p:nvPr/>
            </p:nvSpPr>
            <p:spPr>
              <a:xfrm>
                <a:off x="6701088" y="3077587"/>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37" name="Rounded Rectangle 36"/>
              <p:cNvSpPr/>
              <p:nvPr/>
            </p:nvSpPr>
            <p:spPr>
              <a:xfrm>
                <a:off x="7614827" y="3072499"/>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38" name="Rounded Rectangle 37"/>
              <p:cNvSpPr/>
              <p:nvPr/>
            </p:nvSpPr>
            <p:spPr>
              <a:xfrm>
                <a:off x="8561739" y="3072499"/>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sp>
          <p:nvSpPr>
            <p:cNvPr id="41" name="Rounded Rectangle 40"/>
            <p:cNvSpPr/>
            <p:nvPr/>
          </p:nvSpPr>
          <p:spPr>
            <a:xfrm>
              <a:off x="5017840" y="1345603"/>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42" name="Rounded Rectangle 41"/>
            <p:cNvSpPr/>
            <p:nvPr/>
          </p:nvSpPr>
          <p:spPr>
            <a:xfrm>
              <a:off x="5381146" y="1349941"/>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43" name="Rounded Rectangle 42"/>
            <p:cNvSpPr/>
            <p:nvPr/>
          </p:nvSpPr>
          <p:spPr>
            <a:xfrm>
              <a:off x="5728400" y="1358671"/>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44" name="Oval 43"/>
            <p:cNvSpPr/>
            <p:nvPr/>
          </p:nvSpPr>
          <p:spPr>
            <a:xfrm>
              <a:off x="889922" y="1025436"/>
              <a:ext cx="163471" cy="185124"/>
            </a:xfrm>
            <a:prstGeom prst="ellipse">
              <a:avLst/>
            </a:prstGeom>
            <a:noFill/>
            <a:ln>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sp>
        <p:nvSpPr>
          <p:cNvPr id="47" name="Title 3"/>
          <p:cNvSpPr>
            <a:spLocks noGrp="1"/>
          </p:cNvSpPr>
          <p:nvPr>
            <p:ph type="title"/>
          </p:nvPr>
        </p:nvSpPr>
        <p:spPr>
          <a:xfrm>
            <a:off x="457200" y="319203"/>
            <a:ext cx="8686800"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5. Wireframes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Exploration</a:t>
            </a:r>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 </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955" y="888749"/>
            <a:ext cx="1965095" cy="155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955" y="2843777"/>
            <a:ext cx="1965095" cy="174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a:t>
            </a:r>
            <a:r>
              <a:rPr lang="en-US" sz="1000" dirty="0">
                <a:solidFill>
                  <a:schemeClr val="accent6"/>
                </a:solidFill>
                <a:latin typeface="Arial" panose="020B0604020202020204" pitchFamily="34" charset="0"/>
                <a:cs typeface="Arial" panose="020B0604020202020204" pitchFamily="34" charset="0"/>
              </a:rPr>
              <a:t>S</a:t>
            </a:r>
            <a:r>
              <a:rPr lang="en-US" sz="1000" dirty="0" smtClean="0">
                <a:solidFill>
                  <a:schemeClr val="accent6"/>
                </a:solidFill>
                <a:latin typeface="Arial" panose="020B0604020202020204" pitchFamily="34" charset="0"/>
                <a:cs typeface="Arial" panose="020B0604020202020204" pitchFamily="34" charset="0"/>
              </a:rPr>
              <a:t>tory</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00871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33925"/>
            <a:ext cx="9144000" cy="38893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7" name="Title 3"/>
          <p:cNvSpPr>
            <a:spLocks noGrp="1"/>
          </p:cNvSpPr>
          <p:nvPr>
            <p:ph type="title"/>
          </p:nvPr>
        </p:nvSpPr>
        <p:spPr>
          <a:xfrm>
            <a:off x="457200" y="319203"/>
            <a:ext cx="8686800"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6. Look-n-feel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Exploration</a:t>
            </a:r>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 </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pic>
        <p:nvPicPr>
          <p:cNvPr id="9219" name="Picture 3" descr="C:\Users\dpyjov\Desktop\Quick projects\1 Orion\From Harold\MFE_red worm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9186" y="2227484"/>
            <a:ext cx="1802340" cy="1111444"/>
          </a:xfrm>
          <a:prstGeom prst="rect">
            <a:avLst/>
          </a:prstGeom>
          <a:noFill/>
          <a:ln w="3175">
            <a:solidFill>
              <a:schemeClr val="bg1">
                <a:lumMod val="65000"/>
              </a:schemeClr>
            </a:solidFill>
          </a:ln>
          <a:effectLst>
            <a:outerShdw blurRad="228600" dist="38100" dir="2700000" algn="tl" rotWithShape="0">
              <a:prstClr val="black">
                <a:alpha val="74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36840" y="911335"/>
            <a:ext cx="5424440" cy="3822940"/>
          </a:xfrm>
          <a:prstGeom prst="rect">
            <a:avLst/>
          </a:prstGeom>
          <a:effectLst>
            <a:outerShdw blurRad="342900" dist="76200" dir="5400000" algn="t" rotWithShape="0">
              <a:prstClr val="black">
                <a:alpha val="64000"/>
              </a:prstClr>
            </a:outerShdw>
          </a:effectLst>
        </p:spPr>
      </p:pic>
      <p:pic>
        <p:nvPicPr>
          <p:cNvPr id="8" name="Picture 3" descr="C:\Users\dpyjov\Desktop\Quick projects\1 Orion\From Harold\Untitled-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9816" y="911449"/>
            <a:ext cx="1802338" cy="1092209"/>
          </a:xfrm>
          <a:prstGeom prst="rect">
            <a:avLst/>
          </a:prstGeom>
          <a:noFill/>
          <a:ln w="3175">
            <a:solidFill>
              <a:schemeClr val="bg1">
                <a:lumMod val="65000"/>
              </a:schemeClr>
            </a:solidFill>
          </a:ln>
          <a:effectLst>
            <a:outerShdw blurRad="228600" dist="38100" dir="2700000" algn="tl" rotWithShape="0">
              <a:prstClr val="black">
                <a:alpha val="74000"/>
              </a:prstClr>
            </a:outerShdw>
          </a:effectLst>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53" t="11900" r="12617" b="12846"/>
          <a:stretch/>
        </p:blipFill>
        <p:spPr bwMode="auto">
          <a:xfrm>
            <a:off x="6579816" y="3539203"/>
            <a:ext cx="1811710" cy="1176022"/>
          </a:xfrm>
          <a:prstGeom prst="rect">
            <a:avLst/>
          </a:prstGeom>
          <a:noFill/>
          <a:ln w="3175">
            <a:solidFill>
              <a:schemeClr val="bg1">
                <a:lumMod val="75000"/>
              </a:schemeClr>
            </a:solidFill>
            <a:miter lim="800000"/>
            <a:headEnd/>
            <a:tailEnd/>
          </a:ln>
          <a:effectLst>
            <a:outerShdw blurRad="228600" dist="38100" dir="2700000" algn="tl" rotWithShape="0">
              <a:prstClr val="black">
                <a:alpha val="74000"/>
              </a:prstClr>
            </a:outerShdw>
          </a:effectLst>
          <a:extLst>
            <a:ext uri="{909E8E84-426E-40DD-AFC4-6F175D3DCCD1}">
              <a14:hiddenFill xmlns:a14="http://schemas.microsoft.com/office/drawing/2010/main">
                <a:solidFill>
                  <a:schemeClr val="accent1"/>
                </a:solidFill>
              </a14:hiddenFill>
            </a:ext>
          </a:extLst>
        </p:spPr>
      </p:pic>
      <p:sp>
        <p:nvSpPr>
          <p:cNvPr id="10"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a:t>
            </a:r>
            <a:r>
              <a:rPr lang="en-US" sz="1000" dirty="0">
                <a:solidFill>
                  <a:schemeClr val="accent6"/>
                </a:solidFill>
                <a:latin typeface="Arial" panose="020B0604020202020204" pitchFamily="34" charset="0"/>
                <a:cs typeface="Arial" panose="020B0604020202020204" pitchFamily="34" charset="0"/>
              </a:rPr>
              <a:t>S</a:t>
            </a:r>
            <a:r>
              <a:rPr lang="en-US" sz="1000" dirty="0" smtClean="0">
                <a:solidFill>
                  <a:schemeClr val="accent6"/>
                </a:solidFill>
                <a:latin typeface="Arial" panose="020B0604020202020204" pitchFamily="34" charset="0"/>
                <a:cs typeface="Arial" panose="020B0604020202020204" pitchFamily="34" charset="0"/>
              </a:rPr>
              <a:t>tory</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60612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cxnSp>
        <p:nvCxnSpPr>
          <p:cNvPr id="7" name="Straight Connector 6"/>
          <p:cNvCxnSpPr>
            <a:stCxn id="7170" idx="1"/>
            <a:endCxn id="7174" idx="3"/>
          </p:cNvCxnSpPr>
          <p:nvPr/>
        </p:nvCxnSpPr>
        <p:spPr>
          <a:xfrm>
            <a:off x="613834" y="1934617"/>
            <a:ext cx="8092016" cy="2407"/>
          </a:xfrm>
          <a:prstGeom prst="line">
            <a:avLst/>
          </a:prstGeom>
          <a:ln w="2222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180" idx="1"/>
          </p:cNvCxnSpPr>
          <p:nvPr/>
        </p:nvCxnSpPr>
        <p:spPr>
          <a:xfrm>
            <a:off x="613834" y="3700503"/>
            <a:ext cx="8063912" cy="32024"/>
          </a:xfrm>
          <a:prstGeom prst="line">
            <a:avLst/>
          </a:prstGeom>
          <a:ln w="22225">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834" y="1447799"/>
            <a:ext cx="1428841" cy="97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456" y="1447799"/>
            <a:ext cx="1427859" cy="97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2598" y="1452611"/>
            <a:ext cx="1424627" cy="97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5463" y="1447801"/>
            <a:ext cx="1427999" cy="97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7576" y="1447801"/>
            <a:ext cx="1438274" cy="978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834" y="3228638"/>
            <a:ext cx="1368408" cy="943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1"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4931" y="3200013"/>
            <a:ext cx="1427859" cy="982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22598" y="3200013"/>
            <a:ext cx="1427859" cy="982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5942" y="3200013"/>
            <a:ext cx="1434380" cy="983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5"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67576" y="3200012"/>
            <a:ext cx="1410170" cy="97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itle 3"/>
          <p:cNvSpPr>
            <a:spLocks noGrp="1"/>
          </p:cNvSpPr>
          <p:nvPr>
            <p:ph type="title"/>
          </p:nvPr>
        </p:nvSpPr>
        <p:spPr>
          <a:xfrm>
            <a:off x="457200" y="319203"/>
            <a:ext cx="8686800"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6.1. New Color Palette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A/B Test</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16"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rPr>
              <a:t>2016-2017 Real UI/UX Success </a:t>
            </a:r>
            <a:r>
              <a:rPr lang="en-US" sz="1000" dirty="0">
                <a:solidFill>
                  <a:schemeClr val="accent6"/>
                </a:solidFill>
              </a:rPr>
              <a:t>S</a:t>
            </a:r>
            <a:r>
              <a:rPr lang="en-US" sz="1000" dirty="0" smtClean="0">
                <a:solidFill>
                  <a:schemeClr val="accent6"/>
                </a:solidFill>
              </a:rPr>
              <a:t>tory</a:t>
            </a:r>
            <a:endParaRPr lang="en-US" sz="1000" dirty="0">
              <a:solidFill>
                <a:schemeClr val="accent6"/>
              </a:solidFill>
            </a:endParaRPr>
          </a:p>
        </p:txBody>
      </p:sp>
    </p:spTree>
    <p:extLst>
      <p:ext uri="{BB962C8B-B14F-4D97-AF65-F5344CB8AC3E}">
        <p14:creationId xmlns:p14="http://schemas.microsoft.com/office/powerpoint/2010/main" val="80110523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4595149"/>
            <a:ext cx="9144000" cy="538826"/>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7" name="Title 3"/>
          <p:cNvSpPr>
            <a:spLocks noGrp="1"/>
          </p:cNvSpPr>
          <p:nvPr>
            <p:ph type="title"/>
          </p:nvPr>
        </p:nvSpPr>
        <p:spPr>
          <a:xfrm>
            <a:off x="457200" y="319203"/>
            <a:ext cx="8686800" cy="297483"/>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7. The Winner</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grpSp>
        <p:nvGrpSpPr>
          <p:cNvPr id="8" name="Group 7"/>
          <p:cNvGrpSpPr/>
          <p:nvPr/>
        </p:nvGrpSpPr>
        <p:grpSpPr>
          <a:xfrm>
            <a:off x="1955288" y="855166"/>
            <a:ext cx="5517826" cy="3888753"/>
            <a:chOff x="761952" y="967707"/>
            <a:chExt cx="5305426" cy="3739062"/>
          </a:xfrm>
        </p:grpSpPr>
        <p:grpSp>
          <p:nvGrpSpPr>
            <p:cNvPr id="9" name="Group 8"/>
            <p:cNvGrpSpPr/>
            <p:nvPr/>
          </p:nvGrpSpPr>
          <p:grpSpPr>
            <a:xfrm>
              <a:off x="761952" y="967707"/>
              <a:ext cx="5305426" cy="3739062"/>
              <a:chOff x="4227175" y="297310"/>
              <a:chExt cx="5305426" cy="3739062"/>
            </a:xfrm>
          </p:grpSpPr>
          <p:sp>
            <p:nvSpPr>
              <p:cNvPr id="14" name="Rectangle 13"/>
              <p:cNvSpPr/>
              <p:nvPr/>
            </p:nvSpPr>
            <p:spPr>
              <a:xfrm>
                <a:off x="9070794" y="701250"/>
                <a:ext cx="122829" cy="104644"/>
              </a:xfrm>
              <a:prstGeom prst="rect">
                <a:avLst/>
              </a:prstGeom>
              <a:solidFill>
                <a:schemeClr val="bg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9362394" y="701250"/>
                <a:ext cx="122829" cy="104644"/>
              </a:xfrm>
              <a:prstGeom prst="rect">
                <a:avLst/>
              </a:prstGeom>
              <a:solidFill>
                <a:schemeClr val="bg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8784955" y="705588"/>
                <a:ext cx="122829" cy="104644"/>
              </a:xfrm>
              <a:prstGeom prst="rect">
                <a:avLst/>
              </a:prstGeom>
              <a:solidFill>
                <a:schemeClr val="bg1">
                  <a:lumMod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8846369" y="649198"/>
                <a:ext cx="120558" cy="108712"/>
              </a:xfrm>
              <a:prstGeom prst="ellipse">
                <a:avLst/>
              </a:prstGeom>
              <a:solidFill>
                <a:srgbClr val="FF0000"/>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8" name="Oval 17"/>
              <p:cNvSpPr/>
              <p:nvPr/>
            </p:nvSpPr>
            <p:spPr>
              <a:xfrm>
                <a:off x="4684362" y="355039"/>
                <a:ext cx="201720" cy="185124"/>
              </a:xfrm>
              <a:prstGeom prst="ellipse">
                <a:avLst/>
              </a:prstGeom>
              <a:noFill/>
              <a:ln>
                <a:solidFill>
                  <a:schemeClr val="bg1">
                    <a:lumMod val="95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nvGrpSpPr>
              <p:cNvPr id="19" name="Group 18"/>
              <p:cNvGrpSpPr/>
              <p:nvPr/>
            </p:nvGrpSpPr>
            <p:grpSpPr>
              <a:xfrm>
                <a:off x="4227175" y="297310"/>
                <a:ext cx="5305426" cy="3739062"/>
                <a:chOff x="-35781" y="1360645"/>
                <a:chExt cx="5305426" cy="3739062"/>
              </a:xfrm>
            </p:grpSpPr>
            <p:sp>
              <p:nvSpPr>
                <p:cNvPr id="30" name="Rectangle 29"/>
                <p:cNvSpPr/>
                <p:nvPr/>
              </p:nvSpPr>
              <p:spPr>
                <a:xfrm>
                  <a:off x="-35781" y="1360645"/>
                  <a:ext cx="5305426" cy="600070"/>
                </a:xfrm>
                <a:prstGeom prst="rect">
                  <a:avLst/>
                </a:prstGeom>
                <a:solidFill>
                  <a:schemeClr val="tx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1" name="TextBox 30"/>
                <p:cNvSpPr txBox="1"/>
                <p:nvPr/>
              </p:nvSpPr>
              <p:spPr>
                <a:xfrm>
                  <a:off x="163088" y="1712532"/>
                  <a:ext cx="3713464" cy="201232"/>
                </a:xfrm>
                <a:prstGeom prst="rect">
                  <a:avLst/>
                </a:prstGeom>
                <a:noFill/>
              </p:spPr>
              <p:txBody>
                <a:bodyPr wrap="square" rtlCol="0">
                  <a:spAutoFit/>
                </a:bodyPr>
                <a:lstStyle/>
                <a:p>
                  <a:pPr>
                    <a:lnSpc>
                      <a:spcPct val="95000"/>
                    </a:lnSpc>
                  </a:pPr>
                  <a:r>
                    <a:rPr lang="en-US" sz="800" dirty="0" smtClean="0">
                      <a:solidFill>
                        <a:schemeClr val="bg1">
                          <a:lumMod val="95000"/>
                        </a:schemeClr>
                      </a:solidFill>
                      <a:latin typeface="Arial" panose="020B0604020202020204" pitchFamily="34" charset="0"/>
                      <a:cs typeface="Arial" panose="020B0604020202020204" pitchFamily="34" charset="0"/>
                    </a:rPr>
                    <a:t>Home       PC Security         Identity         Privacy         Account</a:t>
                  </a:r>
                </a:p>
              </p:txBody>
            </p:sp>
            <p:sp>
              <p:nvSpPr>
                <p:cNvPr id="32" name="Rectangle 31"/>
                <p:cNvSpPr/>
                <p:nvPr/>
              </p:nvSpPr>
              <p:spPr>
                <a:xfrm>
                  <a:off x="-35781" y="1960714"/>
                  <a:ext cx="1443163" cy="3138993"/>
                </a:xfrm>
                <a:prstGeom prst="rect">
                  <a:avLst/>
                </a:prstGeom>
                <a:solidFill>
                  <a:schemeClr val="tx1">
                    <a:lumMod val="40000"/>
                    <a:lumOff val="6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3" name="Rounded Rectangle 32"/>
                <p:cNvSpPr/>
                <p:nvPr/>
              </p:nvSpPr>
              <p:spPr>
                <a:xfrm>
                  <a:off x="209366" y="2208001"/>
                  <a:ext cx="876281" cy="604299"/>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4" name="Rectangle 33"/>
                <p:cNvSpPr/>
                <p:nvPr/>
              </p:nvSpPr>
              <p:spPr>
                <a:xfrm>
                  <a:off x="-35181" y="3114450"/>
                  <a:ext cx="1443163" cy="302149"/>
                </a:xfrm>
                <a:prstGeom prst="rect">
                  <a:avLst/>
                </a:prstGeom>
                <a:solidFill>
                  <a:schemeClr val="bg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5" name="Rounded Rectangle 34"/>
                <p:cNvSpPr/>
                <p:nvPr/>
              </p:nvSpPr>
              <p:spPr>
                <a:xfrm>
                  <a:off x="128435" y="3530211"/>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6" name="Rounded Rectangle 35"/>
                <p:cNvSpPr/>
                <p:nvPr/>
              </p:nvSpPr>
              <p:spPr>
                <a:xfrm>
                  <a:off x="124965" y="3881569"/>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7" name="Rounded Rectangle 36"/>
                <p:cNvSpPr/>
                <p:nvPr/>
              </p:nvSpPr>
              <p:spPr>
                <a:xfrm>
                  <a:off x="128435" y="4135833"/>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8" name="Rounded Rectangle 37"/>
                <p:cNvSpPr/>
                <p:nvPr/>
              </p:nvSpPr>
              <p:spPr>
                <a:xfrm>
                  <a:off x="115496" y="3182478"/>
                  <a:ext cx="165339" cy="156732"/>
                </a:xfrm>
                <a:prstGeom prst="roundRect">
                  <a:avLst/>
                </a:prstGeom>
                <a:solidFill>
                  <a:schemeClr val="bg1">
                    <a:lumMod val="6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9" name="TextBox 38"/>
                <p:cNvSpPr txBox="1"/>
                <p:nvPr/>
              </p:nvSpPr>
              <p:spPr>
                <a:xfrm>
                  <a:off x="255660" y="3173383"/>
                  <a:ext cx="1168841" cy="1100857"/>
                </a:xfrm>
                <a:prstGeom prst="rect">
                  <a:avLst/>
                </a:prstGeom>
                <a:noFill/>
              </p:spPr>
              <p:txBody>
                <a:bodyPr wrap="square" rtlCol="0">
                  <a:spAutoFit/>
                </a:bodyPr>
                <a:lstStyle/>
                <a:p>
                  <a:pPr>
                    <a:lnSpc>
                      <a:spcPct val="95000"/>
                    </a:lnSpc>
                  </a:pPr>
                  <a:r>
                    <a:rPr lang="en-US" sz="600" dirty="0" smtClean="0">
                      <a:solidFill>
                        <a:schemeClr val="bg1"/>
                      </a:solidFill>
                      <a:latin typeface="Arial" panose="020B0604020202020204" pitchFamily="34" charset="0"/>
                      <a:cs typeface="Arial" panose="020B0604020202020204" pitchFamily="34" charset="0"/>
                    </a:rPr>
                    <a:t>Protect more devices</a:t>
                  </a:r>
                </a:p>
                <a:p>
                  <a:pPr>
                    <a:lnSpc>
                      <a:spcPct val="95000"/>
                    </a:lnSpc>
                  </a:pPr>
                  <a:endParaRPr lang="en-US" sz="600" dirty="0">
                    <a:solidFill>
                      <a:schemeClr val="bg1"/>
                    </a:solidFill>
                    <a:latin typeface="Arial" panose="020B0604020202020204" pitchFamily="34" charset="0"/>
                    <a:cs typeface="Arial" panose="020B0604020202020204" pitchFamily="34" charset="0"/>
                  </a:endParaRPr>
                </a:p>
                <a:p>
                  <a:pPr>
                    <a:lnSpc>
                      <a:spcPct val="95000"/>
                    </a:lnSpc>
                  </a:pPr>
                  <a:endParaRPr lang="en-US" sz="600" dirty="0" smtClean="0">
                    <a:latin typeface="Arial" panose="020B0604020202020204" pitchFamily="34" charset="0"/>
                    <a:cs typeface="Arial" panose="020B0604020202020204" pitchFamily="34" charset="0"/>
                  </a:endParaRP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r>
                    <a:rPr lang="en-US" sz="600" dirty="0" smtClean="0">
                      <a:latin typeface="Arial" panose="020B0604020202020204" pitchFamily="34" charset="0"/>
                      <a:cs typeface="Arial" panose="020B0604020202020204" pitchFamily="34" charset="0"/>
                    </a:rPr>
                    <a:t>John’s Dell</a:t>
                  </a: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endParaRPr lang="en-US" sz="600" dirty="0" smtClean="0">
                    <a:latin typeface="Arial" panose="020B0604020202020204" pitchFamily="34" charset="0"/>
                    <a:cs typeface="Arial" panose="020B0604020202020204" pitchFamily="34" charset="0"/>
                  </a:endParaRP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r>
                    <a:rPr lang="en-US" sz="600" dirty="0" smtClean="0">
                      <a:latin typeface="Arial" panose="020B0604020202020204" pitchFamily="34" charset="0"/>
                      <a:cs typeface="Arial" panose="020B0604020202020204" pitchFamily="34" charset="0"/>
                    </a:rPr>
                    <a:t>Andrew’s desktop</a:t>
                  </a:r>
                </a:p>
                <a:p>
                  <a:pPr>
                    <a:lnSpc>
                      <a:spcPct val="95000"/>
                    </a:lnSpc>
                  </a:pPr>
                  <a:endParaRPr lang="en-US" sz="600" dirty="0">
                    <a:latin typeface="Arial" panose="020B0604020202020204" pitchFamily="34" charset="0"/>
                    <a:cs typeface="Arial" panose="020B0604020202020204" pitchFamily="34" charset="0"/>
                  </a:endParaRPr>
                </a:p>
                <a:p>
                  <a:pPr>
                    <a:lnSpc>
                      <a:spcPct val="95000"/>
                    </a:lnSpc>
                  </a:pPr>
                  <a:endParaRPr lang="en-US" sz="600" dirty="0" smtClean="0">
                    <a:latin typeface="Arial" panose="020B0604020202020204" pitchFamily="34" charset="0"/>
                    <a:cs typeface="Arial" panose="020B0604020202020204" pitchFamily="34" charset="0"/>
                  </a:endParaRPr>
                </a:p>
                <a:p>
                  <a:pPr>
                    <a:lnSpc>
                      <a:spcPct val="95000"/>
                    </a:lnSpc>
                  </a:pPr>
                  <a:r>
                    <a:rPr lang="en-US" sz="600" dirty="0" smtClean="0">
                      <a:latin typeface="Arial" panose="020B0604020202020204" pitchFamily="34" charset="0"/>
                      <a:cs typeface="Arial" panose="020B0604020202020204" pitchFamily="34" charset="0"/>
                    </a:rPr>
                    <a:t>Mike’s Note5</a:t>
                  </a:r>
                  <a:endParaRPr lang="en-US" sz="600" dirty="0">
                    <a:latin typeface="Arial" panose="020B0604020202020204" pitchFamily="34" charset="0"/>
                    <a:cs typeface="Arial" panose="020B0604020202020204" pitchFamily="34" charset="0"/>
                  </a:endParaRPr>
                </a:p>
              </p:txBody>
            </p:sp>
            <p:sp>
              <p:nvSpPr>
                <p:cNvPr id="40" name="TextBox 39"/>
                <p:cNvSpPr txBox="1"/>
                <p:nvPr/>
              </p:nvSpPr>
              <p:spPr>
                <a:xfrm>
                  <a:off x="92189" y="2812300"/>
                  <a:ext cx="1102337" cy="201232"/>
                </a:xfrm>
                <a:prstGeom prst="rect">
                  <a:avLst/>
                </a:prstGeom>
                <a:noFill/>
              </p:spPr>
              <p:txBody>
                <a:bodyPr wrap="none" rtlCol="0">
                  <a:spAutoFit/>
                </a:bodyPr>
                <a:lstStyle/>
                <a:p>
                  <a:pPr>
                    <a:lnSpc>
                      <a:spcPct val="95000"/>
                    </a:lnSpc>
                  </a:pPr>
                  <a:r>
                    <a:rPr lang="en-US" sz="800" dirty="0" smtClean="0">
                      <a:latin typeface="Arial" panose="020B0604020202020204" pitchFamily="34" charset="0"/>
                      <a:cs typeface="Arial" panose="020B0604020202020204" pitchFamily="34" charset="0"/>
                    </a:rPr>
                    <a:t>This device is secure</a:t>
                  </a:r>
                </a:p>
              </p:txBody>
            </p:sp>
            <p:sp>
              <p:nvSpPr>
                <p:cNvPr id="41" name="Oval 40"/>
                <p:cNvSpPr/>
                <p:nvPr/>
              </p:nvSpPr>
              <p:spPr>
                <a:xfrm>
                  <a:off x="905554" y="2608622"/>
                  <a:ext cx="237587" cy="223914"/>
                </a:xfrm>
                <a:prstGeom prst="ellipse">
                  <a:avLst/>
                </a:prstGeom>
                <a:solidFill>
                  <a:srgbClr val="00B050"/>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5670338" y="909486"/>
                <a:ext cx="3862263" cy="3126886"/>
                <a:chOff x="5198516" y="1934029"/>
                <a:chExt cx="3862263" cy="3126886"/>
              </a:xfrm>
            </p:grpSpPr>
            <p:sp>
              <p:nvSpPr>
                <p:cNvPr id="25" name="Rectangle 24"/>
                <p:cNvSpPr/>
                <p:nvPr/>
              </p:nvSpPr>
              <p:spPr>
                <a:xfrm>
                  <a:off x="5198516" y="1934029"/>
                  <a:ext cx="3862263" cy="3126886"/>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26" name="Oval 25"/>
                <p:cNvSpPr/>
                <p:nvPr/>
              </p:nvSpPr>
              <p:spPr>
                <a:xfrm>
                  <a:off x="6901046" y="2281030"/>
                  <a:ext cx="447675" cy="412000"/>
                </a:xfrm>
                <a:prstGeom prst="ellipse">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a:xfrm>
                  <a:off x="5553075" y="2736737"/>
                  <a:ext cx="3257550" cy="608874"/>
                </a:xfrm>
                <a:prstGeom prst="rect">
                  <a:avLst/>
                </a:prstGeom>
                <a:noFill/>
              </p:spPr>
              <p:txBody>
                <a:bodyPr wrap="square" rtlCol="0">
                  <a:spAutoFit/>
                </a:bodyPr>
                <a:lstStyle/>
                <a:p>
                  <a:pPr algn="ctr">
                    <a:lnSpc>
                      <a:spcPct val="95000"/>
                    </a:lnSpc>
                  </a:pPr>
                  <a:r>
                    <a:rPr lang="en-US" sz="1600" dirty="0">
                      <a:latin typeface="Arial" panose="020B0604020202020204" pitchFamily="34" charset="0"/>
                      <a:cs typeface="Arial" panose="020B0604020202020204" pitchFamily="34" charset="0"/>
                    </a:rPr>
                    <a:t>Lorem ipsum dolor sit </a:t>
                  </a:r>
                  <a:r>
                    <a:rPr lang="en-US" sz="1600" dirty="0" err="1">
                      <a:latin typeface="Arial" panose="020B0604020202020204" pitchFamily="34" charset="0"/>
                      <a:cs typeface="Arial" panose="020B0604020202020204" pitchFamily="34" charset="0"/>
                    </a:rPr>
                    <a:t>amet</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algn="ctr">
                    <a:lnSpc>
                      <a:spcPct val="95000"/>
                    </a:lnSpc>
                  </a:pPr>
                  <a:r>
                    <a:rPr lang="en-US" sz="1050" dirty="0" smtClean="0">
                      <a:latin typeface="Arial" panose="020B0604020202020204" pitchFamily="34" charset="0"/>
                      <a:cs typeface="Arial" panose="020B0604020202020204" pitchFamily="34" charset="0"/>
                    </a:rPr>
                    <a:t>et </a:t>
                  </a:r>
                  <a:r>
                    <a:rPr lang="en-US" sz="1050" dirty="0" err="1">
                      <a:latin typeface="Arial" panose="020B0604020202020204" pitchFamily="34" charset="0"/>
                      <a:cs typeface="Arial" panose="020B0604020202020204" pitchFamily="34" charset="0"/>
                    </a:rPr>
                    <a:t>sint</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scripta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pri</a:t>
                  </a:r>
                  <a:r>
                    <a:rPr lang="en-US" sz="1050" dirty="0">
                      <a:latin typeface="Arial" panose="020B0604020202020204" pitchFamily="34" charset="0"/>
                      <a:cs typeface="Arial" panose="020B0604020202020204" pitchFamily="34" charset="0"/>
                    </a:rPr>
                    <a:t>, ex cum </a:t>
                  </a:r>
                  <a:r>
                    <a:rPr lang="en-US" sz="1050" dirty="0" err="1">
                      <a:latin typeface="Arial" panose="020B0604020202020204" pitchFamily="34" charset="0"/>
                      <a:cs typeface="Arial" panose="020B0604020202020204" pitchFamily="34" charset="0"/>
                    </a:rPr>
                    <a:t>noster</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quaestio</a:t>
                  </a:r>
                  <a:r>
                    <a:rPr lang="en-US" sz="1050" dirty="0">
                      <a:latin typeface="Arial" panose="020B0604020202020204" pitchFamily="34" charset="0"/>
                      <a:cs typeface="Arial" panose="020B0604020202020204" pitchFamily="34" charset="0"/>
                    </a:rPr>
                    <a:t>. Mea </a:t>
                  </a:r>
                  <a:r>
                    <a:rPr lang="en-US" sz="1050" dirty="0" err="1">
                      <a:latin typeface="Arial" panose="020B0604020202020204" pitchFamily="34" charset="0"/>
                      <a:cs typeface="Arial" panose="020B0604020202020204" pitchFamily="34" charset="0"/>
                    </a:rPr>
                    <a:t>te</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bonorum</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quaestio</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reprimique</a:t>
                  </a:r>
                  <a:r>
                    <a:rPr lang="en-US" sz="1050" dirty="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eu</a:t>
                  </a:r>
                  <a:endParaRPr lang="en-US" sz="1050" dirty="0" smtClean="0">
                    <a:latin typeface="Arial" panose="020B0604020202020204" pitchFamily="34" charset="0"/>
                    <a:cs typeface="Arial" panose="020B0604020202020204" pitchFamily="34" charset="0"/>
                  </a:endParaRPr>
                </a:p>
              </p:txBody>
            </p:sp>
            <p:sp>
              <p:nvSpPr>
                <p:cNvPr id="28" name="Rounded Rectangle 27"/>
                <p:cNvSpPr/>
                <p:nvPr/>
              </p:nvSpPr>
              <p:spPr>
                <a:xfrm>
                  <a:off x="6438900" y="3526132"/>
                  <a:ext cx="600075" cy="219715"/>
                </a:xfrm>
                <a:prstGeom prst="roundRect">
                  <a:avLst/>
                </a:prstGeom>
                <a:solidFill>
                  <a:schemeClr val="tx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29" name="Rounded Rectangle 28"/>
                <p:cNvSpPr/>
                <p:nvPr/>
              </p:nvSpPr>
              <p:spPr>
                <a:xfrm>
                  <a:off x="7305673" y="3530211"/>
                  <a:ext cx="600075" cy="219715"/>
                </a:xfrm>
                <a:prstGeom prst="roundRect">
                  <a:avLst/>
                </a:prstGeom>
                <a:solidFill>
                  <a:schemeClr val="bg1"/>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sp>
            <p:nvSpPr>
              <p:cNvPr id="21" name="Rounded Rectangle 20"/>
              <p:cNvSpPr/>
              <p:nvPr/>
            </p:nvSpPr>
            <p:spPr>
              <a:xfrm>
                <a:off x="5745169" y="3109372"/>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6701088" y="3077587"/>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7614827" y="3072499"/>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8561739" y="3072499"/>
                <a:ext cx="826354" cy="821604"/>
              </a:xfrm>
              <a:prstGeom prst="roundRect">
                <a:avLst>
                  <a:gd name="adj" fmla="val 8552"/>
                </a:avLst>
              </a:prstGeom>
              <a:solidFill>
                <a:schemeClr val="bg1"/>
              </a:solidFill>
              <a:ln w="12700">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sp>
          <p:nvSpPr>
            <p:cNvPr id="10" name="Rounded Rectangle 9"/>
            <p:cNvSpPr/>
            <p:nvPr/>
          </p:nvSpPr>
          <p:spPr>
            <a:xfrm>
              <a:off x="5017840" y="1345603"/>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5381146" y="1349941"/>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5728400" y="1358671"/>
              <a:ext cx="165339" cy="156732"/>
            </a:xfrm>
            <a:prstGeom prst="round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3" name="Oval 12"/>
            <p:cNvSpPr/>
            <p:nvPr/>
          </p:nvSpPr>
          <p:spPr>
            <a:xfrm>
              <a:off x="889922" y="1025436"/>
              <a:ext cx="163471" cy="185124"/>
            </a:xfrm>
            <a:prstGeom prst="ellipse">
              <a:avLst/>
            </a:prstGeom>
            <a:noFill/>
            <a:ln>
              <a:solidFill>
                <a:schemeClr val="bg1">
                  <a:lumMod val="50000"/>
                </a:schemeClr>
              </a:solid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pic>
        <p:nvPicPr>
          <p:cNvPr id="42" name="Picture 41"/>
          <p:cNvPicPr>
            <a:picLocks noChangeAspect="1"/>
          </p:cNvPicPr>
          <p:nvPr/>
        </p:nvPicPr>
        <p:blipFill>
          <a:blip r:embed="rId2"/>
          <a:stretch>
            <a:fillRect/>
          </a:stretch>
        </p:blipFill>
        <p:spPr>
          <a:xfrm>
            <a:off x="1918640" y="855165"/>
            <a:ext cx="5554474" cy="3914583"/>
          </a:xfrm>
          <a:prstGeom prst="rect">
            <a:avLst/>
          </a:prstGeom>
          <a:effectLst>
            <a:outerShdw blurRad="342900" dist="76200" dir="5400000" algn="t" rotWithShape="0">
              <a:prstClr val="black">
                <a:alpha val="64000"/>
              </a:prstClr>
            </a:outerShdw>
          </a:effectLst>
        </p:spPr>
      </p:pic>
      <p:sp>
        <p:nvSpPr>
          <p:cNvPr id="43"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2016-2017 Real UI/UX Success </a:t>
            </a:r>
            <a:r>
              <a:rPr lang="en-US" sz="1000" dirty="0">
                <a:solidFill>
                  <a:schemeClr val="accent6"/>
                </a:solidFill>
                <a:latin typeface="Arial" panose="020B0604020202020204" pitchFamily="34" charset="0"/>
                <a:cs typeface="Arial" panose="020B0604020202020204" pitchFamily="34" charset="0"/>
              </a:rPr>
              <a:t>S</a:t>
            </a:r>
            <a:r>
              <a:rPr lang="en-US" sz="1000" dirty="0" smtClean="0">
                <a:solidFill>
                  <a:schemeClr val="accent6"/>
                </a:solidFill>
                <a:latin typeface="Arial" panose="020B0604020202020204" pitchFamily="34" charset="0"/>
                <a:cs typeface="Arial" panose="020B0604020202020204" pitchFamily="34" charset="0"/>
              </a:rPr>
              <a:t>tory</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651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aturation sat="40000"/>
                    </a14:imgEffect>
                    <a14:imgEffect>
                      <a14:brightnessContrast bright="-15000"/>
                    </a14:imgEffect>
                  </a14:imgLayer>
                </a14:imgProps>
              </a:ext>
            </a:extLst>
          </a:blip>
          <a:srcRect l="28000" t="3439" r="22000" b="44216"/>
          <a:stretch/>
        </p:blipFill>
        <p:spPr>
          <a:xfrm>
            <a:off x="0" y="-972"/>
            <a:ext cx="5613992" cy="5144472"/>
          </a:xfrm>
          <a:prstGeom prst="rect">
            <a:avLst/>
          </a:prstGeom>
        </p:spPr>
      </p:pic>
      <p:pic>
        <p:nvPicPr>
          <p:cNvPr id="6" name="Picture 5"/>
          <p:cNvPicPr>
            <a:picLocks noChangeAspect="1"/>
          </p:cNvPicPr>
          <p:nvPr/>
        </p:nvPicPr>
        <p:blipFill>
          <a:blip r:embed="rId4"/>
          <a:stretch>
            <a:fillRect/>
          </a:stretch>
        </p:blipFill>
        <p:spPr>
          <a:xfrm>
            <a:off x="457201" y="979646"/>
            <a:ext cx="4584310" cy="3230848"/>
          </a:xfrm>
          <a:prstGeom prst="rect">
            <a:avLst/>
          </a:prstGeom>
          <a:effectLst>
            <a:outerShdw blurRad="342900" dist="76200" dir="5400000" algn="t" rotWithShape="0">
              <a:prstClr val="black">
                <a:alpha val="64000"/>
              </a:prstClr>
            </a:outerShdw>
          </a:effectLst>
        </p:spPr>
      </p:pic>
      <p:sp>
        <p:nvSpPr>
          <p:cNvPr id="7" name="Content Placeholder 4"/>
          <p:cNvSpPr>
            <a:spLocks noGrp="1"/>
          </p:cNvSpPr>
          <p:nvPr>
            <p:ph idx="1"/>
          </p:nvPr>
        </p:nvSpPr>
        <p:spPr>
          <a:xfrm>
            <a:off x="5943600" y="937114"/>
            <a:ext cx="2998381" cy="3513661"/>
          </a:xfrm>
        </p:spPr>
        <p:txBody>
          <a:bodyPr/>
          <a:lstStyle/>
          <a:p>
            <a:pPr marL="0" lvl="1" indent="0">
              <a:buNone/>
            </a:pPr>
            <a:r>
              <a:rPr lang="en-US" sz="1800" dirty="0" smtClean="0">
                <a:solidFill>
                  <a:srgbClr val="00B0F0"/>
                </a:solidFill>
                <a:latin typeface="Arial" panose="020B0604020202020204" pitchFamily="34" charset="0"/>
                <a:cs typeface="Arial" panose="020B0604020202020204" pitchFamily="34" charset="0"/>
              </a:rPr>
              <a:t>Integrated observations/findings from concepts usability testing:</a:t>
            </a:r>
          </a:p>
          <a:p>
            <a:pPr lvl="1">
              <a:buClr>
                <a:schemeClr val="bg1">
                  <a:lumMod val="50000"/>
                </a:schemeClr>
              </a:buClr>
              <a:buFont typeface="Arial" charset="0"/>
              <a:buChar char="•"/>
            </a:pPr>
            <a:r>
              <a:rPr lang="en-US" sz="1200" dirty="0" smtClean="0">
                <a:solidFill>
                  <a:schemeClr val="bg1">
                    <a:lumMod val="65000"/>
                  </a:schemeClr>
                </a:solidFill>
                <a:latin typeface="Arial" panose="020B0604020202020204" pitchFamily="34" charset="0"/>
                <a:cs typeface="Arial" panose="020B0604020202020204" pitchFamily="34" charset="0"/>
              </a:rPr>
              <a:t>Home is focused and easy to understand. </a:t>
            </a:r>
            <a:r>
              <a:rPr lang="en-US" sz="1200" dirty="0" smtClean="0">
                <a:solidFill>
                  <a:schemeClr val="accent6"/>
                </a:solidFill>
                <a:latin typeface="Arial" panose="020B0604020202020204" pitchFamily="34" charset="0"/>
                <a:cs typeface="Arial" panose="020B0604020202020204" pitchFamily="34" charset="0"/>
              </a:rPr>
              <a:t>“Simple like IKEA.”</a:t>
            </a:r>
            <a:endParaRPr lang="en-US" sz="1200" dirty="0">
              <a:solidFill>
                <a:schemeClr val="accent6"/>
              </a:solidFill>
              <a:latin typeface="Arial" panose="020B0604020202020204" pitchFamily="34" charset="0"/>
              <a:cs typeface="Arial" panose="020B0604020202020204" pitchFamily="34" charset="0"/>
            </a:endParaRPr>
          </a:p>
          <a:p>
            <a:pPr lvl="1">
              <a:buClr>
                <a:schemeClr val="bg1">
                  <a:lumMod val="50000"/>
                </a:schemeClr>
              </a:buClr>
              <a:buFont typeface="Arial" charset="0"/>
              <a:buChar char="•"/>
            </a:pPr>
            <a:r>
              <a:rPr lang="en-US" sz="1200" dirty="0" smtClean="0">
                <a:solidFill>
                  <a:schemeClr val="bg1">
                    <a:lumMod val="65000"/>
                  </a:schemeClr>
                </a:solidFill>
                <a:latin typeface="Arial" panose="020B0604020202020204" pitchFamily="34" charset="0"/>
                <a:cs typeface="Arial" panose="020B0604020202020204" pitchFamily="34" charset="0"/>
              </a:rPr>
              <a:t>Categories best resonates with the user </a:t>
            </a:r>
            <a:r>
              <a:rPr lang="en-US" sz="1200" dirty="0" smtClean="0">
                <a:solidFill>
                  <a:schemeClr val="accent6"/>
                </a:solidFill>
                <a:latin typeface="Arial" panose="020B0604020202020204" pitchFamily="34" charset="0"/>
                <a:cs typeface="Arial" panose="020B0604020202020204" pitchFamily="34" charset="0"/>
              </a:rPr>
              <a:t>“make sense.”</a:t>
            </a:r>
          </a:p>
          <a:p>
            <a:pPr lvl="1">
              <a:buClr>
                <a:schemeClr val="bg1">
                  <a:lumMod val="50000"/>
                </a:schemeClr>
              </a:buClr>
              <a:buFont typeface="Arial" charset="0"/>
              <a:buChar char="•"/>
            </a:pPr>
            <a:r>
              <a:rPr lang="en-US" sz="1200" dirty="0" smtClean="0">
                <a:solidFill>
                  <a:schemeClr val="bg1">
                    <a:lumMod val="65000"/>
                  </a:schemeClr>
                </a:solidFill>
                <a:latin typeface="Arial" panose="020B0604020202020204" pitchFamily="34" charset="0"/>
                <a:cs typeface="Arial" panose="020B0604020202020204" pitchFamily="34" charset="0"/>
              </a:rPr>
              <a:t>Home screen lead participants to engage with the app. </a:t>
            </a:r>
            <a:r>
              <a:rPr lang="en-US" sz="1200" dirty="0" smtClean="0">
                <a:solidFill>
                  <a:schemeClr val="accent6"/>
                </a:solidFill>
                <a:latin typeface="Arial" panose="020B0604020202020204" pitchFamily="34" charset="0"/>
                <a:cs typeface="Arial" panose="020B0604020202020204" pitchFamily="34" charset="0"/>
              </a:rPr>
              <a:t>“I’d take the tour,” “I’d add a device, but after I clicked more.”</a:t>
            </a:r>
          </a:p>
          <a:p>
            <a:pPr lvl="1">
              <a:buClr>
                <a:schemeClr val="bg1">
                  <a:lumMod val="50000"/>
                </a:schemeClr>
              </a:buClr>
              <a:buFont typeface="Arial" charset="0"/>
              <a:buChar char="•"/>
            </a:pPr>
            <a:r>
              <a:rPr lang="en-US" sz="1200" dirty="0" smtClean="0">
                <a:solidFill>
                  <a:schemeClr val="bg1">
                    <a:lumMod val="65000"/>
                  </a:schemeClr>
                </a:solidFill>
                <a:latin typeface="Arial" panose="020B0604020202020204" pitchFamily="34" charset="0"/>
                <a:cs typeface="Arial" panose="020B0604020202020204" pitchFamily="34" charset="0"/>
              </a:rPr>
              <a:t>Feature shortcuts were easily understood.</a:t>
            </a:r>
          </a:p>
          <a:p>
            <a:pPr lvl="1">
              <a:buClr>
                <a:schemeClr val="bg1">
                  <a:lumMod val="50000"/>
                </a:schemeClr>
              </a:buClr>
              <a:buFont typeface="Arial" charset="0"/>
              <a:buChar char="•"/>
            </a:pPr>
            <a:r>
              <a:rPr lang="en-US" sz="1200" dirty="0" smtClean="0">
                <a:solidFill>
                  <a:schemeClr val="bg1">
                    <a:lumMod val="65000"/>
                  </a:schemeClr>
                </a:solidFill>
                <a:latin typeface="Arial" panose="020B0604020202020204" pitchFamily="34" charset="0"/>
                <a:cs typeface="Arial" panose="020B0604020202020204" pitchFamily="34" charset="0"/>
              </a:rPr>
              <a:t>Protect more device was easily understood and accessible</a:t>
            </a:r>
            <a:endParaRPr lang="en-US" sz="1200" dirty="0">
              <a:solidFill>
                <a:schemeClr val="bg1">
                  <a:lumMod val="65000"/>
                </a:schemeClr>
              </a:solidFill>
              <a:latin typeface="Arial" panose="020B0604020202020204" pitchFamily="34" charset="0"/>
              <a:cs typeface="Arial" panose="020B0604020202020204" pitchFamily="34" charset="0"/>
            </a:endParaRPr>
          </a:p>
          <a:p>
            <a:pPr lvl="1">
              <a:buClr>
                <a:schemeClr val="bg1">
                  <a:lumMod val="50000"/>
                </a:schemeClr>
              </a:buClr>
              <a:buFont typeface="Arial" charset="0"/>
              <a:buChar char="•"/>
            </a:pPr>
            <a:r>
              <a:rPr lang="en-US" sz="1200" dirty="0" smtClean="0">
                <a:solidFill>
                  <a:schemeClr val="bg1">
                    <a:lumMod val="65000"/>
                  </a:schemeClr>
                </a:solidFill>
                <a:latin typeface="Arial" panose="020B0604020202020204" pitchFamily="34" charset="0"/>
                <a:cs typeface="Arial" panose="020B0604020202020204" pitchFamily="34" charset="0"/>
              </a:rPr>
              <a:t>Notification bell badge drove users to click and explore the notifications</a:t>
            </a:r>
          </a:p>
        </p:txBody>
      </p:sp>
      <p:sp>
        <p:nvSpPr>
          <p:cNvPr id="11" name="Title 1"/>
          <p:cNvSpPr txBox="1">
            <a:spLocks/>
          </p:cNvSpPr>
          <p:nvPr/>
        </p:nvSpPr>
        <p:spPr>
          <a:xfrm>
            <a:off x="454025" y="277888"/>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cs typeface="Arial" panose="020B0604020202020204" pitchFamily="34" charset="0"/>
              </a:rPr>
              <a:t>Version-1 (Concept #37)</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4801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saturation sat="40000"/>
                    </a14:imgEffect>
                    <a14:imgEffect>
                      <a14:brightnessContrast bright="-15000"/>
                    </a14:imgEffect>
                  </a14:imgLayer>
                </a14:imgProps>
              </a:ext>
            </a:extLst>
          </a:blip>
          <a:srcRect l="28000" t="3439" r="22000" b="44216"/>
          <a:stretch/>
        </p:blipFill>
        <p:spPr>
          <a:xfrm>
            <a:off x="0" y="-972"/>
            <a:ext cx="5613992" cy="5144472"/>
          </a:xfrm>
          <a:prstGeom prst="rect">
            <a:avLst/>
          </a:prstGeom>
        </p:spPr>
      </p:pic>
      <p:sp>
        <p:nvSpPr>
          <p:cNvPr id="8" name="Rectangle 7"/>
          <p:cNvSpPr/>
          <p:nvPr/>
        </p:nvSpPr>
        <p:spPr>
          <a:xfrm>
            <a:off x="5931400" y="281345"/>
            <a:ext cx="2790528" cy="3908762"/>
          </a:xfrm>
          <a:prstGeom prst="rect">
            <a:avLst/>
          </a:prstGeom>
        </p:spPr>
        <p:txBody>
          <a:bodyPr wrap="square" anchor="ctr">
            <a:spAutoFit/>
          </a:bodyPr>
          <a:lstStyle/>
          <a:p>
            <a:pPr marL="0" lvl="1" indent="-228610" algn="ctr"/>
            <a:r>
              <a:rPr lang="en-US" sz="1600" dirty="0">
                <a:solidFill>
                  <a:schemeClr val="bg1">
                    <a:lumMod val="65000"/>
                  </a:schemeClr>
                </a:solidFill>
                <a:latin typeface="Arial" panose="020B0604020202020204" pitchFamily="34" charset="0"/>
                <a:cs typeface="Arial" panose="020B0604020202020204" pitchFamily="34" charset="0"/>
              </a:rPr>
              <a:t>Goal was to raise conversion rate </a:t>
            </a:r>
            <a:r>
              <a:rPr lang="en-US" sz="1200" dirty="0">
                <a:solidFill>
                  <a:schemeClr val="bg1">
                    <a:lumMod val="65000"/>
                  </a:schemeClr>
                </a:solidFill>
                <a:latin typeface="Arial" panose="020B0604020202020204" pitchFamily="34" charset="0"/>
                <a:cs typeface="Arial" panose="020B0604020202020204" pitchFamily="34" charset="0"/>
              </a:rPr>
              <a:t>by </a:t>
            </a:r>
            <a:r>
              <a:rPr lang="en-US" sz="2000" b="1" dirty="0">
                <a:solidFill>
                  <a:schemeClr val="bg1">
                    <a:lumMod val="65000"/>
                  </a:schemeClr>
                </a:solidFill>
                <a:latin typeface="Arial" panose="020B0604020202020204" pitchFamily="34" charset="0"/>
                <a:cs typeface="Arial" panose="020B0604020202020204" pitchFamily="34" charset="0"/>
              </a:rPr>
              <a:t>3%-5</a:t>
            </a:r>
            <a:r>
              <a:rPr lang="en-US" sz="2000" b="1" dirty="0" smtClean="0">
                <a:solidFill>
                  <a:schemeClr val="bg1">
                    <a:lumMod val="65000"/>
                  </a:schemeClr>
                </a:solidFill>
                <a:latin typeface="Arial" panose="020B0604020202020204" pitchFamily="34" charset="0"/>
                <a:cs typeface="Arial" panose="020B0604020202020204" pitchFamily="34" charset="0"/>
              </a:rPr>
              <a:t>%</a:t>
            </a:r>
          </a:p>
          <a:p>
            <a:pPr marL="0" lvl="1" indent="-228610" algn="ctr"/>
            <a:endParaRPr lang="en-US" sz="2000" b="1" dirty="0">
              <a:solidFill>
                <a:schemeClr val="bg1">
                  <a:lumMod val="65000"/>
                </a:schemeClr>
              </a:solidFill>
              <a:latin typeface="Arial" panose="020B0604020202020204" pitchFamily="34" charset="0"/>
              <a:cs typeface="Arial" panose="020B0604020202020204" pitchFamily="34" charset="0"/>
            </a:endParaRPr>
          </a:p>
          <a:p>
            <a:pPr marL="0" lvl="1" indent="-228610" algn="ctr"/>
            <a:r>
              <a:rPr lang="en-US" sz="1600" dirty="0" smtClean="0">
                <a:solidFill>
                  <a:schemeClr val="bg1">
                    <a:lumMod val="65000"/>
                  </a:schemeClr>
                </a:solidFill>
                <a:latin typeface="Arial" panose="020B0604020202020204" pitchFamily="34" charset="0"/>
                <a:cs typeface="Arial" panose="020B0604020202020204" pitchFamily="34" charset="0"/>
              </a:rPr>
              <a:t>A/B test results for OEM channel test with </a:t>
            </a:r>
          </a:p>
          <a:p>
            <a:pPr marL="0" lvl="1" indent="-228610" algn="ctr"/>
            <a:r>
              <a:rPr lang="en-US" sz="1600" b="1" dirty="0" smtClean="0">
                <a:solidFill>
                  <a:schemeClr val="bg1">
                    <a:lumMod val="65000"/>
                  </a:schemeClr>
                </a:solidFill>
                <a:latin typeface="Arial" panose="020B0604020202020204" pitchFamily="34" charset="0"/>
                <a:cs typeface="Arial" panose="020B0604020202020204" pitchFamily="34" charset="0"/>
              </a:rPr>
              <a:t>1.6+</a:t>
            </a:r>
            <a:r>
              <a:rPr lang="en-US" sz="1600" dirty="0" smtClean="0">
                <a:solidFill>
                  <a:schemeClr val="bg1">
                    <a:lumMod val="65000"/>
                  </a:schemeClr>
                </a:solidFill>
                <a:latin typeface="Arial" panose="020B0604020202020204" pitchFamily="34" charset="0"/>
                <a:cs typeface="Arial" panose="020B0604020202020204" pitchFamily="34" charset="0"/>
              </a:rPr>
              <a:t> million users</a:t>
            </a:r>
          </a:p>
          <a:p>
            <a:pPr marL="0" lvl="1" indent="-228610" algn="ctr"/>
            <a:endParaRPr lang="en-US" sz="1600" dirty="0" smtClean="0">
              <a:solidFill>
                <a:schemeClr val="bg1"/>
              </a:solidFill>
              <a:latin typeface="Arial" panose="020B0604020202020204" pitchFamily="34" charset="0"/>
              <a:cs typeface="Arial" panose="020B0604020202020204" pitchFamily="34" charset="0"/>
            </a:endParaRPr>
          </a:p>
          <a:p>
            <a:pPr marL="0" lvl="1" indent="-228610" algn="ctr"/>
            <a:r>
              <a:rPr lang="en-US" sz="3200" b="1" dirty="0" smtClean="0">
                <a:solidFill>
                  <a:srgbClr val="00B0F0"/>
                </a:solidFill>
                <a:latin typeface="Arial" panose="020B0604020202020204" pitchFamily="34" charset="0"/>
                <a:cs typeface="Arial" panose="020B0604020202020204" pitchFamily="34" charset="0"/>
              </a:rPr>
              <a:t>5.9% </a:t>
            </a:r>
            <a:r>
              <a:rPr lang="en-US" sz="2400" dirty="0" smtClean="0">
                <a:solidFill>
                  <a:srgbClr val="00AEEF"/>
                </a:solidFill>
                <a:latin typeface="Arial" panose="020B0604020202020204" pitchFamily="34" charset="0"/>
                <a:cs typeface="Arial" panose="020B0604020202020204" pitchFamily="34" charset="0"/>
              </a:rPr>
              <a:t>increase in OEM trial-to-paid conversion</a:t>
            </a:r>
          </a:p>
          <a:p>
            <a:pPr marL="0" lvl="1" indent="-228610" algn="ctr"/>
            <a:r>
              <a:rPr lang="en-US" sz="2400" dirty="0" smtClean="0">
                <a:solidFill>
                  <a:srgbClr val="00AEEF"/>
                </a:solidFill>
                <a:latin typeface="Arial" panose="020B0604020202020204" pitchFamily="34" charset="0"/>
                <a:cs typeface="Arial" panose="020B0604020202020204" pitchFamily="34" charset="0"/>
              </a:rPr>
              <a:t>only because of UI/UX!</a:t>
            </a:r>
            <a:endParaRPr lang="en-US" sz="2400" dirty="0">
              <a:solidFill>
                <a:srgbClr val="727478"/>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454025" y="277888"/>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cs typeface="Arial" panose="020B0604020202020204" pitchFamily="34" charset="0"/>
              </a:rPr>
              <a:t>Version-1 (Concept #37)</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stretch>
            <a:fillRect/>
          </a:stretch>
        </p:blipFill>
        <p:spPr>
          <a:xfrm>
            <a:off x="457201" y="979646"/>
            <a:ext cx="4584310" cy="3230848"/>
          </a:xfrm>
          <a:prstGeom prst="rect">
            <a:avLst/>
          </a:prstGeom>
          <a:effectLst>
            <a:outerShdw blurRad="342900" dist="76200" dir="5400000" algn="t" rotWithShape="0">
              <a:prstClr val="black">
                <a:alpha val="64000"/>
              </a:prstClr>
            </a:outerShdw>
          </a:effectLst>
        </p:spPr>
      </p:pic>
      <p:sp>
        <p:nvSpPr>
          <p:cNvPr id="4" name="TextBox 3"/>
          <p:cNvSpPr txBox="1"/>
          <p:nvPr/>
        </p:nvSpPr>
        <p:spPr>
          <a:xfrm>
            <a:off x="6486525" y="4552950"/>
            <a:ext cx="1695450" cy="267766"/>
          </a:xfrm>
          <a:prstGeom prst="rect">
            <a:avLst/>
          </a:prstGeom>
          <a:noFill/>
        </p:spPr>
        <p:txBody>
          <a:bodyPr wrap="square" rtlCol="0">
            <a:spAutoFit/>
          </a:bodyPr>
          <a:lstStyle/>
          <a:p>
            <a:pPr algn="ctr">
              <a:lnSpc>
                <a:spcPct val="95000"/>
              </a:lnSpc>
            </a:pPr>
            <a:r>
              <a:rPr lang="en-US" sz="1200" dirty="0" smtClean="0">
                <a:solidFill>
                  <a:schemeClr val="bg1">
                    <a:lumMod val="50000"/>
                  </a:schemeClr>
                </a:solidFill>
                <a:latin typeface="Arial" panose="020B0604020202020204" pitchFamily="34" charset="0"/>
                <a:cs typeface="Arial" panose="020B0604020202020204" pitchFamily="34" charset="0"/>
              </a:rPr>
              <a:t>October 2017</a:t>
            </a:r>
          </a:p>
        </p:txBody>
      </p:sp>
    </p:spTree>
    <p:extLst>
      <p:ext uri="{BB962C8B-B14F-4D97-AF65-F5344CB8AC3E}">
        <p14:creationId xmlns:p14="http://schemas.microsoft.com/office/powerpoint/2010/main" val="66078369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689"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14" name="Picture 13"/>
          <p:cNvPicPr>
            <a:picLocks noChangeAspect="1"/>
          </p:cNvPicPr>
          <p:nvPr/>
        </p:nvPicPr>
        <p:blipFill rotWithShape="1">
          <a:blip r:embed="rId2"/>
          <a:srcRect l="28000" t="3439" r="22000" b="44216"/>
          <a:stretch/>
        </p:blipFill>
        <p:spPr>
          <a:xfrm>
            <a:off x="0" y="-972"/>
            <a:ext cx="5613992" cy="5144472"/>
          </a:xfrm>
          <a:prstGeom prst="rect">
            <a:avLst/>
          </a:prstGeom>
        </p:spPr>
      </p:pic>
      <p:pic>
        <p:nvPicPr>
          <p:cNvPr id="17" name="Picture 16"/>
          <p:cNvPicPr>
            <a:picLocks noChangeAspect="1"/>
          </p:cNvPicPr>
          <p:nvPr/>
        </p:nvPicPr>
        <p:blipFill>
          <a:blip r:embed="rId3"/>
          <a:stretch>
            <a:fillRect/>
          </a:stretch>
        </p:blipFill>
        <p:spPr>
          <a:xfrm>
            <a:off x="453745" y="1772366"/>
            <a:ext cx="4268408" cy="1597795"/>
          </a:xfrm>
          <a:prstGeom prst="rect">
            <a:avLst/>
          </a:prstGeom>
        </p:spPr>
      </p:pic>
      <p:sp>
        <p:nvSpPr>
          <p:cNvPr id="9" name="Title 1"/>
          <p:cNvSpPr txBox="1">
            <a:spLocks/>
          </p:cNvSpPr>
          <p:nvPr/>
        </p:nvSpPr>
        <p:spPr>
          <a:xfrm>
            <a:off x="454025" y="277888"/>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cs typeface="Arial" panose="020B0604020202020204" pitchFamily="34" charset="0"/>
              </a:rPr>
              <a:t>Table of contents</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
        <p:nvSpPr>
          <p:cNvPr id="10" name="Content Placeholder 1"/>
          <p:cNvSpPr txBox="1">
            <a:spLocks/>
          </p:cNvSpPr>
          <p:nvPr/>
        </p:nvSpPr>
        <p:spPr>
          <a:xfrm>
            <a:off x="5950391" y="374710"/>
            <a:ext cx="2936433" cy="4597340"/>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pPr>
            <a:r>
              <a:rPr lang="en-US" sz="1200" smtClean="0">
                <a:solidFill>
                  <a:srgbClr val="00B0F0"/>
                </a:solidFill>
                <a:latin typeface="Arial" panose="020B0604020202020204" pitchFamily="34" charset="0"/>
                <a:cs typeface="Arial" panose="020B0604020202020204" pitchFamily="34" charset="0"/>
              </a:rPr>
              <a:t>2013-2017: Appraisal of End-to-End Experience in the Application</a:t>
            </a:r>
          </a:p>
          <a:p>
            <a:pPr marL="171450" indent="-171450">
              <a:spcBef>
                <a:spcPts val="1000"/>
              </a:spcBef>
              <a:buFont typeface="Arial" charset="0"/>
              <a:buChar char="•"/>
              <a:tabLst>
                <a:tab pos="287338" algn="l"/>
              </a:tabLst>
            </a:pPr>
            <a:r>
              <a:rPr lang="en-US" sz="1000" smtClean="0">
                <a:solidFill>
                  <a:schemeClr val="bg1"/>
                </a:solidFill>
                <a:latin typeface="Arial" panose="020B0604020202020204" pitchFamily="34" charset="0"/>
                <a:cs typeface="Arial" panose="020B0604020202020204" pitchFamily="34" charset="0"/>
              </a:rPr>
              <a:t>Testing/Research</a:t>
            </a:r>
          </a:p>
          <a:p>
            <a:pPr marL="171450" indent="-171450">
              <a:spcBef>
                <a:spcPts val="500"/>
              </a:spcBef>
              <a:buFont typeface="Arial" charset="0"/>
              <a:buChar char="•"/>
              <a:tabLst>
                <a:tab pos="287338" algn="l"/>
              </a:tabLst>
            </a:pPr>
            <a:r>
              <a:rPr lang="en-US" sz="1000" smtClean="0">
                <a:solidFill>
                  <a:schemeClr val="bg1"/>
                </a:solidFill>
                <a:latin typeface="Arial" panose="020B0604020202020204" pitchFamily="34" charset="0"/>
                <a:cs typeface="Arial" panose="020B0604020202020204" pitchFamily="34" charset="0"/>
              </a:rPr>
              <a:t>Key Findings</a:t>
            </a:r>
          </a:p>
          <a:p>
            <a:pPr marL="171450" indent="-171450">
              <a:spcBef>
                <a:spcPts val="500"/>
              </a:spcBef>
              <a:buFont typeface="Arial" charset="0"/>
              <a:buChar char="•"/>
              <a:tabLst>
                <a:tab pos="287338" algn="l"/>
              </a:tabLst>
            </a:pPr>
            <a:r>
              <a:rPr lang="en-US" sz="1000" smtClean="0">
                <a:solidFill>
                  <a:schemeClr val="bg1"/>
                </a:solidFill>
                <a:latin typeface="Arial" panose="020B0604020202020204" pitchFamily="34" charset="0"/>
                <a:cs typeface="Arial" panose="020B0604020202020204" pitchFamily="34" charset="0"/>
              </a:rPr>
              <a:t>Design Principles</a:t>
            </a:r>
          </a:p>
          <a:p>
            <a:pPr>
              <a:spcBef>
                <a:spcPts val="500"/>
              </a:spcBef>
            </a:pPr>
            <a:endParaRPr lang="en-US" sz="1200" smtClean="0">
              <a:solidFill>
                <a:srgbClr val="E0E3E5"/>
              </a:solidFill>
              <a:latin typeface="Arial" panose="020B0604020202020204" pitchFamily="34" charset="0"/>
              <a:cs typeface="Arial" panose="020B0604020202020204" pitchFamily="34" charset="0"/>
            </a:endParaRPr>
          </a:p>
          <a:p>
            <a:pPr>
              <a:spcBef>
                <a:spcPts val="500"/>
              </a:spcBef>
            </a:pPr>
            <a:r>
              <a:rPr lang="en-US" sz="1200" smtClean="0">
                <a:solidFill>
                  <a:srgbClr val="00B0F0"/>
                </a:solidFill>
                <a:latin typeface="Arial" panose="020B0604020202020204" pitchFamily="34" charset="0"/>
                <a:cs typeface="Arial" panose="020B0604020202020204" pitchFamily="34" charset="0"/>
              </a:rPr>
              <a:t>2016-2017: Real UI/UX Success Story</a:t>
            </a:r>
          </a:p>
          <a:p>
            <a:pPr marL="171450" indent="-171450">
              <a:spcBef>
                <a:spcPts val="500"/>
              </a:spcBef>
              <a:buFont typeface="Arial" charset="0"/>
              <a:buChar char="•"/>
              <a:tabLst>
                <a:tab pos="347663" algn="l"/>
              </a:tabLst>
            </a:pPr>
            <a:r>
              <a:rPr lang="en-US" sz="1000" smtClean="0">
                <a:solidFill>
                  <a:schemeClr val="bg1"/>
                </a:solidFill>
                <a:latin typeface="Arial" panose="020B0604020202020204" pitchFamily="34" charset="0"/>
                <a:cs typeface="Arial" panose="020B0604020202020204" pitchFamily="34" charset="0"/>
              </a:rPr>
              <a:t>Challenge &amp; Goal</a:t>
            </a:r>
          </a:p>
          <a:p>
            <a:pPr marL="171450" indent="-171450">
              <a:spcBef>
                <a:spcPts val="500"/>
              </a:spcBef>
              <a:buFont typeface="Arial" charset="0"/>
              <a:buChar char="•"/>
              <a:tabLst>
                <a:tab pos="347663" algn="l"/>
              </a:tabLst>
            </a:pPr>
            <a:r>
              <a:rPr lang="en-US" sz="1000" smtClean="0">
                <a:solidFill>
                  <a:schemeClr val="bg1"/>
                </a:solidFill>
                <a:latin typeface="Arial" panose="020B0604020202020204" pitchFamily="34" charset="0"/>
                <a:cs typeface="Arial" panose="020B0604020202020204" pitchFamily="34" charset="0"/>
              </a:rPr>
              <a:t>Process</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Persona</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Flow</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Wireframe</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Visual UI</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Evaluation</a:t>
            </a:r>
          </a:p>
          <a:p>
            <a:pPr>
              <a:spcBef>
                <a:spcPts val="500"/>
              </a:spcBef>
              <a:tabLst>
                <a:tab pos="347663" algn="l"/>
              </a:tabLst>
            </a:pPr>
            <a:endParaRPr lang="en-US" sz="1200" smtClean="0">
              <a:latin typeface="Arial" panose="020B0604020202020204" pitchFamily="34" charset="0"/>
              <a:cs typeface="Arial" panose="020B0604020202020204" pitchFamily="34" charset="0"/>
            </a:endParaRPr>
          </a:p>
          <a:p>
            <a:pPr>
              <a:spcBef>
                <a:spcPts val="500"/>
              </a:spcBef>
            </a:pPr>
            <a:r>
              <a:rPr lang="en-US" sz="1200" smtClean="0">
                <a:solidFill>
                  <a:srgbClr val="00B0F0"/>
                </a:solidFill>
                <a:latin typeface="Arial" panose="020B0604020202020204" pitchFamily="34" charset="0"/>
                <a:cs typeface="Arial" panose="020B0604020202020204" pitchFamily="34" charset="0"/>
              </a:rPr>
              <a:t>Next Generation  Experience</a:t>
            </a:r>
          </a:p>
          <a:p>
            <a:pPr marL="171450" indent="-171450">
              <a:spcBef>
                <a:spcPts val="500"/>
              </a:spcBef>
              <a:buFont typeface="Arial" charset="0"/>
              <a:buChar char="•"/>
            </a:pPr>
            <a:r>
              <a:rPr lang="en-US" sz="1000" smtClean="0">
                <a:solidFill>
                  <a:schemeClr val="bg1">
                    <a:lumMod val="95000"/>
                  </a:schemeClr>
                </a:solidFill>
                <a:latin typeface="Arial" panose="020B0604020202020204" pitchFamily="34" charset="0"/>
                <a:cs typeface="Arial" panose="020B0604020202020204" pitchFamily="34" charset="0"/>
              </a:rPr>
              <a:t>Version-1+1</a:t>
            </a:r>
          </a:p>
          <a:p>
            <a:pPr marL="171450" indent="-171450">
              <a:spcBef>
                <a:spcPts val="500"/>
              </a:spcBef>
              <a:buFont typeface="Arial" charset="0"/>
              <a:buChar char="•"/>
            </a:pPr>
            <a:endParaRPr lang="en-US" sz="1000" smtClean="0">
              <a:solidFill>
                <a:schemeClr val="bg1">
                  <a:lumMod val="95000"/>
                </a:schemeClr>
              </a:solidFill>
              <a:latin typeface="Arial" panose="020B0604020202020204" pitchFamily="34" charset="0"/>
              <a:cs typeface="Arial" panose="020B0604020202020204" pitchFamily="34" charset="0"/>
            </a:endParaRPr>
          </a:p>
          <a:p>
            <a:pPr>
              <a:spcBef>
                <a:spcPts val="500"/>
              </a:spcBef>
            </a:pPr>
            <a:r>
              <a:rPr lang="en-US" sz="1200" smtClean="0">
                <a:solidFill>
                  <a:srgbClr val="00B0F0"/>
                </a:solidFill>
                <a:latin typeface="Arial" panose="020B0604020202020204" pitchFamily="34" charset="0"/>
                <a:cs typeface="Arial" panose="020B0604020202020204" pitchFamily="34" charset="0"/>
              </a:rPr>
              <a:t>Resume</a:t>
            </a:r>
          </a:p>
          <a:p>
            <a:pPr marL="171450" indent="-171450">
              <a:spcBef>
                <a:spcPts val="500"/>
              </a:spcBef>
              <a:buFont typeface="Arial" panose="020B0604020202020204" pitchFamily="34" charset="0"/>
              <a:buChar char="•"/>
            </a:pPr>
            <a:r>
              <a:rPr lang="en-US" sz="1000" smtClean="0">
                <a:solidFill>
                  <a:schemeClr val="bg1">
                    <a:lumMod val="95000"/>
                  </a:schemeClr>
                </a:solidFill>
                <a:latin typeface="Arial" panose="020B0604020202020204" pitchFamily="34" charset="0"/>
                <a:cs typeface="Arial" panose="020B0604020202020204" pitchFamily="34" charset="0"/>
              </a:rPr>
              <a:t>Links</a:t>
            </a:r>
          </a:p>
          <a:p>
            <a:pPr marL="171450" indent="-171450">
              <a:spcBef>
                <a:spcPts val="500"/>
              </a:spcBef>
              <a:buFont typeface="Arial" panose="020B0604020202020204" pitchFamily="34" charset="0"/>
              <a:buChar char="•"/>
            </a:pPr>
            <a:endParaRPr lang="en-US" sz="1200" smtClean="0">
              <a:solidFill>
                <a:srgbClr val="00B0F0"/>
              </a:solidFill>
            </a:endParaRPr>
          </a:p>
          <a:p>
            <a:pPr>
              <a:spcBef>
                <a:spcPts val="500"/>
              </a:spcBef>
              <a:tabLst>
                <a:tab pos="347663" algn="l"/>
              </a:tabLst>
            </a:pPr>
            <a:endParaRPr lang="en-US" sz="1000" smtClean="0"/>
          </a:p>
          <a:p>
            <a:pPr>
              <a:spcBef>
                <a:spcPts val="500"/>
              </a:spcBef>
            </a:pPr>
            <a:endParaRPr lang="en-US" sz="1000" smtClean="0">
              <a:solidFill>
                <a:schemeClr val="bg1">
                  <a:lumMod val="50000"/>
                </a:schemeClr>
              </a:solidFill>
            </a:endParaRPr>
          </a:p>
          <a:p>
            <a:pPr>
              <a:spcBef>
                <a:spcPts val="500"/>
              </a:spcBef>
            </a:pPr>
            <a:endParaRPr lang="en-US" sz="1000" dirty="0">
              <a:solidFill>
                <a:schemeClr val="bg1">
                  <a:lumMod val="50000"/>
                </a:schemeClr>
              </a:solidFill>
            </a:endParaRPr>
          </a:p>
        </p:txBody>
      </p:sp>
      <p:sp>
        <p:nvSpPr>
          <p:cNvPr id="13" name="Rectangle 12"/>
          <p:cNvSpPr/>
          <p:nvPr/>
        </p:nvSpPr>
        <p:spPr>
          <a:xfrm>
            <a:off x="5799654" y="186876"/>
            <a:ext cx="3237906" cy="3170979"/>
          </a:xfrm>
          <a:prstGeom prst="rect">
            <a:avLst/>
          </a:prstGeom>
          <a:solidFill>
            <a:schemeClr val="tx1">
              <a:lumMod val="50000"/>
              <a:alpha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8" name="Rectangle 17"/>
          <p:cNvSpPr/>
          <p:nvPr/>
        </p:nvSpPr>
        <p:spPr>
          <a:xfrm>
            <a:off x="5648918" y="4112882"/>
            <a:ext cx="3237906" cy="746786"/>
          </a:xfrm>
          <a:prstGeom prst="rect">
            <a:avLst/>
          </a:prstGeom>
          <a:solidFill>
            <a:schemeClr val="tx1">
              <a:lumMod val="50000"/>
              <a:alpha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Tree>
    <p:extLst>
      <p:ext uri="{BB962C8B-B14F-4D97-AF65-F5344CB8AC3E}">
        <p14:creationId xmlns:p14="http://schemas.microsoft.com/office/powerpoint/2010/main" val="116223400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1308" y="145018"/>
            <a:ext cx="4314130" cy="369332"/>
          </a:xfrm>
          <a:prstGeom prst="rect">
            <a:avLst/>
          </a:prstGeom>
          <a:noFill/>
        </p:spPr>
        <p:txBody>
          <a:bodyPr wrap="none" rtlCol="0">
            <a:spAutoFit/>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Version-1 Look-n-Feel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Future Transition</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7" name="Rectangle 6"/>
          <p:cNvSpPr/>
          <p:nvPr/>
        </p:nvSpPr>
        <p:spPr>
          <a:xfrm>
            <a:off x="0" y="590549"/>
            <a:ext cx="1981200" cy="4552949"/>
          </a:xfrm>
          <a:prstGeom prst="rect">
            <a:avLst/>
          </a:prstGeom>
          <a:solidFill>
            <a:srgbClr val="CCCCCC"/>
          </a:solidFill>
          <a:ln>
            <a:noFill/>
          </a:ln>
          <a:effectLst>
            <a:outerShdw blurRad="165100" dist="889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15" y="1011856"/>
            <a:ext cx="1530336" cy="107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3825" y="2156758"/>
            <a:ext cx="1724025" cy="1869743"/>
          </a:xfrm>
          <a:prstGeom prst="rect">
            <a:avLst/>
          </a:prstGeom>
          <a:noFill/>
        </p:spPr>
        <p:txBody>
          <a:bodyPr wrap="square" rtlCol="0">
            <a:spAutoFit/>
          </a:bodyPr>
          <a:lstStyle/>
          <a:p>
            <a:r>
              <a:rPr lang="en-US" sz="1050" dirty="0" smtClean="0">
                <a:solidFill>
                  <a:srgbClr val="000000"/>
                </a:solidFill>
                <a:latin typeface="Arial" panose="020B0604020202020204" pitchFamily="34" charset="0"/>
                <a:cs typeface="Arial" panose="020B0604020202020204" pitchFamily="34" charset="0"/>
              </a:rPr>
              <a:t>Look-n-feel is based on current company’s UI Guideline.</a:t>
            </a:r>
          </a:p>
          <a:p>
            <a:pPr marL="171450" indent="-171450">
              <a:buFont typeface="Arial" panose="020B0604020202020204" pitchFamily="34" charset="0"/>
              <a:buChar char="•"/>
            </a:pPr>
            <a:r>
              <a:rPr lang="en-US" sz="1050" dirty="0" smtClean="0">
                <a:solidFill>
                  <a:srgbClr val="000000"/>
                </a:solidFill>
                <a:latin typeface="Arial" panose="020B0604020202020204" pitchFamily="34" charset="0"/>
                <a:cs typeface="Arial" panose="020B0604020202020204" pitchFamily="34" charset="0"/>
              </a:rPr>
              <a:t>Font: 123 Clear.</a:t>
            </a:r>
          </a:p>
          <a:p>
            <a:pPr marL="171450" indent="-171450">
              <a:buFont typeface="Arial" panose="020B0604020202020204" pitchFamily="34" charset="0"/>
              <a:buChar char="•"/>
            </a:pPr>
            <a:r>
              <a:rPr lang="en-US" sz="1050" dirty="0" smtClean="0">
                <a:solidFill>
                  <a:srgbClr val="000000"/>
                </a:solidFill>
                <a:latin typeface="Arial" panose="020B0604020202020204" pitchFamily="34" charset="0"/>
                <a:cs typeface="Arial" panose="020B0604020202020204" pitchFamily="34" charset="0"/>
              </a:rPr>
              <a:t>Main color: blue based on Company’s color palette.</a:t>
            </a:r>
          </a:p>
          <a:p>
            <a:pPr marL="171450" indent="-171450">
              <a:buFont typeface="Arial" panose="020B0604020202020204" pitchFamily="34" charset="0"/>
              <a:buChar char="•"/>
            </a:pPr>
            <a:r>
              <a:rPr lang="en-US" sz="1050" dirty="0" smtClean="0">
                <a:solidFill>
                  <a:srgbClr val="000000"/>
                </a:solidFill>
                <a:latin typeface="Arial" panose="020B0604020202020204" pitchFamily="34" charset="0"/>
                <a:cs typeface="Arial" panose="020B0604020202020204" pitchFamily="34" charset="0"/>
              </a:rPr>
              <a:t>Shapes with rounded corners, based on Company’s logo.</a:t>
            </a:r>
          </a:p>
          <a:p>
            <a:endParaRPr lang="en-US" sz="1050" dirty="0">
              <a:latin typeface="Arial" panose="020B0604020202020204" pitchFamily="34" charset="0"/>
              <a:cs typeface="Arial" panose="020B0604020202020204" pitchFamily="34" charset="0"/>
            </a:endParaRPr>
          </a:p>
        </p:txBody>
      </p:sp>
      <p:sp>
        <p:nvSpPr>
          <p:cNvPr id="10" name="Rectangle 9"/>
          <p:cNvSpPr/>
          <p:nvPr/>
        </p:nvSpPr>
        <p:spPr>
          <a:xfrm>
            <a:off x="241316" y="652048"/>
            <a:ext cx="1444610" cy="369332"/>
          </a:xfrm>
          <a:prstGeom prst="rect">
            <a:avLst/>
          </a:prstGeom>
        </p:spPr>
        <p:txBody>
          <a:bodyPr wrap="square">
            <a:spAutoFit/>
          </a:bodyPr>
          <a:lstStyle/>
          <a:p>
            <a:pPr algn="ctr"/>
            <a:r>
              <a:rPr lang="en-US" dirty="0" smtClean="0">
                <a:latin typeface="Arial" panose="020B0604020202020204" pitchFamily="34" charset="0"/>
                <a:cs typeface="Arial" panose="020B0604020202020204" pitchFamily="34" charset="0"/>
              </a:rPr>
              <a:t>Version-1</a:t>
            </a:r>
            <a:endParaRPr lang="en-US" dirty="0">
              <a:latin typeface="Arial" panose="020B0604020202020204" pitchFamily="34" charset="0"/>
              <a:cs typeface="Arial" panose="020B0604020202020204" pitchFamily="34" charset="0"/>
            </a:endParaRPr>
          </a:p>
        </p:txBody>
      </p:sp>
      <p:sp>
        <p:nvSpPr>
          <p:cNvPr id="11" name="Rectangle 10"/>
          <p:cNvSpPr/>
          <p:nvPr/>
        </p:nvSpPr>
        <p:spPr>
          <a:xfrm>
            <a:off x="2209800" y="590548"/>
            <a:ext cx="2514600" cy="4552951"/>
          </a:xfrm>
          <a:prstGeom prst="rect">
            <a:avLst/>
          </a:prstGeom>
          <a:solidFill>
            <a:srgbClr val="C0C0C0"/>
          </a:solidFill>
          <a:ln>
            <a:noFill/>
          </a:ln>
          <a:effectLst>
            <a:outerShdw blurRad="165100" dist="889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Rectangle 12"/>
          <p:cNvSpPr/>
          <p:nvPr/>
        </p:nvSpPr>
        <p:spPr>
          <a:xfrm>
            <a:off x="2798439" y="634232"/>
            <a:ext cx="1327799" cy="369332"/>
          </a:xfrm>
          <a:prstGeom prst="rect">
            <a:avLst/>
          </a:prstGeom>
        </p:spPr>
        <p:txBody>
          <a:bodyPr wrap="none">
            <a:spAutoFit/>
          </a:bodyPr>
          <a:lstStyle/>
          <a:p>
            <a:r>
              <a:rPr lang="en-US" dirty="0" smtClean="0">
                <a:latin typeface="Arial" panose="020B0604020202020204" pitchFamily="34" charset="0"/>
                <a:cs typeface="Arial" panose="020B0604020202020204" pitchFamily="34" charset="0"/>
              </a:rPr>
              <a:t>Version-1+</a:t>
            </a:r>
            <a:endParaRPr lang="en-US" dirty="0">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433" y="933450"/>
            <a:ext cx="2137416" cy="1749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4972051" y="590547"/>
            <a:ext cx="4171950" cy="4552951"/>
          </a:xfrm>
          <a:prstGeom prst="rect">
            <a:avLst/>
          </a:prstGeom>
          <a:solidFill>
            <a:srgbClr val="C0C0C0"/>
          </a:solidFill>
          <a:ln>
            <a:noFill/>
          </a:ln>
          <a:effectLst>
            <a:outerShdw blurRad="165100" dist="889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4172" y="790322"/>
            <a:ext cx="4003153" cy="272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5200650" y="3350641"/>
            <a:ext cx="3876675" cy="1708160"/>
          </a:xfrm>
          <a:prstGeom prst="rect">
            <a:avLst/>
          </a:prstGeom>
          <a:noFill/>
        </p:spPr>
        <p:txBody>
          <a:bodyPr wrap="square" rtlCol="0">
            <a:spAutoFit/>
          </a:bodyPr>
          <a:lstStyle/>
          <a:p>
            <a:r>
              <a:rPr lang="en-US" sz="1050" dirty="0">
                <a:solidFill>
                  <a:srgbClr val="000000"/>
                </a:solidFill>
                <a:latin typeface="Arial" panose="020B0604020202020204" pitchFamily="34" charset="0"/>
                <a:cs typeface="Arial" panose="020B0604020202020204" pitchFamily="34" charset="0"/>
              </a:rPr>
              <a:t>Look-n-feel is </a:t>
            </a:r>
            <a:r>
              <a:rPr lang="en-US" sz="1050" dirty="0" smtClean="0">
                <a:solidFill>
                  <a:srgbClr val="000000"/>
                </a:solidFill>
                <a:latin typeface="Arial" panose="020B0604020202020204" pitchFamily="34" charset="0"/>
                <a:cs typeface="Arial" panose="020B0604020202020204" pitchFamily="34" charset="0"/>
              </a:rPr>
              <a:t>based on new and approved corporate branding guideline. Interaction model and wireframe updated based on latest UI design trends and external/internal research data such as Version-1 testing,  CXD proposals</a:t>
            </a:r>
            <a:r>
              <a:rPr lang="en-US" sz="1050" dirty="0">
                <a:solidFill>
                  <a:srgbClr val="000000"/>
                </a:solidFill>
                <a:latin typeface="Arial" panose="020B0604020202020204" pitchFamily="34" charset="0"/>
                <a:cs typeface="Arial" panose="020B0604020202020204" pitchFamily="34" charset="0"/>
              </a:rPr>
              <a:t>.</a:t>
            </a:r>
            <a:endParaRPr lang="en-US" sz="1050" dirty="0" smtClean="0">
              <a:solidFill>
                <a:srgbClr val="000000"/>
              </a:solidFill>
              <a:latin typeface="Arial" panose="020B0604020202020204" pitchFamily="34" charset="0"/>
              <a:cs typeface="Arial" panose="020B0604020202020204" pitchFamily="34" charset="0"/>
            </a:endParaRPr>
          </a:p>
          <a:p>
            <a:r>
              <a:rPr lang="en-US" sz="1050" i="1" dirty="0" smtClean="0">
                <a:solidFill>
                  <a:srgbClr val="000000"/>
                </a:solidFill>
                <a:latin typeface="Arial" panose="020B0604020202020204" pitchFamily="34" charset="0"/>
                <a:cs typeface="Arial" panose="020B0604020202020204" pitchFamily="34" charset="0"/>
              </a:rPr>
              <a:t>Note</a:t>
            </a:r>
            <a:r>
              <a:rPr lang="en-US" sz="1050" dirty="0" smtClean="0">
                <a:solidFill>
                  <a:srgbClr val="000000"/>
                </a:solidFill>
                <a:latin typeface="Arial" panose="020B0604020202020204" pitchFamily="34" charset="0"/>
                <a:cs typeface="Arial" panose="020B0604020202020204" pitchFamily="34" charset="0"/>
              </a:rPr>
              <a:t>: In order to minimize engineering/programming effort, blocks of info preserved the same as in Version-1.</a:t>
            </a:r>
          </a:p>
          <a:p>
            <a:pPr marL="171450" indent="-171450">
              <a:buFont typeface="Arial" panose="020B0604020202020204" pitchFamily="34" charset="0"/>
              <a:buChar char="•"/>
            </a:pPr>
            <a:r>
              <a:rPr lang="en-US" sz="1050" dirty="0">
                <a:solidFill>
                  <a:srgbClr val="000000"/>
                </a:solidFill>
                <a:latin typeface="Arial" panose="020B0604020202020204" pitchFamily="34" charset="0"/>
                <a:cs typeface="Arial" panose="020B0604020202020204" pitchFamily="34" charset="0"/>
              </a:rPr>
              <a:t>Font: open serif.</a:t>
            </a:r>
          </a:p>
          <a:p>
            <a:pPr marL="171450" indent="-171450">
              <a:buFont typeface="Arial" panose="020B0604020202020204" pitchFamily="34" charset="0"/>
              <a:buChar char="•"/>
            </a:pPr>
            <a:r>
              <a:rPr lang="en-US" sz="1050" dirty="0">
                <a:solidFill>
                  <a:srgbClr val="000000"/>
                </a:solidFill>
                <a:latin typeface="Arial" panose="020B0604020202020204" pitchFamily="34" charset="0"/>
                <a:cs typeface="Arial" panose="020B0604020202020204" pitchFamily="34" charset="0"/>
              </a:rPr>
              <a:t>Contrast: New vibrant color palette.</a:t>
            </a:r>
          </a:p>
          <a:p>
            <a:pPr marL="171450" indent="-171450">
              <a:buFont typeface="Arial" panose="020B0604020202020204" pitchFamily="34" charset="0"/>
              <a:buChar char="•"/>
            </a:pPr>
            <a:r>
              <a:rPr lang="en-US" sz="1050" dirty="0">
                <a:solidFill>
                  <a:srgbClr val="000000"/>
                </a:solidFill>
                <a:latin typeface="Arial" panose="020B0604020202020204" pitchFamily="34" charset="0"/>
                <a:cs typeface="Arial" panose="020B0604020202020204" pitchFamily="34" charset="0"/>
              </a:rPr>
              <a:t>Imagery: more minimalistic, with sharp corners (echoing proposed Company’s rebranding strategy</a:t>
            </a:r>
            <a:r>
              <a:rPr lang="en-US" sz="1050" dirty="0" smtClean="0">
                <a:solidFill>
                  <a:srgbClr val="000000"/>
                </a:solidFill>
                <a:latin typeface="Arial" panose="020B0604020202020204" pitchFamily="34" charset="0"/>
                <a:cs typeface="Arial" panose="020B0604020202020204" pitchFamily="34" charset="0"/>
              </a:rPr>
              <a:t>).</a:t>
            </a:r>
            <a:endParaRPr lang="en-US" sz="1050" dirty="0">
              <a:latin typeface="Arial" panose="020B0604020202020204" pitchFamily="34" charset="0"/>
              <a:cs typeface="Arial" panose="020B0604020202020204" pitchFamily="34" charset="0"/>
            </a:endParaRPr>
          </a:p>
        </p:txBody>
      </p:sp>
      <p:sp>
        <p:nvSpPr>
          <p:cNvPr id="18" name="Rectangle 17"/>
          <p:cNvSpPr/>
          <p:nvPr/>
        </p:nvSpPr>
        <p:spPr>
          <a:xfrm>
            <a:off x="6353175" y="638175"/>
            <a:ext cx="1459246" cy="369332"/>
          </a:xfrm>
          <a:prstGeom prst="rect">
            <a:avLst/>
          </a:prstGeom>
        </p:spPr>
        <p:txBody>
          <a:bodyPr wrap="none">
            <a:spAutoFit/>
          </a:bodyPr>
          <a:lstStyle/>
          <a:p>
            <a:r>
              <a:rPr lang="en-US" dirty="0" smtClean="0">
                <a:latin typeface="Arial" panose="020B0604020202020204" pitchFamily="34" charset="0"/>
                <a:cs typeface="Arial" panose="020B0604020202020204" pitchFamily="34" charset="0"/>
              </a:rPr>
              <a:t>Version-1+1</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2419349" y="2504286"/>
            <a:ext cx="2124075" cy="2354491"/>
          </a:xfrm>
          <a:prstGeom prst="rect">
            <a:avLst/>
          </a:prstGeom>
          <a:noFill/>
        </p:spPr>
        <p:txBody>
          <a:bodyPr wrap="square" rtlCol="0">
            <a:spAutoFit/>
          </a:bodyPr>
          <a:lstStyle/>
          <a:p>
            <a:r>
              <a:rPr lang="en-US" sz="1050" dirty="0" smtClean="0">
                <a:solidFill>
                  <a:srgbClr val="000000"/>
                </a:solidFill>
                <a:latin typeface="Arial" panose="020B0604020202020204" pitchFamily="34" charset="0"/>
                <a:cs typeface="Arial" panose="020B0604020202020204" pitchFamily="34" charset="0"/>
              </a:rPr>
              <a:t>Reskinned  Version-1. Colors, fonts and imagery updated, based on proposed new Company’s rebranding. Interaction model and wireframe is the same as in Version-1.</a:t>
            </a:r>
          </a:p>
          <a:p>
            <a:pPr marL="171450" indent="-171450">
              <a:buFont typeface="Arial" panose="020B0604020202020204" pitchFamily="34" charset="0"/>
              <a:buChar char="•"/>
            </a:pPr>
            <a:r>
              <a:rPr lang="en-US" sz="1050" dirty="0" smtClean="0">
                <a:solidFill>
                  <a:srgbClr val="000000"/>
                </a:solidFill>
                <a:latin typeface="Arial" panose="020B0604020202020204" pitchFamily="34" charset="0"/>
                <a:cs typeface="Arial" panose="020B0604020202020204" pitchFamily="34" charset="0"/>
              </a:rPr>
              <a:t>Font: Open serif.</a:t>
            </a:r>
          </a:p>
          <a:p>
            <a:pPr marL="171450" indent="-171450">
              <a:buFont typeface="Arial" panose="020B0604020202020204" pitchFamily="34" charset="0"/>
              <a:buChar char="•"/>
            </a:pPr>
            <a:r>
              <a:rPr lang="en-US" sz="1050" dirty="0" smtClean="0">
                <a:solidFill>
                  <a:srgbClr val="000000"/>
                </a:solidFill>
                <a:latin typeface="Arial" panose="020B0604020202020204" pitchFamily="34" charset="0"/>
                <a:cs typeface="Arial" panose="020B0604020202020204" pitchFamily="34" charset="0"/>
              </a:rPr>
              <a:t>Contrast: based on color palette.</a:t>
            </a:r>
          </a:p>
          <a:p>
            <a:pPr marL="171450" indent="-171450">
              <a:buFont typeface="Arial" panose="020B0604020202020204" pitchFamily="34" charset="0"/>
              <a:buChar char="•"/>
            </a:pPr>
            <a:r>
              <a:rPr lang="en-US" sz="1050" dirty="0" smtClean="0">
                <a:solidFill>
                  <a:srgbClr val="000000"/>
                </a:solidFill>
                <a:latin typeface="Arial" panose="020B0604020202020204" pitchFamily="34" charset="0"/>
                <a:cs typeface="Arial" panose="020B0604020202020204" pitchFamily="34" charset="0"/>
              </a:rPr>
              <a:t>Shapes: mix of soft previous imagery and new– with sharp corners. based on proposed Company’s rebranding strategy.</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077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3950"/>
            <a:ext cx="9144000" cy="2731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3725" y="1197173"/>
            <a:ext cx="7382983" cy="307777"/>
          </a:xfrm>
          <a:prstGeom prst="rect">
            <a:avLst/>
          </a:prstGeom>
          <a:noFill/>
        </p:spPr>
        <p:txBody>
          <a:bodyPr wrap="none" rtlCol="0">
            <a:spAutoFit/>
          </a:bodyPr>
          <a:lstStyle/>
          <a:p>
            <a:r>
              <a:rPr lang="en-US" sz="1400" dirty="0" smtClean="0">
                <a:solidFill>
                  <a:schemeClr val="tx1">
                    <a:lumMod val="75000"/>
                  </a:schemeClr>
                </a:solidFill>
                <a:latin typeface="Arial" panose="020B0604020202020204" pitchFamily="34" charset="0"/>
                <a:cs typeface="Arial" panose="020B0604020202020204" pitchFamily="34" charset="0"/>
              </a:rPr>
              <a:t>Version-1 2017                               Version-1+  2018                                 Version-1+1  2019</a:t>
            </a:r>
            <a:endParaRPr lang="en-US" sz="1400" dirty="0">
              <a:solidFill>
                <a:schemeClr val="tx1">
                  <a:lumMod val="75000"/>
                </a:schemeClr>
              </a:solidFill>
              <a:latin typeface="Arial" panose="020B0604020202020204" pitchFamily="34" charset="0"/>
              <a:cs typeface="Arial" panose="020B0604020202020204" pitchFamily="34" charset="0"/>
            </a:endParaRPr>
          </a:p>
        </p:txBody>
      </p:sp>
      <p:sp>
        <p:nvSpPr>
          <p:cNvPr id="7" name="Rectangle 6"/>
          <p:cNvSpPr/>
          <p:nvPr/>
        </p:nvSpPr>
        <p:spPr>
          <a:xfrm>
            <a:off x="2971800" y="1186393"/>
            <a:ext cx="2819400" cy="2441377"/>
          </a:xfrm>
          <a:prstGeom prst="rect">
            <a:avLst/>
          </a:prstGeom>
          <a:solidFill>
            <a:srgbClr val="C0C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91200" y="1197173"/>
            <a:ext cx="3352800" cy="2441377"/>
          </a:xfrm>
          <a:prstGeom prst="rect">
            <a:avLst/>
          </a:prstGeom>
          <a:solidFill>
            <a:srgbClr val="C0C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1308" y="145018"/>
            <a:ext cx="4220001" cy="369332"/>
          </a:xfrm>
          <a:prstGeom prst="rect">
            <a:avLst/>
          </a:prstGeom>
          <a:noFill/>
        </p:spPr>
        <p:txBody>
          <a:bodyPr wrap="none" rtlCol="0">
            <a:spAutoFit/>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Version-1 Look-n-feel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Future Transition</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8" name="Rectangle 7"/>
          <p:cNvSpPr/>
          <p:nvPr/>
        </p:nvSpPr>
        <p:spPr>
          <a:xfrm>
            <a:off x="0" y="4667249"/>
            <a:ext cx="9144001" cy="47625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Tree>
    <p:extLst>
      <p:ext uri="{BB962C8B-B14F-4D97-AF65-F5344CB8AC3E}">
        <p14:creationId xmlns:p14="http://schemas.microsoft.com/office/powerpoint/2010/main" val="361202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667249"/>
            <a:ext cx="9144001" cy="47625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6" name="Title 1"/>
          <p:cNvSpPr txBox="1">
            <a:spLocks/>
          </p:cNvSpPr>
          <p:nvPr/>
        </p:nvSpPr>
        <p:spPr>
          <a:xfrm>
            <a:off x="454025" y="2386162"/>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First run and homepage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Version  1+1</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82152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89"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7" name="Picture 6"/>
          <p:cNvPicPr>
            <a:picLocks noChangeAspect="1"/>
          </p:cNvPicPr>
          <p:nvPr/>
        </p:nvPicPr>
        <p:blipFill rotWithShape="1">
          <a:blip r:embed="rId2"/>
          <a:srcRect l="28000" t="3439" r="22000" b="44216"/>
          <a:stretch/>
        </p:blipFill>
        <p:spPr>
          <a:xfrm>
            <a:off x="0" y="-972"/>
            <a:ext cx="5613992" cy="5144472"/>
          </a:xfrm>
          <a:prstGeom prst="rect">
            <a:avLst/>
          </a:prstGeom>
        </p:spPr>
      </p:pic>
      <p:sp>
        <p:nvSpPr>
          <p:cNvPr id="8" name="Title 1"/>
          <p:cNvSpPr txBox="1">
            <a:spLocks/>
          </p:cNvSpPr>
          <p:nvPr/>
        </p:nvSpPr>
        <p:spPr>
          <a:xfrm>
            <a:off x="454025" y="277888"/>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cs typeface="Arial" panose="020B0604020202020204" pitchFamily="34" charset="0"/>
              </a:rPr>
              <a:t>Table of contents</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
        <p:nvSpPr>
          <p:cNvPr id="9" name="Content Placeholder 1"/>
          <p:cNvSpPr>
            <a:spLocks noGrp="1"/>
          </p:cNvSpPr>
          <p:nvPr>
            <p:ph idx="1"/>
          </p:nvPr>
        </p:nvSpPr>
        <p:spPr>
          <a:xfrm>
            <a:off x="5950391" y="374710"/>
            <a:ext cx="2936433" cy="4597340"/>
          </a:xfrm>
        </p:spPr>
        <p:txBody>
          <a:bodyPr/>
          <a:lstStyle/>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2013-2017: Appraisal </a:t>
            </a:r>
            <a:r>
              <a:rPr lang="en-US" sz="1200" dirty="0">
                <a:solidFill>
                  <a:srgbClr val="00B0F0"/>
                </a:solidFill>
                <a:latin typeface="Arial" panose="020B0604020202020204" pitchFamily="34" charset="0"/>
                <a:cs typeface="Arial" panose="020B0604020202020204" pitchFamily="34" charset="0"/>
              </a:rPr>
              <a:t>of </a:t>
            </a:r>
            <a:r>
              <a:rPr lang="en-US" sz="1200" dirty="0" smtClean="0">
                <a:solidFill>
                  <a:srgbClr val="00B0F0"/>
                </a:solidFill>
                <a:latin typeface="Arial" panose="020B0604020202020204" pitchFamily="34" charset="0"/>
                <a:cs typeface="Arial" panose="020B0604020202020204" pitchFamily="34" charset="0"/>
              </a:rPr>
              <a:t>End-to-End Experience in the Application</a:t>
            </a:r>
            <a:endParaRPr lang="en-US" sz="1200" dirty="0">
              <a:solidFill>
                <a:srgbClr val="00B0F0"/>
              </a:solidFill>
              <a:latin typeface="Arial" panose="020B0604020202020204" pitchFamily="34" charset="0"/>
              <a:cs typeface="Arial" panose="020B0604020202020204" pitchFamily="34" charset="0"/>
            </a:endParaRPr>
          </a:p>
          <a:p>
            <a:pPr marL="171450" indent="-171450">
              <a:spcBef>
                <a:spcPts val="1000"/>
              </a:spcBef>
              <a:spcAft>
                <a:spcPts val="0"/>
              </a:spcAft>
              <a:buFont typeface="Arial" charset="0"/>
              <a:buChar char="•"/>
              <a:tabLst>
                <a:tab pos="287338" algn="l"/>
              </a:tabLst>
            </a:pPr>
            <a:r>
              <a:rPr lang="en-US" sz="1000" dirty="0" smtClean="0">
                <a:solidFill>
                  <a:schemeClr val="bg1"/>
                </a:solidFill>
                <a:latin typeface="Arial" panose="020B0604020202020204" pitchFamily="34" charset="0"/>
                <a:cs typeface="Arial" panose="020B0604020202020204" pitchFamily="34" charset="0"/>
              </a:rPr>
              <a:t>Testing/Research</a:t>
            </a:r>
            <a:endParaRPr lang="en-US" sz="1000" dirty="0">
              <a:solidFill>
                <a:schemeClr val="bg1"/>
              </a:solidFill>
              <a:latin typeface="Arial" panose="020B0604020202020204" pitchFamily="34" charset="0"/>
              <a:cs typeface="Arial" panose="020B0604020202020204" pitchFamily="34" charset="0"/>
            </a:endParaRPr>
          </a:p>
          <a:p>
            <a:pPr marL="171450" indent="-171450">
              <a:spcBef>
                <a:spcPts val="500"/>
              </a:spcBef>
              <a:spcAft>
                <a:spcPts val="0"/>
              </a:spcAft>
              <a:buFont typeface="Arial" charset="0"/>
              <a:buChar char="•"/>
              <a:tabLst>
                <a:tab pos="287338" algn="l"/>
              </a:tabLst>
            </a:pPr>
            <a:r>
              <a:rPr lang="en-US" sz="1000" dirty="0">
                <a:solidFill>
                  <a:schemeClr val="bg1"/>
                </a:solidFill>
                <a:latin typeface="Arial" panose="020B0604020202020204" pitchFamily="34" charset="0"/>
                <a:cs typeface="Arial" panose="020B0604020202020204" pitchFamily="34" charset="0"/>
              </a:rPr>
              <a:t>Key Findings</a:t>
            </a:r>
          </a:p>
          <a:p>
            <a:pPr marL="171450" indent="-171450">
              <a:spcBef>
                <a:spcPts val="500"/>
              </a:spcBef>
              <a:spcAft>
                <a:spcPts val="0"/>
              </a:spcAft>
              <a:buFont typeface="Arial" charset="0"/>
              <a:buChar char="•"/>
              <a:tabLst>
                <a:tab pos="287338" algn="l"/>
              </a:tabLst>
            </a:pPr>
            <a:r>
              <a:rPr lang="en-US" sz="1000" dirty="0">
                <a:solidFill>
                  <a:schemeClr val="bg1"/>
                </a:solidFill>
                <a:latin typeface="Arial" panose="020B0604020202020204" pitchFamily="34" charset="0"/>
                <a:cs typeface="Arial" panose="020B0604020202020204" pitchFamily="34" charset="0"/>
              </a:rPr>
              <a:t>Design </a:t>
            </a:r>
            <a:r>
              <a:rPr lang="en-US" sz="1000" dirty="0" smtClean="0">
                <a:solidFill>
                  <a:schemeClr val="bg1"/>
                </a:solidFill>
                <a:latin typeface="Arial" panose="020B0604020202020204" pitchFamily="34" charset="0"/>
                <a:cs typeface="Arial" panose="020B0604020202020204" pitchFamily="34" charset="0"/>
              </a:rPr>
              <a:t>Principles</a:t>
            </a:r>
          </a:p>
          <a:p>
            <a:pPr marL="0" indent="0">
              <a:spcBef>
                <a:spcPts val="500"/>
              </a:spcBef>
              <a:spcAft>
                <a:spcPts val="0"/>
              </a:spcAft>
              <a:buNone/>
            </a:pPr>
            <a:endParaRPr lang="en-US" sz="1200" dirty="0" smtClean="0">
              <a:solidFill>
                <a:srgbClr val="E0E3E5"/>
              </a:solidFill>
              <a:latin typeface="Arial" panose="020B0604020202020204" pitchFamily="34" charset="0"/>
              <a:cs typeface="Arial" panose="020B0604020202020204" pitchFamily="34" charset="0"/>
            </a:endParaRPr>
          </a:p>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2016-2017: Real UI/UX Success Story</a:t>
            </a:r>
          </a:p>
          <a:p>
            <a:pPr marL="171450" indent="-171450">
              <a:spcBef>
                <a:spcPts val="500"/>
              </a:spcBef>
              <a:spcAft>
                <a:spcPts val="0"/>
              </a:spcAft>
              <a:buFont typeface="Arial" charset="0"/>
              <a:buChar char="•"/>
              <a:tabLst>
                <a:tab pos="347663" algn="l"/>
              </a:tabLst>
            </a:pPr>
            <a:r>
              <a:rPr lang="en-US" sz="1000" dirty="0" smtClean="0">
                <a:solidFill>
                  <a:schemeClr val="bg1"/>
                </a:solidFill>
                <a:latin typeface="Arial" panose="020B0604020202020204" pitchFamily="34" charset="0"/>
                <a:cs typeface="Arial" panose="020B0604020202020204" pitchFamily="34" charset="0"/>
              </a:rPr>
              <a:t>Challenge &amp; Goal</a:t>
            </a:r>
          </a:p>
          <a:p>
            <a:pPr marL="171450" indent="-171450">
              <a:spcBef>
                <a:spcPts val="500"/>
              </a:spcBef>
              <a:spcAft>
                <a:spcPts val="0"/>
              </a:spcAft>
              <a:buFont typeface="Arial" charset="0"/>
              <a:buChar char="•"/>
              <a:tabLst>
                <a:tab pos="347663" algn="l"/>
              </a:tabLst>
            </a:pPr>
            <a:r>
              <a:rPr lang="en-US" sz="1000" dirty="0" smtClean="0">
                <a:solidFill>
                  <a:schemeClr val="bg1"/>
                </a:solidFill>
                <a:latin typeface="Arial" panose="020B0604020202020204" pitchFamily="34" charset="0"/>
                <a:cs typeface="Arial" panose="020B0604020202020204" pitchFamily="34" charset="0"/>
              </a:rPr>
              <a:t>Process</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Persona</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Flow</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Wireframe</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Visual UI</a:t>
            </a:r>
          </a:p>
          <a:p>
            <a:pPr marL="400050" lvl="1" indent="-228600">
              <a:spcBef>
                <a:spcPts val="500"/>
              </a:spcBef>
              <a:buClr>
                <a:schemeClr val="bg1">
                  <a:lumMod val="50000"/>
                </a:schemeClr>
              </a:buClr>
              <a:tabLst>
                <a:tab pos="347663" algn="l"/>
              </a:tabLst>
            </a:pPr>
            <a:r>
              <a:rPr lang="en-US" sz="1000" dirty="0">
                <a:solidFill>
                  <a:schemeClr val="bg1">
                    <a:lumMod val="95000"/>
                  </a:schemeClr>
                </a:solidFill>
                <a:latin typeface="Arial" panose="020B0604020202020204" pitchFamily="34" charset="0"/>
                <a:cs typeface="Arial" panose="020B0604020202020204" pitchFamily="34" charset="0"/>
              </a:rPr>
              <a:t>Evaluation</a:t>
            </a:r>
          </a:p>
          <a:p>
            <a:pPr>
              <a:spcBef>
                <a:spcPts val="500"/>
              </a:spcBef>
              <a:spcAft>
                <a:spcPts val="0"/>
              </a:spcAft>
              <a:tabLst>
                <a:tab pos="347663" algn="l"/>
              </a:tabLst>
            </a:pPr>
            <a:endParaRPr lang="en-US" sz="1200" dirty="0">
              <a:latin typeface="Arial" panose="020B0604020202020204" pitchFamily="34" charset="0"/>
              <a:cs typeface="Arial" panose="020B0604020202020204" pitchFamily="34" charset="0"/>
            </a:endParaRPr>
          </a:p>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Next Generation  Experience</a:t>
            </a:r>
          </a:p>
          <a:p>
            <a:pPr marL="171450" indent="-171450">
              <a:spcBef>
                <a:spcPts val="500"/>
              </a:spcBef>
              <a:spcAft>
                <a:spcPts val="0"/>
              </a:spcAft>
              <a:buFont typeface="Arial" charset="0"/>
              <a:buChar char="•"/>
            </a:pPr>
            <a:r>
              <a:rPr lang="en-US" sz="1000" dirty="0" smtClean="0">
                <a:solidFill>
                  <a:schemeClr val="bg1">
                    <a:lumMod val="95000"/>
                  </a:schemeClr>
                </a:solidFill>
                <a:latin typeface="Arial" panose="020B0604020202020204" pitchFamily="34" charset="0"/>
                <a:cs typeface="Arial" panose="020B0604020202020204" pitchFamily="34" charset="0"/>
              </a:rPr>
              <a:t>Version-1+1</a:t>
            </a:r>
          </a:p>
          <a:p>
            <a:pPr marL="171450" indent="-171450">
              <a:spcBef>
                <a:spcPts val="500"/>
              </a:spcBef>
              <a:spcAft>
                <a:spcPts val="0"/>
              </a:spcAft>
              <a:buFont typeface="Arial" charset="0"/>
              <a:buChar char="•"/>
            </a:pPr>
            <a:endParaRPr lang="en-US" sz="1000" dirty="0">
              <a:solidFill>
                <a:schemeClr val="bg1">
                  <a:lumMod val="95000"/>
                </a:schemeClr>
              </a:solidFill>
              <a:latin typeface="Arial" panose="020B0604020202020204" pitchFamily="34" charset="0"/>
              <a:cs typeface="Arial" panose="020B0604020202020204" pitchFamily="34" charset="0"/>
            </a:endParaRPr>
          </a:p>
          <a:p>
            <a:pPr>
              <a:spcBef>
                <a:spcPts val="500"/>
              </a:spcBef>
              <a:spcAft>
                <a:spcPts val="0"/>
              </a:spcAft>
            </a:pPr>
            <a:r>
              <a:rPr lang="en-US" sz="1200" dirty="0" smtClean="0">
                <a:solidFill>
                  <a:srgbClr val="00B0F0"/>
                </a:solidFill>
                <a:latin typeface="Arial" panose="020B0604020202020204" pitchFamily="34" charset="0"/>
                <a:cs typeface="Arial" panose="020B0604020202020204" pitchFamily="34" charset="0"/>
              </a:rPr>
              <a:t>Resume</a:t>
            </a:r>
          </a:p>
          <a:p>
            <a:pPr marL="171450" indent="-171450">
              <a:spcBef>
                <a:spcPts val="500"/>
              </a:spcBef>
              <a:buFont typeface="Arial" panose="020B0604020202020204" pitchFamily="34" charset="0"/>
              <a:buChar char="•"/>
            </a:pPr>
            <a:r>
              <a:rPr lang="en-US" sz="1000" dirty="0" smtClean="0">
                <a:solidFill>
                  <a:schemeClr val="bg1">
                    <a:lumMod val="95000"/>
                  </a:schemeClr>
                </a:solidFill>
                <a:latin typeface="Arial" panose="020B0604020202020204" pitchFamily="34" charset="0"/>
                <a:cs typeface="Arial" panose="020B0604020202020204" pitchFamily="34" charset="0"/>
              </a:rPr>
              <a:t>Links</a:t>
            </a:r>
            <a:endParaRPr lang="en-US" sz="1000" dirty="0">
              <a:solidFill>
                <a:schemeClr val="bg1">
                  <a:lumMod val="95000"/>
                </a:schemeClr>
              </a:solidFill>
              <a:latin typeface="Arial" panose="020B0604020202020204" pitchFamily="34" charset="0"/>
              <a:cs typeface="Arial" panose="020B0604020202020204" pitchFamily="34" charset="0"/>
            </a:endParaRPr>
          </a:p>
          <a:p>
            <a:pPr marL="171450" indent="-171450">
              <a:spcBef>
                <a:spcPts val="500"/>
              </a:spcBef>
              <a:spcAft>
                <a:spcPts val="0"/>
              </a:spcAft>
              <a:buFont typeface="Arial" panose="020B0604020202020204" pitchFamily="34" charset="0"/>
              <a:buChar char="•"/>
            </a:pPr>
            <a:endParaRPr lang="en-US" sz="1200" dirty="0" smtClean="0">
              <a:solidFill>
                <a:srgbClr val="00B0F0"/>
              </a:solidFill>
            </a:endParaRPr>
          </a:p>
          <a:p>
            <a:pPr>
              <a:spcBef>
                <a:spcPts val="500"/>
              </a:spcBef>
              <a:spcAft>
                <a:spcPts val="0"/>
              </a:spcAft>
              <a:tabLst>
                <a:tab pos="347663" algn="l"/>
              </a:tabLst>
            </a:pPr>
            <a:endParaRPr lang="en-US" sz="1000" dirty="0"/>
          </a:p>
          <a:p>
            <a:pPr>
              <a:spcBef>
                <a:spcPts val="500"/>
              </a:spcBef>
              <a:spcAft>
                <a:spcPts val="0"/>
              </a:spcAft>
            </a:pPr>
            <a:endParaRPr lang="en-US" sz="1000" dirty="0" smtClean="0">
              <a:solidFill>
                <a:schemeClr val="bg1">
                  <a:lumMod val="50000"/>
                </a:schemeClr>
              </a:solidFill>
            </a:endParaRPr>
          </a:p>
          <a:p>
            <a:pPr>
              <a:spcBef>
                <a:spcPts val="500"/>
              </a:spcBef>
              <a:spcAft>
                <a:spcPts val="0"/>
              </a:spcAft>
            </a:pPr>
            <a:endParaRPr lang="en-US" sz="1000" dirty="0">
              <a:solidFill>
                <a:schemeClr val="bg1">
                  <a:lumMod val="50000"/>
                </a:schemeClr>
              </a:solidFill>
            </a:endParaRPr>
          </a:p>
        </p:txBody>
      </p:sp>
      <p:pic>
        <p:nvPicPr>
          <p:cNvPr id="12" name="Picture 11"/>
          <p:cNvPicPr>
            <a:picLocks noChangeAspect="1"/>
          </p:cNvPicPr>
          <p:nvPr/>
        </p:nvPicPr>
        <p:blipFill>
          <a:blip r:embed="rId3"/>
          <a:stretch>
            <a:fillRect/>
          </a:stretch>
        </p:blipFill>
        <p:spPr>
          <a:xfrm>
            <a:off x="453745" y="1772366"/>
            <a:ext cx="4268408" cy="1597795"/>
          </a:xfrm>
          <a:prstGeom prst="rect">
            <a:avLst/>
          </a:prstGeom>
        </p:spPr>
      </p:pic>
    </p:spTree>
    <p:extLst>
      <p:ext uri="{BB962C8B-B14F-4D97-AF65-F5344CB8AC3E}">
        <p14:creationId xmlns:p14="http://schemas.microsoft.com/office/powerpoint/2010/main" val="518398107"/>
      </p:ext>
    </p:extLst>
  </p:cSld>
  <p:clrMapOvr>
    <a:masterClrMapping/>
  </p:clrMapOvr>
  <p:transition spd="slow">
    <p:push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 y="0"/>
            <a:ext cx="8455721"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798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5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right)">
                                      <p:cBhvr>
                                        <p:cTn id="21" dur="500"/>
                                        <p:tgtEl>
                                          <p:spTgt spid="10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1"/>
                                        </p:tgtEl>
                                        <p:attrNameLst>
                                          <p:attrName>style.visibility</p:attrName>
                                        </p:attrNameLst>
                                      </p:cBhvr>
                                      <p:to>
                                        <p:strVal val="visible"/>
                                      </p:to>
                                    </p:set>
                                    <p:animEffect transition="in" filter="fade">
                                      <p:cBhvr>
                                        <p:cTn id="26" dur="500"/>
                                        <p:tgtEl>
                                          <p:spTgt spid="1031"/>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wipe(right)">
                                      <p:cBhvr>
                                        <p:cTn id="30" dur="500"/>
                                        <p:tgtEl>
                                          <p:spTgt spid="103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circle(out)">
                                      <p:cBhvr>
                                        <p:cTn id="35" dur="2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5" name="Title 1"/>
          <p:cNvSpPr txBox="1">
            <a:spLocks/>
          </p:cNvSpPr>
          <p:nvPr/>
        </p:nvSpPr>
        <p:spPr>
          <a:xfrm>
            <a:off x="454025" y="2386162"/>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Security report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Version  1+1</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634538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 y="0"/>
            <a:ext cx="8455721"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52" y="0"/>
            <a:ext cx="8455721"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52" y="0"/>
            <a:ext cx="8455721"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752" y="0"/>
            <a:ext cx="8455720"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8801" y="2724150"/>
            <a:ext cx="1503679"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8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2051"/>
                                        </p:tgtEl>
                                        <p:attrNameLst>
                                          <p:attrName>style.visibility</p:attrName>
                                        </p:attrNameLst>
                                      </p:cBhvr>
                                      <p:to>
                                        <p:strVal val="visible"/>
                                      </p:to>
                                    </p:set>
                                    <p:animEffect transition="in" filter="wipe(right)">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left)">
                                      <p:cBhvr>
                                        <p:cTn id="12" dur="1000"/>
                                        <p:tgtEl>
                                          <p:spTgt spid="2052"/>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wipe(right)">
                                      <p:cBhvr>
                                        <p:cTn id="16" dur="1000"/>
                                        <p:tgtEl>
                                          <p:spTgt spid="205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wipe(left)">
                                      <p:cBhvr>
                                        <p:cTn id="21" dur="500"/>
                                        <p:tgtEl>
                                          <p:spTgt spid="205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057"/>
                                        </p:tgtEl>
                                        <p:attrNameLst>
                                          <p:attrName>style.visibility</p:attrName>
                                        </p:attrNameLst>
                                      </p:cBhvr>
                                      <p:to>
                                        <p:strVal val="visible"/>
                                      </p:to>
                                    </p:set>
                                    <p:animEffect transition="in" filter="wipe(right)">
                                      <p:cBhvr>
                                        <p:cTn id="26"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899678"/>
            <a:ext cx="9144000" cy="3043672"/>
          </a:xfrm>
          <a:prstGeom prst="rect">
            <a:avLst/>
          </a:prstGeom>
          <a:solidFill>
            <a:srgbClr val="D7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99678"/>
            <a:ext cx="4240376" cy="2967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899678"/>
            <a:ext cx="4877638" cy="3043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52400" y="1352549"/>
            <a:ext cx="8763000" cy="3429001"/>
            <a:chOff x="152400" y="1357745"/>
            <a:chExt cx="8763000" cy="3195208"/>
          </a:xfrm>
        </p:grpSpPr>
        <p:sp>
          <p:nvSpPr>
            <p:cNvPr id="10" name="Rectangle 9"/>
            <p:cNvSpPr/>
            <p:nvPr/>
          </p:nvSpPr>
          <p:spPr>
            <a:xfrm>
              <a:off x="152400" y="1503616"/>
              <a:ext cx="1066800" cy="2055273"/>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24800" y="1357745"/>
              <a:ext cx="990600" cy="2272149"/>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85799" y="3558889"/>
              <a:ext cx="7734301" cy="994064"/>
              <a:chOff x="685799" y="3558889"/>
              <a:chExt cx="7734301" cy="994064"/>
            </a:xfrm>
          </p:grpSpPr>
          <p:cxnSp>
            <p:nvCxnSpPr>
              <p:cNvPr id="13" name="Elbow Connector 12"/>
              <p:cNvCxnSpPr>
                <a:stCxn id="10" idx="2"/>
              </p:cNvCxnSpPr>
              <p:nvPr/>
            </p:nvCxnSpPr>
            <p:spPr>
              <a:xfrm rot="16200000" flipH="1">
                <a:off x="3465371" y="779317"/>
                <a:ext cx="994060" cy="6553203"/>
              </a:xfrm>
              <a:prstGeom prst="bentConnector2">
                <a:avLst/>
              </a:prstGeom>
              <a:ln w="50800">
                <a:solidFill>
                  <a:srgbClr val="FFC000"/>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4" name="Elbow Connector 13"/>
              <p:cNvCxnSpPr>
                <a:endCxn id="11" idx="2"/>
              </p:cNvCxnSpPr>
              <p:nvPr/>
            </p:nvCxnSpPr>
            <p:spPr>
              <a:xfrm flipV="1">
                <a:off x="7086600" y="3629895"/>
                <a:ext cx="1333500" cy="923058"/>
              </a:xfrm>
              <a:prstGeom prst="bentConnector2">
                <a:avLst/>
              </a:prstGeom>
              <a:ln w="50800">
                <a:solidFill>
                  <a:srgbClr val="FFC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a:off x="152400" y="970883"/>
            <a:ext cx="8762999" cy="2820069"/>
            <a:chOff x="152400" y="970883"/>
            <a:chExt cx="8762999" cy="2820069"/>
          </a:xfrm>
        </p:grpSpPr>
        <p:sp>
          <p:nvSpPr>
            <p:cNvPr id="16" name="Rectangle 15"/>
            <p:cNvSpPr/>
            <p:nvPr/>
          </p:nvSpPr>
          <p:spPr>
            <a:xfrm>
              <a:off x="152400" y="970883"/>
              <a:ext cx="3886200" cy="457867"/>
            </a:xfrm>
            <a:prstGeom prst="rect">
              <a:avLst/>
            </a:prstGeom>
            <a:noFill/>
            <a:ln w="3810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801598" y="970883"/>
              <a:ext cx="4113801" cy="305467"/>
            </a:xfrm>
            <a:prstGeom prst="rect">
              <a:avLst/>
            </a:prstGeom>
            <a:noFill/>
            <a:ln w="3810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3352965" y="2419517"/>
              <a:ext cx="2438402" cy="304468"/>
            </a:xfrm>
            <a:prstGeom prst="rect">
              <a:avLst/>
            </a:prstGeom>
            <a:noFill/>
            <a:ln w="38100">
              <a:solidFill>
                <a:srgbClr val="F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4038600" y="1199816"/>
              <a:ext cx="762998" cy="1"/>
            </a:xfrm>
            <a:prstGeom prst="straightConnector1">
              <a:avLst/>
            </a:prstGeom>
            <a:ln w="50800">
              <a:solidFill>
                <a:srgbClr val="FF2F2F"/>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038600" y="1199819"/>
              <a:ext cx="381000" cy="533731"/>
            </a:xfrm>
            <a:prstGeom prst="straightConnector1">
              <a:avLst/>
            </a:prstGeom>
            <a:ln w="50800">
              <a:solidFill>
                <a:srgbClr val="FF2F2F"/>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371600" y="2343150"/>
            <a:ext cx="5410200" cy="2209800"/>
            <a:chOff x="1371600" y="2343150"/>
            <a:chExt cx="5410200" cy="2209800"/>
          </a:xfrm>
        </p:grpSpPr>
        <p:sp>
          <p:nvSpPr>
            <p:cNvPr id="22" name="Rectangle 21"/>
            <p:cNvSpPr/>
            <p:nvPr/>
          </p:nvSpPr>
          <p:spPr>
            <a:xfrm>
              <a:off x="4876800" y="2343150"/>
              <a:ext cx="1905000" cy="1295400"/>
            </a:xfrm>
            <a:prstGeom prst="rect">
              <a:avLst/>
            </a:prstGeom>
            <a:noFill/>
            <a:ln w="50800">
              <a:solidFill>
                <a:srgbClr val="56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71600" y="2952750"/>
              <a:ext cx="1219200" cy="762000"/>
            </a:xfrm>
            <a:prstGeom prst="rect">
              <a:avLst/>
            </a:prstGeom>
            <a:noFill/>
            <a:ln w="50800">
              <a:solidFill>
                <a:srgbClr val="56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866901" y="3638552"/>
              <a:ext cx="3962400" cy="914398"/>
              <a:chOff x="685800" y="3682093"/>
              <a:chExt cx="7734300" cy="870859"/>
            </a:xfrm>
          </p:grpSpPr>
          <p:cxnSp>
            <p:nvCxnSpPr>
              <p:cNvPr id="25" name="Elbow Connector 24"/>
              <p:cNvCxnSpPr/>
              <p:nvPr/>
            </p:nvCxnSpPr>
            <p:spPr>
              <a:xfrm rot="16200000" flipH="1">
                <a:off x="3581401" y="895349"/>
                <a:ext cx="762000" cy="6553202"/>
              </a:xfrm>
              <a:prstGeom prst="bentConnector2">
                <a:avLst/>
              </a:prstGeom>
              <a:ln w="50800">
                <a:solidFill>
                  <a:srgbClr val="56C800"/>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6" name="Elbow Connector 25"/>
              <p:cNvCxnSpPr>
                <a:endCxn id="33" idx="2"/>
              </p:cNvCxnSpPr>
              <p:nvPr/>
            </p:nvCxnSpPr>
            <p:spPr>
              <a:xfrm flipV="1">
                <a:off x="7086600" y="3682093"/>
                <a:ext cx="1333500" cy="870859"/>
              </a:xfrm>
              <a:prstGeom prst="bentConnector2">
                <a:avLst/>
              </a:prstGeom>
              <a:ln w="50800">
                <a:solidFill>
                  <a:srgbClr val="56C8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27" name="Group 26"/>
          <p:cNvGrpSpPr/>
          <p:nvPr/>
        </p:nvGrpSpPr>
        <p:grpSpPr>
          <a:xfrm>
            <a:off x="1371600" y="1428750"/>
            <a:ext cx="6477000" cy="1371600"/>
            <a:chOff x="1371600" y="1428750"/>
            <a:chExt cx="6477000" cy="1371600"/>
          </a:xfrm>
        </p:grpSpPr>
        <p:sp>
          <p:nvSpPr>
            <p:cNvPr id="28" name="Rectangle 27"/>
            <p:cNvSpPr/>
            <p:nvPr/>
          </p:nvSpPr>
          <p:spPr>
            <a:xfrm>
              <a:off x="1371600" y="1503616"/>
              <a:ext cx="2590800" cy="1296734"/>
            </a:xfrm>
            <a:prstGeom prst="rect">
              <a:avLst/>
            </a:prstGeom>
            <a:noFill/>
            <a:ln w="50800">
              <a:solidFill>
                <a:srgbClr val="E02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876800" y="1428750"/>
              <a:ext cx="2971800" cy="838200"/>
            </a:xfrm>
            <a:prstGeom prst="rect">
              <a:avLst/>
            </a:prstGeom>
            <a:noFill/>
            <a:ln w="50800">
              <a:solidFill>
                <a:srgbClr val="E02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3962401" y="2114550"/>
              <a:ext cx="1066799" cy="0"/>
            </a:xfrm>
            <a:prstGeom prst="straightConnector1">
              <a:avLst/>
            </a:prstGeom>
            <a:ln w="50800">
              <a:solidFill>
                <a:srgbClr val="E029FF"/>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2667000" y="2343150"/>
            <a:ext cx="5175662" cy="1943100"/>
            <a:chOff x="2667000" y="2343150"/>
            <a:chExt cx="5175662" cy="1943100"/>
          </a:xfrm>
        </p:grpSpPr>
        <p:sp>
          <p:nvSpPr>
            <p:cNvPr id="32" name="Rectangle 31"/>
            <p:cNvSpPr/>
            <p:nvPr/>
          </p:nvSpPr>
          <p:spPr>
            <a:xfrm>
              <a:off x="2667000" y="2952750"/>
              <a:ext cx="1295400" cy="762000"/>
            </a:xfrm>
            <a:prstGeom prst="rect">
              <a:avLst/>
            </a:prstGeom>
            <a:noFill/>
            <a:ln w="50800">
              <a:solidFill>
                <a:srgbClr val="014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p:cNvSpPr/>
            <p:nvPr/>
          </p:nvSpPr>
          <p:spPr>
            <a:xfrm>
              <a:off x="6858000" y="2343150"/>
              <a:ext cx="984662" cy="1295400"/>
            </a:xfrm>
            <a:prstGeom prst="rect">
              <a:avLst/>
            </a:prstGeom>
            <a:noFill/>
            <a:ln w="50800">
              <a:solidFill>
                <a:srgbClr val="014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3276600" y="3638550"/>
              <a:ext cx="4114800" cy="647700"/>
              <a:chOff x="685800" y="3682093"/>
              <a:chExt cx="7734300" cy="870859"/>
            </a:xfrm>
          </p:grpSpPr>
          <p:cxnSp>
            <p:nvCxnSpPr>
              <p:cNvPr id="35" name="Elbow Connector 34"/>
              <p:cNvCxnSpPr/>
              <p:nvPr/>
            </p:nvCxnSpPr>
            <p:spPr>
              <a:xfrm rot="16200000" flipH="1">
                <a:off x="3581401" y="895349"/>
                <a:ext cx="762000" cy="6553202"/>
              </a:xfrm>
              <a:prstGeom prst="bentConnector2">
                <a:avLst/>
              </a:prstGeom>
              <a:ln w="50800">
                <a:solidFill>
                  <a:srgbClr val="0144FF"/>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7086600" y="3682093"/>
                <a:ext cx="1333500" cy="870859"/>
              </a:xfrm>
              <a:prstGeom prst="bentConnector2">
                <a:avLst/>
              </a:prstGeom>
              <a:ln w="50800">
                <a:solidFill>
                  <a:srgbClr val="0144FF"/>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7" name="Title 3"/>
          <p:cNvSpPr>
            <a:spLocks noGrp="1"/>
          </p:cNvSpPr>
          <p:nvPr>
            <p:ph type="title"/>
          </p:nvPr>
        </p:nvSpPr>
        <p:spPr>
          <a:xfrm>
            <a:off x="457200" y="333487"/>
            <a:ext cx="7643307" cy="281761"/>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Coding Structure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 Transition From Version-1 to Version-1+1</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11599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89"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6" name="Picture 5"/>
          <p:cNvPicPr>
            <a:picLocks noChangeAspect="1"/>
          </p:cNvPicPr>
          <p:nvPr/>
        </p:nvPicPr>
        <p:blipFill rotWithShape="1">
          <a:blip r:embed="rId2"/>
          <a:srcRect l="28000" t="3439" r="22000" b="44216"/>
          <a:stretch/>
        </p:blipFill>
        <p:spPr>
          <a:xfrm>
            <a:off x="0" y="-972"/>
            <a:ext cx="5613992" cy="5144472"/>
          </a:xfrm>
          <a:prstGeom prst="rect">
            <a:avLst/>
          </a:prstGeom>
        </p:spPr>
      </p:pic>
      <p:pic>
        <p:nvPicPr>
          <p:cNvPr id="9" name="Picture 8"/>
          <p:cNvPicPr>
            <a:picLocks noChangeAspect="1"/>
          </p:cNvPicPr>
          <p:nvPr/>
        </p:nvPicPr>
        <p:blipFill>
          <a:blip r:embed="rId3"/>
          <a:stretch>
            <a:fillRect/>
          </a:stretch>
        </p:blipFill>
        <p:spPr>
          <a:xfrm>
            <a:off x="453745" y="1772366"/>
            <a:ext cx="4268408" cy="1597795"/>
          </a:xfrm>
          <a:prstGeom prst="rect">
            <a:avLst/>
          </a:prstGeom>
        </p:spPr>
      </p:pic>
      <p:sp>
        <p:nvSpPr>
          <p:cNvPr id="12" name="Title 1"/>
          <p:cNvSpPr txBox="1">
            <a:spLocks/>
          </p:cNvSpPr>
          <p:nvPr/>
        </p:nvSpPr>
        <p:spPr>
          <a:xfrm>
            <a:off x="454025" y="277888"/>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cs typeface="Arial" panose="020B0604020202020204" pitchFamily="34" charset="0"/>
              </a:rPr>
              <a:t>Table of contents</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
        <p:nvSpPr>
          <p:cNvPr id="13" name="Content Placeholder 1"/>
          <p:cNvSpPr txBox="1">
            <a:spLocks/>
          </p:cNvSpPr>
          <p:nvPr/>
        </p:nvSpPr>
        <p:spPr>
          <a:xfrm>
            <a:off x="5950391" y="374710"/>
            <a:ext cx="2936433" cy="4597340"/>
          </a:xfrm>
          <a:prstGeom prst="rect">
            <a:avLst/>
          </a:prstGeom>
        </p:spPr>
        <p:txBody>
          <a:bodyPr/>
          <a:lst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pPr>
            <a:r>
              <a:rPr lang="en-US" sz="1200" smtClean="0">
                <a:solidFill>
                  <a:srgbClr val="00B0F0"/>
                </a:solidFill>
                <a:latin typeface="Arial" panose="020B0604020202020204" pitchFamily="34" charset="0"/>
                <a:cs typeface="Arial" panose="020B0604020202020204" pitchFamily="34" charset="0"/>
              </a:rPr>
              <a:t>2013-2017: Appraisal of End-to-End Experience in the Application</a:t>
            </a:r>
          </a:p>
          <a:p>
            <a:pPr marL="171450" indent="-171450">
              <a:spcBef>
                <a:spcPts val="1000"/>
              </a:spcBef>
              <a:buFont typeface="Arial" charset="0"/>
              <a:buChar char="•"/>
              <a:tabLst>
                <a:tab pos="287338" algn="l"/>
              </a:tabLst>
            </a:pPr>
            <a:r>
              <a:rPr lang="en-US" sz="1000" smtClean="0">
                <a:solidFill>
                  <a:schemeClr val="bg1"/>
                </a:solidFill>
                <a:latin typeface="Arial" panose="020B0604020202020204" pitchFamily="34" charset="0"/>
                <a:cs typeface="Arial" panose="020B0604020202020204" pitchFamily="34" charset="0"/>
              </a:rPr>
              <a:t>Testing/Research</a:t>
            </a:r>
          </a:p>
          <a:p>
            <a:pPr marL="171450" indent="-171450">
              <a:spcBef>
                <a:spcPts val="500"/>
              </a:spcBef>
              <a:buFont typeface="Arial" charset="0"/>
              <a:buChar char="•"/>
              <a:tabLst>
                <a:tab pos="287338" algn="l"/>
              </a:tabLst>
            </a:pPr>
            <a:r>
              <a:rPr lang="en-US" sz="1000" smtClean="0">
                <a:solidFill>
                  <a:schemeClr val="bg1"/>
                </a:solidFill>
                <a:latin typeface="Arial" panose="020B0604020202020204" pitchFamily="34" charset="0"/>
                <a:cs typeface="Arial" panose="020B0604020202020204" pitchFamily="34" charset="0"/>
              </a:rPr>
              <a:t>Key Findings</a:t>
            </a:r>
          </a:p>
          <a:p>
            <a:pPr marL="171450" indent="-171450">
              <a:spcBef>
                <a:spcPts val="500"/>
              </a:spcBef>
              <a:buFont typeface="Arial" charset="0"/>
              <a:buChar char="•"/>
              <a:tabLst>
                <a:tab pos="287338" algn="l"/>
              </a:tabLst>
            </a:pPr>
            <a:r>
              <a:rPr lang="en-US" sz="1000" smtClean="0">
                <a:solidFill>
                  <a:schemeClr val="bg1"/>
                </a:solidFill>
                <a:latin typeface="Arial" panose="020B0604020202020204" pitchFamily="34" charset="0"/>
                <a:cs typeface="Arial" panose="020B0604020202020204" pitchFamily="34" charset="0"/>
              </a:rPr>
              <a:t>Design Principles</a:t>
            </a:r>
          </a:p>
          <a:p>
            <a:pPr>
              <a:spcBef>
                <a:spcPts val="500"/>
              </a:spcBef>
            </a:pPr>
            <a:endParaRPr lang="en-US" sz="1200" smtClean="0">
              <a:solidFill>
                <a:srgbClr val="E0E3E5"/>
              </a:solidFill>
              <a:latin typeface="Arial" panose="020B0604020202020204" pitchFamily="34" charset="0"/>
              <a:cs typeface="Arial" panose="020B0604020202020204" pitchFamily="34" charset="0"/>
            </a:endParaRPr>
          </a:p>
          <a:p>
            <a:pPr>
              <a:spcBef>
                <a:spcPts val="500"/>
              </a:spcBef>
            </a:pPr>
            <a:r>
              <a:rPr lang="en-US" sz="1200" smtClean="0">
                <a:solidFill>
                  <a:srgbClr val="00B0F0"/>
                </a:solidFill>
                <a:latin typeface="Arial" panose="020B0604020202020204" pitchFamily="34" charset="0"/>
                <a:cs typeface="Arial" panose="020B0604020202020204" pitchFamily="34" charset="0"/>
              </a:rPr>
              <a:t>2016-2017: Real UI/UX Success Story</a:t>
            </a:r>
          </a:p>
          <a:p>
            <a:pPr marL="171450" indent="-171450">
              <a:spcBef>
                <a:spcPts val="500"/>
              </a:spcBef>
              <a:buFont typeface="Arial" charset="0"/>
              <a:buChar char="•"/>
              <a:tabLst>
                <a:tab pos="347663" algn="l"/>
              </a:tabLst>
            </a:pPr>
            <a:r>
              <a:rPr lang="en-US" sz="1000" smtClean="0">
                <a:solidFill>
                  <a:schemeClr val="bg1"/>
                </a:solidFill>
                <a:latin typeface="Arial" panose="020B0604020202020204" pitchFamily="34" charset="0"/>
                <a:cs typeface="Arial" panose="020B0604020202020204" pitchFamily="34" charset="0"/>
              </a:rPr>
              <a:t>Challenge &amp; Goal</a:t>
            </a:r>
          </a:p>
          <a:p>
            <a:pPr marL="171450" indent="-171450">
              <a:spcBef>
                <a:spcPts val="500"/>
              </a:spcBef>
              <a:buFont typeface="Arial" charset="0"/>
              <a:buChar char="•"/>
              <a:tabLst>
                <a:tab pos="347663" algn="l"/>
              </a:tabLst>
            </a:pPr>
            <a:r>
              <a:rPr lang="en-US" sz="1000" smtClean="0">
                <a:solidFill>
                  <a:schemeClr val="bg1"/>
                </a:solidFill>
                <a:latin typeface="Arial" panose="020B0604020202020204" pitchFamily="34" charset="0"/>
                <a:cs typeface="Arial" panose="020B0604020202020204" pitchFamily="34" charset="0"/>
              </a:rPr>
              <a:t>Process</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Persona</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Flow</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Wireframe</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Visual UI</a:t>
            </a:r>
          </a:p>
          <a:p>
            <a:pPr marL="400050" lvl="1" indent="-228600">
              <a:spcBef>
                <a:spcPts val="500"/>
              </a:spcBef>
              <a:buClr>
                <a:schemeClr val="bg1">
                  <a:lumMod val="50000"/>
                </a:schemeClr>
              </a:buClr>
              <a:tabLst>
                <a:tab pos="347663" algn="l"/>
              </a:tabLst>
            </a:pPr>
            <a:r>
              <a:rPr lang="en-US" sz="1000" smtClean="0">
                <a:solidFill>
                  <a:schemeClr val="bg1">
                    <a:lumMod val="95000"/>
                  </a:schemeClr>
                </a:solidFill>
                <a:latin typeface="Arial" panose="020B0604020202020204" pitchFamily="34" charset="0"/>
                <a:cs typeface="Arial" panose="020B0604020202020204" pitchFamily="34" charset="0"/>
              </a:rPr>
              <a:t>Evaluation</a:t>
            </a:r>
          </a:p>
          <a:p>
            <a:pPr>
              <a:spcBef>
                <a:spcPts val="500"/>
              </a:spcBef>
              <a:tabLst>
                <a:tab pos="347663" algn="l"/>
              </a:tabLst>
            </a:pPr>
            <a:endParaRPr lang="en-US" sz="1200" smtClean="0">
              <a:latin typeface="Arial" panose="020B0604020202020204" pitchFamily="34" charset="0"/>
              <a:cs typeface="Arial" panose="020B0604020202020204" pitchFamily="34" charset="0"/>
            </a:endParaRPr>
          </a:p>
          <a:p>
            <a:pPr>
              <a:spcBef>
                <a:spcPts val="500"/>
              </a:spcBef>
            </a:pPr>
            <a:r>
              <a:rPr lang="en-US" sz="1200" smtClean="0">
                <a:solidFill>
                  <a:srgbClr val="00B0F0"/>
                </a:solidFill>
                <a:latin typeface="Arial" panose="020B0604020202020204" pitchFamily="34" charset="0"/>
                <a:cs typeface="Arial" panose="020B0604020202020204" pitchFamily="34" charset="0"/>
              </a:rPr>
              <a:t>Next Generation  Experience</a:t>
            </a:r>
          </a:p>
          <a:p>
            <a:pPr marL="171450" indent="-171450">
              <a:spcBef>
                <a:spcPts val="500"/>
              </a:spcBef>
              <a:buFont typeface="Arial" charset="0"/>
              <a:buChar char="•"/>
            </a:pPr>
            <a:r>
              <a:rPr lang="en-US" sz="1000" smtClean="0">
                <a:solidFill>
                  <a:schemeClr val="bg1">
                    <a:lumMod val="95000"/>
                  </a:schemeClr>
                </a:solidFill>
                <a:latin typeface="Arial" panose="020B0604020202020204" pitchFamily="34" charset="0"/>
                <a:cs typeface="Arial" panose="020B0604020202020204" pitchFamily="34" charset="0"/>
              </a:rPr>
              <a:t>Version-1+1</a:t>
            </a:r>
          </a:p>
          <a:p>
            <a:pPr marL="171450" indent="-171450">
              <a:spcBef>
                <a:spcPts val="500"/>
              </a:spcBef>
              <a:buFont typeface="Arial" charset="0"/>
              <a:buChar char="•"/>
            </a:pPr>
            <a:endParaRPr lang="en-US" sz="1000" smtClean="0">
              <a:solidFill>
                <a:schemeClr val="bg1">
                  <a:lumMod val="95000"/>
                </a:schemeClr>
              </a:solidFill>
              <a:latin typeface="Arial" panose="020B0604020202020204" pitchFamily="34" charset="0"/>
              <a:cs typeface="Arial" panose="020B0604020202020204" pitchFamily="34" charset="0"/>
            </a:endParaRPr>
          </a:p>
          <a:p>
            <a:pPr>
              <a:spcBef>
                <a:spcPts val="500"/>
              </a:spcBef>
            </a:pPr>
            <a:r>
              <a:rPr lang="en-US" sz="1200" smtClean="0">
                <a:solidFill>
                  <a:srgbClr val="00B0F0"/>
                </a:solidFill>
                <a:latin typeface="Arial" panose="020B0604020202020204" pitchFamily="34" charset="0"/>
                <a:cs typeface="Arial" panose="020B0604020202020204" pitchFamily="34" charset="0"/>
              </a:rPr>
              <a:t>Resume</a:t>
            </a:r>
          </a:p>
          <a:p>
            <a:pPr marL="171450" indent="-171450">
              <a:spcBef>
                <a:spcPts val="500"/>
              </a:spcBef>
              <a:buFont typeface="Arial" panose="020B0604020202020204" pitchFamily="34" charset="0"/>
              <a:buChar char="•"/>
            </a:pPr>
            <a:r>
              <a:rPr lang="en-US" sz="1000" smtClean="0">
                <a:solidFill>
                  <a:schemeClr val="bg1">
                    <a:lumMod val="95000"/>
                  </a:schemeClr>
                </a:solidFill>
                <a:latin typeface="Arial" panose="020B0604020202020204" pitchFamily="34" charset="0"/>
                <a:cs typeface="Arial" panose="020B0604020202020204" pitchFamily="34" charset="0"/>
              </a:rPr>
              <a:t>Links</a:t>
            </a:r>
          </a:p>
          <a:p>
            <a:pPr marL="171450" indent="-171450">
              <a:spcBef>
                <a:spcPts val="500"/>
              </a:spcBef>
              <a:buFont typeface="Arial" panose="020B0604020202020204" pitchFamily="34" charset="0"/>
              <a:buChar char="•"/>
            </a:pPr>
            <a:endParaRPr lang="en-US" sz="1200" smtClean="0">
              <a:solidFill>
                <a:srgbClr val="00B0F0"/>
              </a:solidFill>
            </a:endParaRPr>
          </a:p>
          <a:p>
            <a:pPr>
              <a:spcBef>
                <a:spcPts val="500"/>
              </a:spcBef>
              <a:tabLst>
                <a:tab pos="347663" algn="l"/>
              </a:tabLst>
            </a:pPr>
            <a:endParaRPr lang="en-US" sz="1000" smtClean="0"/>
          </a:p>
          <a:p>
            <a:pPr>
              <a:spcBef>
                <a:spcPts val="500"/>
              </a:spcBef>
            </a:pPr>
            <a:endParaRPr lang="en-US" sz="1000" smtClean="0">
              <a:solidFill>
                <a:schemeClr val="bg1">
                  <a:lumMod val="50000"/>
                </a:schemeClr>
              </a:solidFill>
            </a:endParaRPr>
          </a:p>
          <a:p>
            <a:pPr>
              <a:spcBef>
                <a:spcPts val="500"/>
              </a:spcBef>
            </a:pPr>
            <a:endParaRPr lang="en-US" sz="1000" dirty="0">
              <a:solidFill>
                <a:schemeClr val="bg1">
                  <a:lumMod val="50000"/>
                </a:schemeClr>
              </a:solidFill>
            </a:endParaRPr>
          </a:p>
        </p:txBody>
      </p:sp>
      <p:sp>
        <p:nvSpPr>
          <p:cNvPr id="10" name="Rectangle 9"/>
          <p:cNvSpPr/>
          <p:nvPr/>
        </p:nvSpPr>
        <p:spPr>
          <a:xfrm>
            <a:off x="5772744" y="122981"/>
            <a:ext cx="3237906" cy="3896569"/>
          </a:xfrm>
          <a:prstGeom prst="rect">
            <a:avLst/>
          </a:prstGeom>
          <a:solidFill>
            <a:schemeClr val="tx1">
              <a:lumMod val="50000"/>
              <a:alpha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Tree>
    <p:extLst>
      <p:ext uri="{BB962C8B-B14F-4D97-AF65-F5344CB8AC3E}">
        <p14:creationId xmlns:p14="http://schemas.microsoft.com/office/powerpoint/2010/main" val="36429887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4735560"/>
            <a:ext cx="9144000" cy="40794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33" name="Rectangle 32"/>
          <p:cNvSpPr/>
          <p:nvPr/>
        </p:nvSpPr>
        <p:spPr>
          <a:xfrm>
            <a:off x="1" y="0"/>
            <a:ext cx="1714499" cy="5143500"/>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24" name="Rectangle 18"/>
          <p:cNvSpPr>
            <a:spLocks noChangeArrowheads="1"/>
          </p:cNvSpPr>
          <p:nvPr/>
        </p:nvSpPr>
        <p:spPr bwMode="auto">
          <a:xfrm>
            <a:off x="276225" y="1618712"/>
            <a:ext cx="1438275" cy="106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95000"/>
                  </a:schemeClr>
                </a:solidFill>
                <a:effectLst/>
                <a:latin typeface="Arial" panose="020B0604020202020204" pitchFamily="34" charset="0"/>
                <a:ea typeface="Open Sans Light" panose="020B0306030504020204" pitchFamily="34" charset="0"/>
                <a:cs typeface="Arial" panose="020B0604020202020204" pitchFamily="34" charset="0"/>
              </a:rPr>
              <a:t>Dmitri Pyjov</a:t>
            </a:r>
            <a:endParaRPr kumimoji="0" lang="en-US" altLang="en-US" sz="700" b="0" i="0" u="none" strike="noStrike" cap="none" normalizeH="0" baseline="0" dirty="0" smtClean="0">
              <a:ln>
                <a:noFill/>
              </a:ln>
              <a:solidFill>
                <a:schemeClr val="bg1">
                  <a:lumMod val="95000"/>
                </a:schemeClr>
              </a:solidFill>
              <a:effectLst/>
              <a:latin typeface="Arial" panose="020B0604020202020204" pitchFamily="34" charset="0"/>
              <a:ea typeface="Open Sans Light" panose="020B0306030504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345 East 80</a:t>
            </a:r>
            <a:r>
              <a:rPr kumimoji="0" lang="en-US" altLang="en-US" sz="800" b="0" i="0" u="none" strike="noStrike" cap="none" normalizeH="0" baseline="30000" dirty="0" smtClean="0">
                <a:ln>
                  <a:noFill/>
                </a:ln>
                <a:solidFill>
                  <a:schemeClr val="bg1">
                    <a:lumMod val="95000"/>
                  </a:schemeClr>
                </a:solidFill>
                <a:effectLst/>
                <a:latin typeface="Arial" pitchFamily="34" charset="0"/>
                <a:ea typeface="Calibri" pitchFamily="34" charset="0"/>
                <a:cs typeface="Arial" pitchFamily="34" charset="0"/>
              </a:rPr>
              <a:t>th</a:t>
            </a: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 Street</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New York, NY 10075</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650 • 465 • 5694</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dmitri.pyjov@gmail.com</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lumMod val="95000"/>
                </a:schemeClr>
              </a:solidFill>
              <a:effectLst/>
              <a:latin typeface="Arial" pitchFamily="34" charset="0"/>
              <a:cs typeface="Arial" pitchFamily="34" charset="0"/>
            </a:endParaRPr>
          </a:p>
        </p:txBody>
      </p:sp>
      <p:grpSp>
        <p:nvGrpSpPr>
          <p:cNvPr id="29" name="Group 28"/>
          <p:cNvGrpSpPr/>
          <p:nvPr/>
        </p:nvGrpSpPr>
        <p:grpSpPr>
          <a:xfrm>
            <a:off x="266700" y="315261"/>
            <a:ext cx="1193296" cy="1139683"/>
            <a:chOff x="6132662" y="2043323"/>
            <a:chExt cx="1193296" cy="1139683"/>
          </a:xfrm>
          <a:effectLst>
            <a:outerShdw blurRad="304800" dist="50800" dir="5400000" algn="t" rotWithShape="0">
              <a:prstClr val="black">
                <a:alpha val="30000"/>
              </a:prstClr>
            </a:outerShdw>
          </a:effectLst>
        </p:grpSpPr>
        <p:pic>
          <p:nvPicPr>
            <p:cNvPr id="30" name="Picture 2" descr="C:\Users\dpyjov\Desktop\My\2018 resume\My images\IMG_9836.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scaling="25"/>
                      </a14:imgEffect>
                      <a14:imgEffect>
                        <a14:colorTemperature colorTemp="2875"/>
                      </a14:imgEffect>
                      <a14:imgEffect>
                        <a14:saturation sat="33000"/>
                      </a14:imgEffect>
                    </a14:imgLayer>
                  </a14:imgProps>
                </a:ext>
                <a:ext uri="{28A0092B-C50C-407E-A947-70E740481C1C}">
                  <a14:useLocalDpi xmlns:a14="http://schemas.microsoft.com/office/drawing/2010/main" val="0"/>
                </a:ext>
              </a:extLst>
            </a:blip>
            <a:srcRect l="11175" t="12969" r="10266" b="25703"/>
            <a:stretch/>
          </p:blipFill>
          <p:spPr bwMode="auto">
            <a:xfrm>
              <a:off x="6132662" y="2043951"/>
              <a:ext cx="1193296" cy="113905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6132662" y="2043323"/>
              <a:ext cx="1193296" cy="1139055"/>
            </a:xfrm>
            <a:prstGeom prst="rect">
              <a:avLst/>
            </a:prstGeom>
            <a:gradFill flip="none" rotWithShape="1">
              <a:gsLst>
                <a:gs pos="0">
                  <a:schemeClr val="tx1">
                    <a:alpha val="0"/>
                    <a:lumMod val="0"/>
                  </a:schemeClr>
                </a:gs>
                <a:gs pos="100000">
                  <a:schemeClr val="tx1">
                    <a:lumMod val="50000"/>
                    <a:alpha val="45000"/>
                  </a:schemeClr>
                </a:gs>
              </a:gsLst>
              <a:path path="circle">
                <a:fillToRect l="50000" t="50000" r="50000" b="50000"/>
              </a:path>
              <a:tileRect/>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32" name="Rectangle 31"/>
            <p:cNvSpPr/>
            <p:nvPr/>
          </p:nvSpPr>
          <p:spPr>
            <a:xfrm>
              <a:off x="6132662" y="2043949"/>
              <a:ext cx="852353" cy="1139057"/>
            </a:xfrm>
            <a:prstGeom prst="rect">
              <a:avLst/>
            </a:prstGeom>
            <a:gradFill flip="none" rotWithShape="1">
              <a:gsLst>
                <a:gs pos="100000">
                  <a:schemeClr val="tx1">
                    <a:alpha val="0"/>
                    <a:lumMod val="0"/>
                    <a:lumOff val="100000"/>
                  </a:schemeClr>
                </a:gs>
                <a:gs pos="0">
                  <a:schemeClr val="tx1">
                    <a:lumMod val="0"/>
                    <a:alpha val="55000"/>
                  </a:schemeClr>
                </a:gs>
              </a:gsLst>
              <a:lin ang="0" scaled="1"/>
              <a:tileRect/>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sp>
        <p:nvSpPr>
          <p:cNvPr id="34" name="TextBox 33"/>
          <p:cNvSpPr txBox="1"/>
          <p:nvPr/>
        </p:nvSpPr>
        <p:spPr>
          <a:xfrm>
            <a:off x="2009775" y="278725"/>
            <a:ext cx="3600450" cy="4777846"/>
          </a:xfrm>
          <a:prstGeom prst="rect">
            <a:avLst/>
          </a:prstGeom>
          <a:noFill/>
        </p:spPr>
        <p:txBody>
          <a:bodyPr wrap="square" rtlCol="0">
            <a:spAutoFit/>
          </a:bodyPr>
          <a:lstStyle/>
          <a:p>
            <a:pPr>
              <a:lnSpc>
                <a:spcPct val="95000"/>
              </a:lnSpc>
            </a:pPr>
            <a:r>
              <a:rPr lang="en-US" sz="1600" dirty="0" smtClean="0">
                <a:solidFill>
                  <a:srgbClr val="00B0F0"/>
                </a:solidFill>
                <a:latin typeface="Arial" panose="020B0604020202020204" pitchFamily="34" charset="0"/>
                <a:cs typeface="Arial" panose="020B0604020202020204" pitchFamily="34" charset="0"/>
              </a:rPr>
              <a:t>Employment</a:t>
            </a:r>
          </a:p>
          <a:p>
            <a:pPr>
              <a:lnSpc>
                <a:spcPct val="95000"/>
              </a:lnSpc>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2007 </a:t>
            </a:r>
            <a:r>
              <a:rPr lang="en-US" sz="1050" dirty="0">
                <a:solidFill>
                  <a:schemeClr val="bg1">
                    <a:lumMod val="95000"/>
                  </a:schemeClr>
                </a:solidFill>
                <a:latin typeface="Arial" panose="020B0604020202020204" pitchFamily="34" charset="0"/>
                <a:cs typeface="Arial" panose="020B0604020202020204" pitchFamily="34" charset="0"/>
              </a:rPr>
              <a:t>– Present</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McAfee / Intel </a:t>
            </a:r>
            <a:r>
              <a:rPr lang="en-US" sz="1050" dirty="0" smtClean="0">
                <a:solidFill>
                  <a:schemeClr val="bg1">
                    <a:lumMod val="95000"/>
                  </a:schemeClr>
                </a:solidFill>
                <a:latin typeface="Arial" panose="020B0604020202020204" pitchFamily="34" charset="0"/>
                <a:cs typeface="Arial" panose="020B0604020202020204" pitchFamily="34" charset="0"/>
              </a:rPr>
              <a:t>Security</a:t>
            </a:r>
            <a:endParaRPr lang="en-US" sz="1050" dirty="0">
              <a:solidFill>
                <a:schemeClr val="bg1">
                  <a:lumMod val="95000"/>
                </a:schemeClr>
              </a:solidFill>
              <a:latin typeface="Arial" panose="020B0604020202020204" pitchFamily="34" charset="0"/>
              <a:cs typeface="Arial" panose="020B0604020202020204" pitchFamily="34" charset="0"/>
            </a:endParaRPr>
          </a:p>
          <a:p>
            <a:pPr lvl="1">
              <a:lnSpc>
                <a:spcPct val="95000"/>
              </a:lnSpc>
              <a:buSzPct val="120000"/>
            </a:pPr>
            <a:r>
              <a:rPr lang="en-US" sz="1050" dirty="0" smtClean="0">
                <a:solidFill>
                  <a:schemeClr val="bg1">
                    <a:lumMod val="95000"/>
                  </a:schemeClr>
                </a:solidFill>
                <a:latin typeface="Arial" panose="020B0604020202020204" pitchFamily="34" charset="0"/>
                <a:cs typeface="Arial" panose="020B0604020202020204" pitchFamily="34" charset="0"/>
              </a:rPr>
              <a:t>New </a:t>
            </a:r>
            <a:r>
              <a:rPr lang="en-US" sz="1050" dirty="0">
                <a:solidFill>
                  <a:schemeClr val="bg1">
                    <a:lumMod val="95000"/>
                  </a:schemeClr>
                </a:solidFill>
                <a:latin typeface="Arial" panose="020B0604020202020204" pitchFamily="34" charset="0"/>
                <a:cs typeface="Arial" panose="020B0604020202020204" pitchFamily="34" charset="0"/>
              </a:rPr>
              <a:t>York, NY</a:t>
            </a:r>
          </a:p>
          <a:p>
            <a:pPr marL="1085850" lvl="2" indent="-171450">
              <a:lnSpc>
                <a:spcPct val="95000"/>
              </a:lnSpc>
              <a:buClr>
                <a:schemeClr val="bg1">
                  <a:lumMod val="50000"/>
                </a:schemeClr>
              </a:buClr>
              <a:buSzPct val="100000"/>
              <a:buFont typeface="Wingdings" panose="05000000000000000000" pitchFamily="2" charset="2"/>
              <a:buChar char="§"/>
            </a:pPr>
            <a:r>
              <a:rPr lang="en-US" sz="1050" dirty="0" smtClean="0">
                <a:solidFill>
                  <a:schemeClr val="bg1">
                    <a:lumMod val="95000"/>
                  </a:schemeClr>
                </a:solidFill>
                <a:latin typeface="Arial" panose="020B0604020202020204" pitchFamily="34" charset="0"/>
                <a:cs typeface="Arial" panose="020B0604020202020204" pitchFamily="34" charset="0"/>
              </a:rPr>
              <a:t>2014 – 2018 UX Creative Director</a:t>
            </a:r>
            <a:endParaRPr lang="en-US" sz="1050" dirty="0">
              <a:solidFill>
                <a:schemeClr val="bg1">
                  <a:lumMod val="95000"/>
                </a:schemeClr>
              </a:solidFill>
              <a:latin typeface="Arial" panose="020B0604020202020204" pitchFamily="34" charset="0"/>
              <a:cs typeface="Arial" panose="020B0604020202020204" pitchFamily="34" charset="0"/>
            </a:endParaRPr>
          </a:p>
          <a:p>
            <a:pPr marL="1085850" lvl="2" indent="-171450">
              <a:lnSpc>
                <a:spcPct val="95000"/>
              </a:lnSpc>
              <a:buClr>
                <a:schemeClr val="bg1">
                  <a:lumMod val="50000"/>
                </a:schemeClr>
              </a:buClr>
              <a:buSzPct val="100000"/>
              <a:buFont typeface="Wingdings" panose="05000000000000000000" pitchFamily="2" charset="2"/>
              <a:buChar char="§"/>
            </a:pPr>
            <a:r>
              <a:rPr lang="en-US" sz="1050" dirty="0" smtClean="0">
                <a:solidFill>
                  <a:schemeClr val="bg1">
                    <a:lumMod val="95000"/>
                  </a:schemeClr>
                </a:solidFill>
                <a:latin typeface="Arial" panose="020B0604020202020204" pitchFamily="34" charset="0"/>
                <a:cs typeface="Arial" panose="020B0604020202020204" pitchFamily="34" charset="0"/>
              </a:rPr>
              <a:t>2009 </a:t>
            </a:r>
            <a:r>
              <a:rPr lang="en-US" sz="1050" dirty="0">
                <a:solidFill>
                  <a:schemeClr val="bg1">
                    <a:lumMod val="95000"/>
                  </a:schemeClr>
                </a:solidFill>
                <a:latin typeface="Arial" panose="020B0604020202020204" pitchFamily="34" charset="0"/>
                <a:cs typeface="Arial" panose="020B0604020202020204" pitchFamily="34" charset="0"/>
              </a:rPr>
              <a:t>– 2014 Senior </a:t>
            </a:r>
            <a:r>
              <a:rPr lang="en-US" sz="1050" dirty="0" smtClean="0">
                <a:solidFill>
                  <a:schemeClr val="bg1">
                    <a:lumMod val="95000"/>
                  </a:schemeClr>
                </a:solidFill>
                <a:latin typeface="Arial" panose="020B0604020202020204" pitchFamily="34" charset="0"/>
                <a:cs typeface="Arial" panose="020B0604020202020204" pitchFamily="34" charset="0"/>
              </a:rPr>
              <a:t>Manager</a:t>
            </a:r>
            <a:endParaRPr lang="en-US" sz="1050" dirty="0">
              <a:solidFill>
                <a:schemeClr val="bg1">
                  <a:lumMod val="95000"/>
                </a:schemeClr>
              </a:solidFill>
              <a:latin typeface="Arial" panose="020B0604020202020204" pitchFamily="34" charset="0"/>
              <a:cs typeface="Arial" panose="020B0604020202020204" pitchFamily="34" charset="0"/>
            </a:endParaRPr>
          </a:p>
          <a:p>
            <a:pPr marL="1085850" lvl="2" indent="-171450">
              <a:lnSpc>
                <a:spcPct val="95000"/>
              </a:lnSpc>
              <a:buClr>
                <a:schemeClr val="bg1">
                  <a:lumMod val="50000"/>
                </a:schemeClr>
              </a:buClr>
              <a:buSzPct val="100000"/>
              <a:buFont typeface="Wingdings" panose="05000000000000000000" pitchFamily="2" charset="2"/>
              <a:buChar char="§"/>
            </a:pPr>
            <a:r>
              <a:rPr lang="en-US" sz="1050" dirty="0" smtClean="0">
                <a:solidFill>
                  <a:schemeClr val="bg1">
                    <a:lumMod val="95000"/>
                  </a:schemeClr>
                </a:solidFill>
                <a:latin typeface="Arial" panose="020B0604020202020204" pitchFamily="34" charset="0"/>
                <a:cs typeface="Arial" panose="020B0604020202020204" pitchFamily="34" charset="0"/>
              </a:rPr>
              <a:t>2007 </a:t>
            </a:r>
            <a:r>
              <a:rPr lang="en-US" sz="1050" dirty="0">
                <a:solidFill>
                  <a:schemeClr val="bg1">
                    <a:lumMod val="95000"/>
                  </a:schemeClr>
                </a:solidFill>
                <a:latin typeface="Arial" panose="020B0604020202020204" pitchFamily="34" charset="0"/>
                <a:cs typeface="Arial" panose="020B0604020202020204" pitchFamily="34" charset="0"/>
              </a:rPr>
              <a:t>– 2009 UI </a:t>
            </a:r>
            <a:r>
              <a:rPr lang="en-US" sz="1050" dirty="0" smtClean="0">
                <a:solidFill>
                  <a:schemeClr val="bg1">
                    <a:lumMod val="95000"/>
                  </a:schemeClr>
                </a:solidFill>
                <a:latin typeface="Arial" panose="020B0604020202020204" pitchFamily="34" charset="0"/>
                <a:cs typeface="Arial" panose="020B0604020202020204" pitchFamily="34" charset="0"/>
              </a:rPr>
              <a:t>Manager </a:t>
            </a:r>
          </a:p>
          <a:p>
            <a:pPr marL="171450" indent="-171450">
              <a:lnSpc>
                <a:spcPct val="95000"/>
              </a:lnSpc>
              <a:buSzPct val="120000"/>
              <a:buFont typeface="Arial" panose="020B0604020202020204" pitchFamily="34" charset="0"/>
              <a:buChar char="•"/>
            </a:pPr>
            <a:endParaRPr lang="en-US" sz="1050" dirty="0" smtClean="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a:solidFill>
                  <a:schemeClr val="bg1">
                    <a:lumMod val="95000"/>
                  </a:schemeClr>
                </a:solidFill>
                <a:latin typeface="Arial" panose="020B0604020202020204" pitchFamily="34" charset="0"/>
                <a:cs typeface="Arial" panose="020B0604020202020204" pitchFamily="34" charset="0"/>
              </a:rPr>
              <a:t>2005 – 2007</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LivinD (sold to Google) </a:t>
            </a:r>
            <a:endParaRPr lang="en-US" sz="1050" dirty="0" smtClean="0">
              <a:solidFill>
                <a:schemeClr val="bg1">
                  <a:lumMod val="95000"/>
                </a:schemeClr>
              </a:solidFill>
              <a:latin typeface="Arial" panose="020B0604020202020204" pitchFamily="34" charset="0"/>
              <a:cs typeface="Arial" panose="020B0604020202020204" pitchFamily="34" charset="0"/>
            </a:endParaRPr>
          </a:p>
          <a:p>
            <a:pPr lvl="1">
              <a:lnSpc>
                <a:spcPct val="95000"/>
              </a:lnSpc>
              <a:buSzPct val="120000"/>
            </a:pPr>
            <a:r>
              <a:rPr lang="en-US" sz="1050" dirty="0" smtClean="0">
                <a:solidFill>
                  <a:schemeClr val="bg1">
                    <a:lumMod val="95000"/>
                  </a:schemeClr>
                </a:solidFill>
                <a:latin typeface="Arial" panose="020B0604020202020204" pitchFamily="34" charset="0"/>
                <a:cs typeface="Arial" panose="020B0604020202020204" pitchFamily="34" charset="0"/>
              </a:rPr>
              <a:t>Sunnyvale</a:t>
            </a:r>
            <a:r>
              <a:rPr lang="en-US" sz="1050" dirty="0">
                <a:solidFill>
                  <a:schemeClr val="bg1">
                    <a:lumMod val="95000"/>
                  </a:schemeClr>
                </a:solidFill>
                <a:latin typeface="Arial" panose="020B0604020202020204" pitchFamily="34" charset="0"/>
                <a:cs typeface="Arial" panose="020B0604020202020204" pitchFamily="34" charset="0"/>
              </a:rPr>
              <a:t>, CA</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UI / Media </a:t>
            </a:r>
            <a:r>
              <a:rPr lang="en-US" sz="1050" dirty="0" smtClean="0">
                <a:solidFill>
                  <a:schemeClr val="bg1">
                    <a:lumMod val="95000"/>
                  </a:schemeClr>
                </a:solidFill>
                <a:latin typeface="Arial" panose="020B0604020202020204" pitchFamily="34" charset="0"/>
                <a:cs typeface="Arial" panose="020B0604020202020204" pitchFamily="34" charset="0"/>
              </a:rPr>
              <a:t>Director</a:t>
            </a:r>
          </a:p>
          <a:p>
            <a:pPr marL="171450" indent="-171450">
              <a:lnSpc>
                <a:spcPct val="95000"/>
              </a:lnSpc>
              <a:buSzPct val="120000"/>
              <a:buFont typeface="Arial" panose="020B0604020202020204" pitchFamily="34" charset="0"/>
              <a:buChar char="•"/>
            </a:pPr>
            <a:endParaRPr lang="en-US" sz="1050" dirty="0" smtClean="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2001 </a:t>
            </a:r>
            <a:r>
              <a:rPr lang="en-US" sz="1050" dirty="0">
                <a:solidFill>
                  <a:schemeClr val="bg1">
                    <a:lumMod val="95000"/>
                  </a:schemeClr>
                </a:solidFill>
                <a:latin typeface="Arial" panose="020B0604020202020204" pitchFamily="34" charset="0"/>
                <a:cs typeface="Arial" panose="020B0604020202020204" pitchFamily="34" charset="0"/>
              </a:rPr>
              <a:t>– 2005</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Euclid </a:t>
            </a:r>
            <a:endParaRPr lang="en-US" sz="1050" dirty="0" smtClean="0">
              <a:solidFill>
                <a:schemeClr val="bg1">
                  <a:lumMod val="95000"/>
                </a:schemeClr>
              </a:solidFill>
              <a:latin typeface="Arial" panose="020B0604020202020204" pitchFamily="34" charset="0"/>
              <a:cs typeface="Arial" panose="020B0604020202020204" pitchFamily="34" charset="0"/>
            </a:endParaRPr>
          </a:p>
          <a:p>
            <a:pPr lvl="1">
              <a:lnSpc>
                <a:spcPct val="95000"/>
              </a:lnSpc>
              <a:buSzPct val="120000"/>
            </a:pPr>
            <a:r>
              <a:rPr lang="en-US" sz="1050" dirty="0" smtClean="0">
                <a:solidFill>
                  <a:schemeClr val="bg1">
                    <a:lumMod val="95000"/>
                  </a:schemeClr>
                </a:solidFill>
                <a:latin typeface="Arial" panose="020B0604020202020204" pitchFamily="34" charset="0"/>
                <a:cs typeface="Arial" panose="020B0604020202020204" pitchFamily="34" charset="0"/>
              </a:rPr>
              <a:t>San </a:t>
            </a:r>
            <a:r>
              <a:rPr lang="en-US" sz="1050" dirty="0">
                <a:solidFill>
                  <a:schemeClr val="bg1">
                    <a:lumMod val="95000"/>
                  </a:schemeClr>
                </a:solidFill>
                <a:latin typeface="Arial" panose="020B0604020202020204" pitchFamily="34" charset="0"/>
                <a:cs typeface="Arial" panose="020B0604020202020204" pitchFamily="34" charset="0"/>
              </a:rPr>
              <a:t>Jose, CA</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Creative Manager / UI </a:t>
            </a:r>
            <a:r>
              <a:rPr lang="en-US" sz="1050" dirty="0" smtClean="0">
                <a:solidFill>
                  <a:schemeClr val="bg1">
                    <a:lumMod val="95000"/>
                  </a:schemeClr>
                </a:solidFill>
                <a:latin typeface="Arial" panose="020B0604020202020204" pitchFamily="34" charset="0"/>
                <a:cs typeface="Arial" panose="020B0604020202020204" pitchFamily="34" charset="0"/>
              </a:rPr>
              <a:t>Architect</a:t>
            </a:r>
          </a:p>
          <a:p>
            <a:pPr marL="171450" indent="-171450">
              <a:lnSpc>
                <a:spcPct val="95000"/>
              </a:lnSpc>
              <a:buSzPct val="12000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a:solidFill>
                  <a:schemeClr val="bg1">
                    <a:lumMod val="95000"/>
                  </a:schemeClr>
                </a:solidFill>
                <a:latin typeface="Arial" panose="020B0604020202020204" pitchFamily="34" charset="0"/>
                <a:cs typeface="Arial" panose="020B0604020202020204" pitchFamily="34" charset="0"/>
              </a:rPr>
              <a:t>1997 – 2001</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Excite@Home </a:t>
            </a:r>
            <a:endParaRPr lang="en-US" sz="1050" dirty="0" smtClean="0">
              <a:solidFill>
                <a:schemeClr val="bg1">
                  <a:lumMod val="95000"/>
                </a:schemeClr>
              </a:solidFill>
              <a:latin typeface="Arial" panose="020B0604020202020204" pitchFamily="34" charset="0"/>
              <a:cs typeface="Arial" panose="020B0604020202020204" pitchFamily="34" charset="0"/>
            </a:endParaRPr>
          </a:p>
          <a:p>
            <a:pPr lvl="1">
              <a:lnSpc>
                <a:spcPct val="95000"/>
              </a:lnSpc>
              <a:buSzPct val="120000"/>
            </a:pPr>
            <a:r>
              <a:rPr lang="en-US" sz="1050" dirty="0" smtClean="0">
                <a:solidFill>
                  <a:schemeClr val="bg1">
                    <a:lumMod val="95000"/>
                  </a:schemeClr>
                </a:solidFill>
                <a:latin typeface="Arial" panose="020B0604020202020204" pitchFamily="34" charset="0"/>
                <a:cs typeface="Arial" panose="020B0604020202020204" pitchFamily="34" charset="0"/>
              </a:rPr>
              <a:t>Redwood </a:t>
            </a:r>
            <a:r>
              <a:rPr lang="en-US" sz="1050" dirty="0">
                <a:solidFill>
                  <a:schemeClr val="bg1">
                    <a:lumMod val="95000"/>
                  </a:schemeClr>
                </a:solidFill>
                <a:latin typeface="Arial" panose="020B0604020202020204" pitchFamily="34" charset="0"/>
                <a:cs typeface="Arial" panose="020B0604020202020204" pitchFamily="34" charset="0"/>
              </a:rPr>
              <a:t>City, CA</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Sr. Web Designer / UI </a:t>
            </a:r>
            <a:r>
              <a:rPr lang="en-US" sz="1050" dirty="0" smtClean="0">
                <a:solidFill>
                  <a:schemeClr val="bg1">
                    <a:lumMod val="95000"/>
                  </a:schemeClr>
                </a:solidFill>
                <a:latin typeface="Arial" panose="020B0604020202020204" pitchFamily="34" charset="0"/>
                <a:cs typeface="Arial" panose="020B0604020202020204" pitchFamily="34" charset="0"/>
              </a:rPr>
              <a:t>Developer</a:t>
            </a:r>
          </a:p>
          <a:p>
            <a:pPr marL="171450" indent="-171450">
              <a:lnSpc>
                <a:spcPct val="95000"/>
              </a:lnSpc>
              <a:buSzPct val="12000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a:solidFill>
                  <a:schemeClr val="bg1">
                    <a:lumMod val="95000"/>
                  </a:schemeClr>
                </a:solidFill>
                <a:latin typeface="Arial" panose="020B0604020202020204" pitchFamily="34" charset="0"/>
                <a:cs typeface="Arial" panose="020B0604020202020204" pitchFamily="34" charset="0"/>
              </a:rPr>
              <a:t>1995 – 1997</a:t>
            </a:r>
          </a:p>
          <a:p>
            <a:pPr lvl="1">
              <a:lnSpc>
                <a:spcPct val="95000"/>
              </a:lnSpc>
              <a:buSzPct val="120000"/>
            </a:pPr>
            <a:r>
              <a:rPr lang="en-US" sz="1050" dirty="0">
                <a:solidFill>
                  <a:schemeClr val="bg1">
                    <a:lumMod val="95000"/>
                  </a:schemeClr>
                </a:solidFill>
                <a:latin typeface="Arial" panose="020B0604020202020204" pitchFamily="34" charset="0"/>
                <a:cs typeface="Arial" panose="020B0604020202020204" pitchFamily="34" charset="0"/>
              </a:rPr>
              <a:t>Citizen1 </a:t>
            </a:r>
            <a:r>
              <a:rPr lang="en-US" sz="1050" dirty="0" smtClean="0">
                <a:solidFill>
                  <a:schemeClr val="bg1">
                    <a:lumMod val="95000"/>
                  </a:schemeClr>
                </a:solidFill>
                <a:latin typeface="Arial" panose="020B0604020202020204" pitchFamily="34" charset="0"/>
                <a:cs typeface="Arial" panose="020B0604020202020204" pitchFamily="34" charset="0"/>
              </a:rPr>
              <a:t>Software</a:t>
            </a:r>
          </a:p>
          <a:p>
            <a:pPr lvl="1">
              <a:lnSpc>
                <a:spcPct val="95000"/>
              </a:lnSpc>
              <a:buSzPct val="120000"/>
            </a:pPr>
            <a:r>
              <a:rPr lang="en-US" sz="1050" dirty="0" smtClean="0">
                <a:solidFill>
                  <a:schemeClr val="bg1">
                    <a:lumMod val="95000"/>
                  </a:schemeClr>
                </a:solidFill>
                <a:latin typeface="Arial" panose="020B0604020202020204" pitchFamily="34" charset="0"/>
                <a:cs typeface="Arial" panose="020B0604020202020204" pitchFamily="34" charset="0"/>
              </a:rPr>
              <a:t>San </a:t>
            </a:r>
            <a:r>
              <a:rPr lang="en-US" sz="1050" dirty="0">
                <a:solidFill>
                  <a:schemeClr val="bg1">
                    <a:lumMod val="95000"/>
                  </a:schemeClr>
                </a:solidFill>
                <a:latin typeface="Arial" panose="020B0604020202020204" pitchFamily="34" charset="0"/>
                <a:cs typeface="Arial" panose="020B0604020202020204" pitchFamily="34" charset="0"/>
              </a:rPr>
              <a:t>Francisco, CA</a:t>
            </a:r>
          </a:p>
          <a:p>
            <a:pPr lvl="1">
              <a:lnSpc>
                <a:spcPct val="95000"/>
              </a:lnSpc>
            </a:pPr>
            <a:r>
              <a:rPr lang="en-US" sz="1050" dirty="0">
                <a:solidFill>
                  <a:schemeClr val="bg1">
                    <a:lumMod val="95000"/>
                  </a:schemeClr>
                </a:solidFill>
                <a:latin typeface="Arial" panose="020B0604020202020204" pitchFamily="34" charset="0"/>
                <a:cs typeface="Arial" panose="020B0604020202020204" pitchFamily="34" charset="0"/>
              </a:rPr>
              <a:t>Graphic Designer</a:t>
            </a:r>
            <a:endParaRPr lang="en-US" sz="1050" dirty="0" smtClean="0">
              <a:solidFill>
                <a:schemeClr val="bg1">
                  <a:lumMod val="95000"/>
                </a:schemeClr>
              </a:solidFill>
              <a:latin typeface="Arial" panose="020B0604020202020204" pitchFamily="34" charset="0"/>
              <a:cs typeface="Arial" panose="020B0604020202020204" pitchFamily="34" charset="0"/>
            </a:endParaRPr>
          </a:p>
          <a:p>
            <a:pPr>
              <a:lnSpc>
                <a:spcPct val="95000"/>
              </a:lnSpc>
            </a:pPr>
            <a:endParaRPr lang="en-US" sz="1050" dirty="0">
              <a:solidFill>
                <a:schemeClr val="bg1">
                  <a:lumMod val="95000"/>
                </a:schemeClr>
              </a:solidFill>
              <a:latin typeface="Arial" panose="020B0604020202020204" pitchFamily="34" charset="0"/>
              <a:cs typeface="Arial" panose="020B0604020202020204" pitchFamily="34" charset="0"/>
            </a:endParaRP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p:txBody>
      </p:sp>
      <p:sp>
        <p:nvSpPr>
          <p:cNvPr id="36" name="Rectangle 35"/>
          <p:cNvSpPr/>
          <p:nvPr/>
        </p:nvSpPr>
        <p:spPr>
          <a:xfrm>
            <a:off x="5724525" y="287658"/>
            <a:ext cx="3238500" cy="4704749"/>
          </a:xfrm>
          <a:prstGeom prst="rect">
            <a:avLst/>
          </a:prstGeom>
        </p:spPr>
        <p:txBody>
          <a:bodyPr wrap="square">
            <a:spAutoFit/>
          </a:bodyPr>
          <a:lstStyle/>
          <a:p>
            <a:pPr>
              <a:lnSpc>
                <a:spcPct val="95000"/>
              </a:lnSpc>
            </a:pPr>
            <a:r>
              <a:rPr lang="en-US" sz="1600" dirty="0" smtClean="0">
                <a:solidFill>
                  <a:srgbClr val="00B0F0"/>
                </a:solidFill>
                <a:latin typeface="Arial" panose="020B0604020202020204" pitchFamily="34" charset="0"/>
                <a:cs typeface="Arial" panose="020B0604020202020204" pitchFamily="34" charset="0"/>
              </a:rPr>
              <a:t>Awards</a:t>
            </a:r>
            <a:endParaRPr lang="en-US" sz="1600" dirty="0">
              <a:solidFill>
                <a:srgbClr val="00B0F0"/>
              </a:solidFill>
              <a:latin typeface="Arial" panose="020B0604020202020204" pitchFamily="34" charset="0"/>
              <a:cs typeface="Arial" panose="020B0604020202020204" pitchFamily="34" charset="0"/>
            </a:endParaRP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2009 </a:t>
            </a:r>
            <a:r>
              <a:rPr lang="en-US" sz="1050" dirty="0">
                <a:solidFill>
                  <a:schemeClr val="bg1">
                    <a:lumMod val="95000"/>
                  </a:schemeClr>
                </a:solidFill>
                <a:latin typeface="Arial" panose="020B0604020202020204" pitchFamily="34" charset="0"/>
                <a:cs typeface="Arial" panose="020B0604020202020204" pitchFamily="34" charset="0"/>
              </a:rPr>
              <a:t>– </a:t>
            </a:r>
            <a:r>
              <a:rPr lang="en-US" sz="1050" dirty="0" smtClean="0">
                <a:solidFill>
                  <a:schemeClr val="bg1">
                    <a:lumMod val="95000"/>
                  </a:schemeClr>
                </a:solidFill>
                <a:latin typeface="Arial" panose="020B0604020202020204" pitchFamily="34" charset="0"/>
                <a:cs typeface="Arial" panose="020B0604020202020204" pitchFamily="34" charset="0"/>
              </a:rPr>
              <a:t>2016 Editor’s </a:t>
            </a:r>
            <a:r>
              <a:rPr lang="en-US" sz="1050" dirty="0">
                <a:solidFill>
                  <a:schemeClr val="bg1">
                    <a:lumMod val="95000"/>
                  </a:schemeClr>
                </a:solidFill>
                <a:latin typeface="Arial" panose="020B0604020202020204" pitchFamily="34" charset="0"/>
                <a:cs typeface="Arial" panose="020B0604020202020204" pitchFamily="34" charset="0"/>
              </a:rPr>
              <a:t>Choice Award from PC </a:t>
            </a:r>
            <a:r>
              <a:rPr lang="en-US" sz="1050" dirty="0" smtClean="0">
                <a:solidFill>
                  <a:schemeClr val="bg1">
                    <a:lumMod val="95000"/>
                  </a:schemeClr>
                </a:solidFill>
                <a:latin typeface="Arial" panose="020B0604020202020204" pitchFamily="34" charset="0"/>
                <a:cs typeface="Arial" panose="020B0604020202020204" pitchFamily="34" charset="0"/>
              </a:rPr>
              <a:t>Magazine.</a:t>
            </a:r>
          </a:p>
          <a:p>
            <a:pPr marL="171450" indent="-171450">
              <a:lnSpc>
                <a:spcPct val="95000"/>
              </a:lnSpc>
              <a:buSzPct val="120000"/>
              <a:buFont typeface="Arial" panose="020B0604020202020204" pitchFamily="34" charset="0"/>
              <a:buChar char="•"/>
            </a:pPr>
            <a:endParaRPr lang="en-US" sz="1050" dirty="0" smtClean="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2015 Innovation </a:t>
            </a:r>
            <a:r>
              <a:rPr lang="en-US" sz="1050" dirty="0">
                <a:solidFill>
                  <a:schemeClr val="bg1">
                    <a:lumMod val="95000"/>
                  </a:schemeClr>
                </a:solidFill>
                <a:latin typeface="Arial" panose="020B0604020202020204" pitchFamily="34" charset="0"/>
                <a:cs typeface="Arial" panose="020B0604020202020204" pitchFamily="34" charset="0"/>
              </a:rPr>
              <a:t>Award from </a:t>
            </a:r>
            <a:r>
              <a:rPr lang="en-US" sz="1050" dirty="0" smtClean="0">
                <a:solidFill>
                  <a:schemeClr val="bg1">
                    <a:lumMod val="95000"/>
                  </a:schemeClr>
                </a:solidFill>
                <a:latin typeface="Arial" panose="020B0604020202020204" pitchFamily="34" charset="0"/>
                <a:cs typeface="Arial" panose="020B0604020202020204" pitchFamily="34" charset="0"/>
              </a:rPr>
              <a:t>Intel.</a:t>
            </a:r>
          </a:p>
          <a:p>
            <a:pPr marL="171450" indent="-171450">
              <a:lnSpc>
                <a:spcPct val="95000"/>
              </a:lnSpc>
              <a:buSzPct val="12000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2014 US </a:t>
            </a:r>
            <a:r>
              <a:rPr lang="en-US" sz="1050" dirty="0">
                <a:solidFill>
                  <a:schemeClr val="bg1">
                    <a:lumMod val="95000"/>
                  </a:schemeClr>
                </a:solidFill>
                <a:latin typeface="Arial" panose="020B0604020202020204" pitchFamily="34" charset="0"/>
                <a:cs typeface="Arial" panose="020B0604020202020204" pitchFamily="34" charset="0"/>
              </a:rPr>
              <a:t>Finalist from SC </a:t>
            </a:r>
            <a:r>
              <a:rPr lang="en-US" sz="1050" dirty="0" smtClean="0">
                <a:solidFill>
                  <a:schemeClr val="bg1">
                    <a:lumMod val="95000"/>
                  </a:schemeClr>
                </a:solidFill>
                <a:latin typeface="Arial" panose="020B0604020202020204" pitchFamily="34" charset="0"/>
                <a:cs typeface="Arial" panose="020B0604020202020204" pitchFamily="34" charset="0"/>
              </a:rPr>
              <a:t>Magazine.</a:t>
            </a:r>
          </a:p>
          <a:p>
            <a:pPr marL="171450" indent="-171450">
              <a:lnSpc>
                <a:spcPct val="95000"/>
              </a:lnSpc>
              <a:buSzPct val="12000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2010 Software </a:t>
            </a:r>
            <a:r>
              <a:rPr lang="en-US" sz="1050" dirty="0">
                <a:solidFill>
                  <a:schemeClr val="bg1">
                    <a:lumMod val="95000"/>
                  </a:schemeClr>
                </a:solidFill>
                <a:latin typeface="Arial" panose="020B0604020202020204" pitchFamily="34" charset="0"/>
                <a:cs typeface="Arial" panose="020B0604020202020204" pitchFamily="34" charset="0"/>
              </a:rPr>
              <a:t>of the Year </a:t>
            </a:r>
            <a:r>
              <a:rPr lang="en-US" sz="1050" dirty="0" smtClean="0">
                <a:solidFill>
                  <a:schemeClr val="bg1">
                    <a:lumMod val="95000"/>
                  </a:schemeClr>
                </a:solidFill>
                <a:latin typeface="Arial" panose="020B0604020202020204" pitchFamily="34" charset="0"/>
                <a:cs typeface="Arial" panose="020B0604020202020204" pitchFamily="34" charset="0"/>
              </a:rPr>
              <a:t>from Softwareload.</a:t>
            </a:r>
          </a:p>
          <a:p>
            <a:pPr marL="171450" indent="-171450">
              <a:lnSpc>
                <a:spcPct val="95000"/>
              </a:lnSpc>
              <a:buSzPct val="120000"/>
              <a:buFont typeface="Arial" panose="020B0604020202020204" pitchFamily="34" charset="0"/>
              <a:buChar char="•"/>
            </a:pPr>
            <a:endParaRPr lang="en-US" sz="1050" dirty="0" smtClean="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2003 Best </a:t>
            </a:r>
            <a:r>
              <a:rPr lang="en-US" sz="1050" dirty="0">
                <a:solidFill>
                  <a:schemeClr val="bg1">
                    <a:lumMod val="95000"/>
                  </a:schemeClr>
                </a:solidFill>
                <a:latin typeface="Arial" panose="020B0604020202020204" pitchFamily="34" charset="0"/>
                <a:cs typeface="Arial" panose="020B0604020202020204" pitchFamily="34" charset="0"/>
              </a:rPr>
              <a:t>in Category from </a:t>
            </a:r>
            <a:r>
              <a:rPr lang="en-US" sz="1050" dirty="0" smtClean="0">
                <a:solidFill>
                  <a:schemeClr val="bg1">
                    <a:lumMod val="95000"/>
                  </a:schemeClr>
                </a:solidFill>
                <a:latin typeface="Arial" panose="020B0604020202020204" pitchFamily="34" charset="0"/>
                <a:cs typeface="Arial" panose="020B0604020202020204" pitchFamily="34" charset="0"/>
              </a:rPr>
              <a:t>TiEcon.</a:t>
            </a:r>
          </a:p>
          <a:p>
            <a:pPr marL="171450" indent="-171450">
              <a:lnSpc>
                <a:spcPct val="95000"/>
              </a:lnSpc>
              <a:buSzPct val="12000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solidFill>
                  <a:schemeClr val="bg1">
                    <a:lumMod val="95000"/>
                  </a:schemeClr>
                </a:solidFill>
                <a:latin typeface="Arial" panose="020B0604020202020204" pitchFamily="34" charset="0"/>
                <a:cs typeface="Arial" panose="020B0604020202020204" pitchFamily="34" charset="0"/>
              </a:rPr>
              <a:t>1997 Outstanding </a:t>
            </a:r>
            <a:r>
              <a:rPr lang="en-US" sz="1050" dirty="0">
                <a:solidFill>
                  <a:schemeClr val="bg1">
                    <a:lumMod val="95000"/>
                  </a:schemeClr>
                </a:solidFill>
                <a:latin typeface="Arial" panose="020B0604020202020204" pitchFamily="34" charset="0"/>
                <a:cs typeface="Arial" panose="020B0604020202020204" pitchFamily="34" charset="0"/>
              </a:rPr>
              <a:t>Website Award from Yahoo’s Web </a:t>
            </a:r>
            <a:r>
              <a:rPr lang="en-US" sz="1050" dirty="0" smtClean="0">
                <a:solidFill>
                  <a:schemeClr val="bg1">
                    <a:lumMod val="95000"/>
                  </a:schemeClr>
                </a:solidFill>
                <a:latin typeface="Arial" panose="020B0604020202020204" pitchFamily="34" charset="0"/>
                <a:cs typeface="Arial" panose="020B0604020202020204" pitchFamily="34" charset="0"/>
              </a:rPr>
              <a:t>Innovation.</a:t>
            </a:r>
          </a:p>
          <a:p>
            <a:pPr>
              <a:lnSpc>
                <a:spcPct val="95000"/>
              </a:lnSpc>
            </a:pPr>
            <a:endParaRPr lang="en-US" sz="1050" dirty="0">
              <a:solidFill>
                <a:schemeClr val="bg1">
                  <a:lumMod val="95000"/>
                </a:schemeClr>
              </a:solidFill>
              <a:latin typeface="Arial" panose="020B0604020202020204" pitchFamily="34" charset="0"/>
              <a:cs typeface="Arial" panose="020B0604020202020204" pitchFamily="34" charset="0"/>
            </a:endParaRPr>
          </a:p>
          <a:p>
            <a:pPr>
              <a:lnSpc>
                <a:spcPct val="95000"/>
              </a:lnSpc>
            </a:pPr>
            <a:r>
              <a:rPr lang="en-US" sz="1600" dirty="0" smtClean="0">
                <a:solidFill>
                  <a:srgbClr val="00B0F0"/>
                </a:solidFill>
                <a:latin typeface="Arial" panose="020B0604020202020204" pitchFamily="34" charset="0"/>
                <a:cs typeface="Arial" panose="020B0604020202020204" pitchFamily="34" charset="0"/>
              </a:rPr>
              <a:t>Education</a:t>
            </a:r>
            <a:endParaRPr lang="en-US" sz="1600" dirty="0">
              <a:solidFill>
                <a:srgbClr val="00B0F0"/>
              </a:solidFill>
              <a:latin typeface="Arial" panose="020B0604020202020204" pitchFamily="34" charset="0"/>
              <a:cs typeface="Arial" panose="020B0604020202020204" pitchFamily="34" charset="0"/>
            </a:endParaRPr>
          </a:p>
          <a:p>
            <a:pPr>
              <a:lnSpc>
                <a:spcPct val="95000"/>
              </a:lnSpc>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Clr>
                <a:schemeClr val="bg1">
                  <a:lumMod val="95000"/>
                </a:schemeClr>
              </a:buClr>
              <a:buSzPct val="120000"/>
              <a:buFont typeface="Arial" panose="020B0604020202020204" pitchFamily="34" charset="0"/>
              <a:buChar char="•"/>
            </a:pPr>
            <a:r>
              <a:rPr lang="en-US" sz="1050" dirty="0">
                <a:solidFill>
                  <a:schemeClr val="bg1">
                    <a:lumMod val="95000"/>
                  </a:schemeClr>
                </a:solidFill>
                <a:latin typeface="Arial" panose="020B0604020202020204" pitchFamily="34" charset="0"/>
                <a:cs typeface="Arial" panose="020B0604020202020204" pitchFamily="34" charset="0"/>
              </a:rPr>
              <a:t>1995 – </a:t>
            </a:r>
            <a:r>
              <a:rPr lang="en-US" sz="1050" dirty="0" smtClean="0">
                <a:solidFill>
                  <a:schemeClr val="bg1">
                    <a:lumMod val="95000"/>
                  </a:schemeClr>
                </a:solidFill>
                <a:latin typeface="Arial" panose="020B0604020202020204" pitchFamily="34" charset="0"/>
                <a:cs typeface="Arial" panose="020B0604020202020204" pitchFamily="34" charset="0"/>
              </a:rPr>
              <a:t>1996 </a:t>
            </a:r>
          </a:p>
          <a:p>
            <a:pPr lvl="1">
              <a:lnSpc>
                <a:spcPct val="95000"/>
              </a:lnSpc>
              <a:buClr>
                <a:schemeClr val="bg1">
                  <a:lumMod val="95000"/>
                </a:schemeClr>
              </a:buClr>
              <a:buSzPct val="120000"/>
            </a:pPr>
            <a:r>
              <a:rPr lang="en-US" sz="1050" dirty="0" smtClean="0">
                <a:solidFill>
                  <a:schemeClr val="bg1">
                    <a:lumMod val="95000"/>
                  </a:schemeClr>
                </a:solidFill>
                <a:latin typeface="Arial" panose="020B0604020202020204" pitchFamily="34" charset="0"/>
                <a:cs typeface="Arial" panose="020B0604020202020204" pitchFamily="34" charset="0"/>
              </a:rPr>
              <a:t>Certification </a:t>
            </a:r>
            <a:r>
              <a:rPr lang="en-US" sz="1050" dirty="0">
                <a:solidFill>
                  <a:schemeClr val="bg1">
                    <a:lumMod val="95000"/>
                  </a:schemeClr>
                </a:solidFill>
                <a:latin typeface="Arial" panose="020B0604020202020204" pitchFamily="34" charset="0"/>
                <a:cs typeface="Arial" panose="020B0604020202020204" pitchFamily="34" charset="0"/>
              </a:rPr>
              <a:t>Program at UC Berkeley. Graphic Design </a:t>
            </a:r>
            <a:r>
              <a:rPr lang="en-US" sz="1050" dirty="0" smtClean="0">
                <a:solidFill>
                  <a:schemeClr val="bg1">
                    <a:lumMod val="95000"/>
                  </a:schemeClr>
                </a:solidFill>
                <a:latin typeface="Arial" panose="020B0604020202020204" pitchFamily="34" charset="0"/>
                <a:cs typeface="Arial" panose="020B0604020202020204" pitchFamily="34" charset="0"/>
              </a:rPr>
              <a:t>Program</a:t>
            </a:r>
            <a:r>
              <a:rPr lang="en-US" sz="1050" dirty="0">
                <a:solidFill>
                  <a:schemeClr val="bg1">
                    <a:lumMod val="95000"/>
                  </a:schemeClr>
                </a:solidFill>
                <a:latin typeface="Arial" panose="020B0604020202020204" pitchFamily="34" charset="0"/>
                <a:cs typeface="Arial" panose="020B0604020202020204" pitchFamily="34" charset="0"/>
              </a:rPr>
              <a:t>.</a:t>
            </a:r>
          </a:p>
          <a:p>
            <a:pPr marL="171450" indent="-171450">
              <a:lnSpc>
                <a:spcPct val="95000"/>
              </a:lnSpc>
              <a:buClr>
                <a:schemeClr val="bg1">
                  <a:lumMod val="95000"/>
                </a:schemeClr>
              </a:buClr>
              <a:buSzPct val="12000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Clr>
                <a:schemeClr val="bg1">
                  <a:lumMod val="95000"/>
                </a:schemeClr>
              </a:buClr>
              <a:buSzPct val="120000"/>
              <a:buFont typeface="Arial" panose="020B0604020202020204" pitchFamily="34" charset="0"/>
              <a:buChar char="•"/>
            </a:pPr>
            <a:r>
              <a:rPr lang="en-US" sz="1050" dirty="0">
                <a:solidFill>
                  <a:schemeClr val="bg1">
                    <a:lumMod val="95000"/>
                  </a:schemeClr>
                </a:solidFill>
                <a:latin typeface="Arial" panose="020B0604020202020204" pitchFamily="34" charset="0"/>
                <a:cs typeface="Arial" panose="020B0604020202020204" pitchFamily="34" charset="0"/>
              </a:rPr>
              <a:t>1990 – </a:t>
            </a:r>
            <a:r>
              <a:rPr lang="en-US" sz="1050" dirty="0" smtClean="0">
                <a:solidFill>
                  <a:schemeClr val="bg1">
                    <a:lumMod val="95000"/>
                  </a:schemeClr>
                </a:solidFill>
                <a:latin typeface="Arial" panose="020B0604020202020204" pitchFamily="34" charset="0"/>
                <a:cs typeface="Arial" panose="020B0604020202020204" pitchFamily="34" charset="0"/>
              </a:rPr>
              <a:t>1992 </a:t>
            </a:r>
          </a:p>
          <a:p>
            <a:pPr lvl="1">
              <a:lnSpc>
                <a:spcPct val="95000"/>
              </a:lnSpc>
              <a:buClr>
                <a:schemeClr val="bg1">
                  <a:lumMod val="95000"/>
                </a:schemeClr>
              </a:buClr>
              <a:buSzPct val="120000"/>
            </a:pPr>
            <a:r>
              <a:rPr lang="en-US" sz="1050" dirty="0" smtClean="0">
                <a:solidFill>
                  <a:schemeClr val="bg1">
                    <a:lumMod val="95000"/>
                  </a:schemeClr>
                </a:solidFill>
                <a:latin typeface="Arial" panose="020B0604020202020204" pitchFamily="34" charset="0"/>
                <a:cs typeface="Arial" panose="020B0604020202020204" pitchFamily="34" charset="0"/>
              </a:rPr>
              <a:t>Master’s </a:t>
            </a:r>
            <a:r>
              <a:rPr lang="en-US" sz="1050" dirty="0">
                <a:solidFill>
                  <a:schemeClr val="bg1">
                    <a:lumMod val="95000"/>
                  </a:schemeClr>
                </a:solidFill>
                <a:latin typeface="Arial" panose="020B0604020202020204" pitchFamily="34" charset="0"/>
                <a:cs typeface="Arial" panose="020B0604020202020204" pitchFamily="34" charset="0"/>
              </a:rPr>
              <a:t>of Architecture at Moscow Architectural </a:t>
            </a:r>
            <a:r>
              <a:rPr lang="en-US" sz="1050" dirty="0" smtClean="0">
                <a:solidFill>
                  <a:schemeClr val="bg1">
                    <a:lumMod val="95000"/>
                  </a:schemeClr>
                </a:solidFill>
                <a:latin typeface="Arial" panose="020B0604020202020204" pitchFamily="34" charset="0"/>
                <a:cs typeface="Arial" panose="020B0604020202020204" pitchFamily="34" charset="0"/>
              </a:rPr>
              <a:t>Institute</a:t>
            </a:r>
            <a:r>
              <a:rPr lang="en-US" sz="1050" dirty="0">
                <a:solidFill>
                  <a:schemeClr val="bg1">
                    <a:lumMod val="95000"/>
                  </a:schemeClr>
                </a:solidFill>
                <a:latin typeface="Arial" panose="020B0604020202020204" pitchFamily="34" charset="0"/>
                <a:cs typeface="Arial" panose="020B0604020202020204" pitchFamily="34" charset="0"/>
              </a:rPr>
              <a:t>.</a:t>
            </a:r>
          </a:p>
          <a:p>
            <a:pPr marL="171450" indent="-171450">
              <a:lnSpc>
                <a:spcPct val="95000"/>
              </a:lnSpc>
              <a:buClr>
                <a:schemeClr val="bg1">
                  <a:lumMod val="95000"/>
                </a:schemeClr>
              </a:buClr>
              <a:buSzPct val="120000"/>
              <a:buFont typeface="Arial" panose="020B0604020202020204" pitchFamily="34" charset="0"/>
              <a:buChar char="•"/>
            </a:pPr>
            <a:endParaRPr lang="en-US" sz="1050" dirty="0">
              <a:solidFill>
                <a:schemeClr val="bg1">
                  <a:lumMod val="95000"/>
                </a:schemeClr>
              </a:solidFill>
              <a:latin typeface="Arial" panose="020B0604020202020204" pitchFamily="34" charset="0"/>
              <a:cs typeface="Arial" panose="020B0604020202020204" pitchFamily="34" charset="0"/>
            </a:endParaRPr>
          </a:p>
          <a:p>
            <a:pPr marL="171450" indent="-171450">
              <a:lnSpc>
                <a:spcPct val="95000"/>
              </a:lnSpc>
              <a:buClr>
                <a:schemeClr val="bg1">
                  <a:lumMod val="95000"/>
                </a:schemeClr>
              </a:buClr>
              <a:buSzPct val="120000"/>
              <a:buFont typeface="Arial" panose="020B0604020202020204" pitchFamily="34" charset="0"/>
              <a:buChar char="•"/>
            </a:pPr>
            <a:r>
              <a:rPr lang="en-US" sz="1050" dirty="0">
                <a:solidFill>
                  <a:schemeClr val="bg1">
                    <a:lumMod val="95000"/>
                  </a:schemeClr>
                </a:solidFill>
                <a:latin typeface="Arial" panose="020B0604020202020204" pitchFamily="34" charset="0"/>
                <a:cs typeface="Arial" panose="020B0604020202020204" pitchFamily="34" charset="0"/>
              </a:rPr>
              <a:t>1985 –</a:t>
            </a:r>
            <a:r>
              <a:rPr lang="en-US" sz="1050" dirty="0" smtClean="0">
                <a:solidFill>
                  <a:schemeClr val="bg1">
                    <a:lumMod val="95000"/>
                  </a:schemeClr>
                </a:solidFill>
                <a:latin typeface="Arial" panose="020B0604020202020204" pitchFamily="34" charset="0"/>
                <a:cs typeface="Arial" panose="020B0604020202020204" pitchFamily="34" charset="0"/>
              </a:rPr>
              <a:t>1990</a:t>
            </a:r>
          </a:p>
          <a:p>
            <a:pPr lvl="1">
              <a:lnSpc>
                <a:spcPct val="95000"/>
              </a:lnSpc>
            </a:pPr>
            <a:r>
              <a:rPr lang="en-US" sz="1050" dirty="0" smtClean="0">
                <a:solidFill>
                  <a:schemeClr val="bg1">
                    <a:lumMod val="95000"/>
                  </a:schemeClr>
                </a:solidFill>
                <a:latin typeface="Arial" panose="020B0604020202020204" pitchFamily="34" charset="0"/>
                <a:cs typeface="Arial" panose="020B0604020202020204" pitchFamily="34" charset="0"/>
              </a:rPr>
              <a:t>Bachelor’s </a:t>
            </a:r>
            <a:r>
              <a:rPr lang="en-US" sz="1050" dirty="0">
                <a:solidFill>
                  <a:schemeClr val="bg1">
                    <a:lumMod val="95000"/>
                  </a:schemeClr>
                </a:solidFill>
                <a:latin typeface="Arial" panose="020B0604020202020204" pitchFamily="34" charset="0"/>
                <a:cs typeface="Arial" panose="020B0604020202020204" pitchFamily="34" charset="0"/>
              </a:rPr>
              <a:t>Degree, Architecture at Moscow Architectural </a:t>
            </a:r>
            <a:r>
              <a:rPr lang="en-US" sz="1050" dirty="0" smtClean="0">
                <a:solidFill>
                  <a:schemeClr val="bg1">
                    <a:lumMod val="95000"/>
                  </a:schemeClr>
                </a:solidFill>
                <a:latin typeface="Arial" panose="020B0604020202020204" pitchFamily="34" charset="0"/>
                <a:cs typeface="Arial" panose="020B0604020202020204" pitchFamily="34" charset="0"/>
              </a:rPr>
              <a:t>Institute</a:t>
            </a:r>
            <a:r>
              <a:rPr lang="en-US" sz="1050" dirty="0">
                <a:solidFill>
                  <a:schemeClr val="bg1">
                    <a:lumMod val="95000"/>
                  </a:schemeClr>
                </a:solidFill>
                <a:latin typeface="Arial" panose="020B0604020202020204" pitchFamily="34" charset="0"/>
                <a:cs typeface="Arial" panose="020B0604020202020204" pitchFamily="34" charset="0"/>
              </a:rPr>
              <a:t>.</a:t>
            </a:r>
          </a:p>
        </p:txBody>
      </p:sp>
      <p:grpSp>
        <p:nvGrpSpPr>
          <p:cNvPr id="48" name="Group 47"/>
          <p:cNvGrpSpPr/>
          <p:nvPr/>
        </p:nvGrpSpPr>
        <p:grpSpPr>
          <a:xfrm>
            <a:off x="5843334" y="3102656"/>
            <a:ext cx="1150754" cy="1402669"/>
            <a:chOff x="2124074" y="590280"/>
            <a:chExt cx="1150754" cy="3219720"/>
          </a:xfrm>
        </p:grpSpPr>
        <p:cxnSp>
          <p:nvCxnSpPr>
            <p:cNvPr id="38" name="Straight Connector 37"/>
            <p:cNvCxnSpPr/>
            <p:nvPr/>
          </p:nvCxnSpPr>
          <p:spPr>
            <a:xfrm>
              <a:off x="2124075" y="590550"/>
              <a:ext cx="1" cy="3219450"/>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124074" y="590280"/>
              <a:ext cx="1150754" cy="270"/>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843334" y="570065"/>
            <a:ext cx="1150754" cy="1882663"/>
            <a:chOff x="2124074" y="590280"/>
            <a:chExt cx="1150754" cy="3219720"/>
          </a:xfrm>
        </p:grpSpPr>
        <p:cxnSp>
          <p:nvCxnSpPr>
            <p:cNvPr id="50" name="Straight Connector 49"/>
            <p:cNvCxnSpPr/>
            <p:nvPr/>
          </p:nvCxnSpPr>
          <p:spPr>
            <a:xfrm>
              <a:off x="2124075" y="590550"/>
              <a:ext cx="1" cy="3219450"/>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24074" y="590280"/>
              <a:ext cx="1150754" cy="270"/>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2123803" y="559698"/>
            <a:ext cx="1150754" cy="3555102"/>
            <a:chOff x="2124074" y="590280"/>
            <a:chExt cx="1150754" cy="3219720"/>
          </a:xfrm>
        </p:grpSpPr>
        <p:cxnSp>
          <p:nvCxnSpPr>
            <p:cNvPr id="53" name="Straight Connector 52"/>
            <p:cNvCxnSpPr/>
            <p:nvPr/>
          </p:nvCxnSpPr>
          <p:spPr>
            <a:xfrm>
              <a:off x="2124075" y="590550"/>
              <a:ext cx="1" cy="3219450"/>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24074" y="590280"/>
              <a:ext cx="1150754" cy="270"/>
            </a:xfrm>
            <a:prstGeom prst="line">
              <a:avLst/>
            </a:prstGeom>
            <a:ln w="63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1337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tx1">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30" name="Rectangle 29"/>
          <p:cNvSpPr/>
          <p:nvPr/>
        </p:nvSpPr>
        <p:spPr>
          <a:xfrm>
            <a:off x="1708694" y="0"/>
            <a:ext cx="7429500" cy="5143500"/>
          </a:xfrm>
          <a:prstGeom prst="rect">
            <a:avLst/>
          </a:prstGeom>
          <a:gradFill flip="none" rotWithShape="1">
            <a:gsLst>
              <a:gs pos="64000">
                <a:schemeClr val="bg1">
                  <a:lumMod val="95000"/>
                </a:schemeClr>
              </a:gs>
              <a:gs pos="0">
                <a:schemeClr val="tx1">
                  <a:lumMod val="40000"/>
                  <a:lumOff val="60000"/>
                </a:schemeClr>
              </a:gs>
              <a:gs pos="100000">
                <a:schemeClr val="tx1">
                  <a:lumMod val="20000"/>
                  <a:lumOff val="80000"/>
                </a:schemeClr>
              </a:gs>
            </a:gsLst>
            <a:path path="circle">
              <a:fillToRect l="100000" t="100000"/>
            </a:path>
            <a:tileRect r="-100000" b="-10000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1" y="0"/>
            <a:ext cx="1714499" cy="5143500"/>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1" name="Rectangle 18"/>
          <p:cNvSpPr>
            <a:spLocks noChangeArrowheads="1"/>
          </p:cNvSpPr>
          <p:nvPr/>
        </p:nvSpPr>
        <p:spPr bwMode="auto">
          <a:xfrm>
            <a:off x="276225" y="1618712"/>
            <a:ext cx="1438275" cy="106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bg1">
                    <a:lumMod val="95000"/>
                  </a:schemeClr>
                </a:solidFill>
                <a:effectLst/>
                <a:latin typeface="Arial" panose="020B0604020202020204" pitchFamily="34" charset="0"/>
                <a:ea typeface="Open Sans Light" panose="020B0306030504020204" pitchFamily="34" charset="0"/>
                <a:cs typeface="Arial" panose="020B0604020202020204" pitchFamily="34" charset="0"/>
              </a:rPr>
              <a:t>Dmitri Pyjov</a:t>
            </a:r>
            <a:endParaRPr kumimoji="0" lang="en-US" altLang="en-US" sz="700" b="0" i="0" u="none" strike="noStrike" cap="none" normalizeH="0" baseline="0" dirty="0" smtClean="0">
              <a:ln>
                <a:noFill/>
              </a:ln>
              <a:solidFill>
                <a:schemeClr val="bg1">
                  <a:lumMod val="95000"/>
                </a:schemeClr>
              </a:solidFill>
              <a:effectLst/>
              <a:latin typeface="Arial" panose="020B0604020202020204" pitchFamily="34" charset="0"/>
              <a:ea typeface="Open Sans Light" panose="020B0306030504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345 East 80</a:t>
            </a:r>
            <a:r>
              <a:rPr kumimoji="0" lang="en-US" altLang="en-US" sz="800" b="0" i="0" u="none" strike="noStrike" cap="none" normalizeH="0" baseline="30000" dirty="0" smtClean="0">
                <a:ln>
                  <a:noFill/>
                </a:ln>
                <a:solidFill>
                  <a:schemeClr val="bg1">
                    <a:lumMod val="95000"/>
                  </a:schemeClr>
                </a:solidFill>
                <a:effectLst/>
                <a:latin typeface="Arial" pitchFamily="34" charset="0"/>
                <a:ea typeface="Calibri" pitchFamily="34" charset="0"/>
                <a:cs typeface="Arial" pitchFamily="34" charset="0"/>
              </a:rPr>
              <a:t>th</a:t>
            </a: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 Street</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New York, NY 10075</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650 • 465 • 5694</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bg1">
                    <a:lumMod val="95000"/>
                  </a:schemeClr>
                </a:solidFill>
                <a:effectLst/>
                <a:latin typeface="Arial" pitchFamily="34" charset="0"/>
                <a:ea typeface="Calibri" pitchFamily="34" charset="0"/>
                <a:cs typeface="Arial" pitchFamily="34" charset="0"/>
              </a:rPr>
              <a:t>dmitri.pyjov@gmail.com</a:t>
            </a:r>
            <a:endParaRPr kumimoji="0" lang="en-US" altLang="en-US" sz="800" b="0" i="0" u="none" strike="noStrike" cap="none" normalizeH="0" baseline="0" dirty="0" smtClean="0">
              <a:ln>
                <a:noFill/>
              </a:ln>
              <a:solidFill>
                <a:schemeClr val="bg1">
                  <a:lumMod val="9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bg1">
                  <a:lumMod val="95000"/>
                </a:schemeClr>
              </a:solidFill>
              <a:effectLst/>
              <a:latin typeface="Arial" pitchFamily="34" charset="0"/>
              <a:cs typeface="Arial" pitchFamily="34" charset="0"/>
            </a:endParaRPr>
          </a:p>
        </p:txBody>
      </p:sp>
      <p:grpSp>
        <p:nvGrpSpPr>
          <p:cNvPr id="12" name="Group 11"/>
          <p:cNvGrpSpPr/>
          <p:nvPr/>
        </p:nvGrpSpPr>
        <p:grpSpPr>
          <a:xfrm>
            <a:off x="266700" y="315261"/>
            <a:ext cx="1193296" cy="1139683"/>
            <a:chOff x="6132662" y="2043323"/>
            <a:chExt cx="1193296" cy="1139683"/>
          </a:xfrm>
          <a:effectLst>
            <a:outerShdw blurRad="304800" dist="50800" dir="5400000" algn="t" rotWithShape="0">
              <a:prstClr val="black">
                <a:alpha val="30000"/>
              </a:prstClr>
            </a:outerShdw>
          </a:effectLst>
        </p:grpSpPr>
        <p:pic>
          <p:nvPicPr>
            <p:cNvPr id="13" name="Picture 2" descr="C:\Users\dpyjov\Desktop\My\2018 resume\My images\IMG_9836.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scaling="25"/>
                      </a14:imgEffect>
                      <a14:imgEffect>
                        <a14:colorTemperature colorTemp="2875"/>
                      </a14:imgEffect>
                      <a14:imgEffect>
                        <a14:saturation sat="33000"/>
                      </a14:imgEffect>
                    </a14:imgLayer>
                  </a14:imgProps>
                </a:ext>
                <a:ext uri="{28A0092B-C50C-407E-A947-70E740481C1C}">
                  <a14:useLocalDpi xmlns:a14="http://schemas.microsoft.com/office/drawing/2010/main" val="0"/>
                </a:ext>
              </a:extLst>
            </a:blip>
            <a:srcRect l="11175" t="12969" r="10266" b="25703"/>
            <a:stretch/>
          </p:blipFill>
          <p:spPr bwMode="auto">
            <a:xfrm>
              <a:off x="6132662" y="2043951"/>
              <a:ext cx="1193296" cy="11390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132662" y="2043323"/>
              <a:ext cx="1193296" cy="1139055"/>
            </a:xfrm>
            <a:prstGeom prst="rect">
              <a:avLst/>
            </a:prstGeom>
            <a:gradFill flip="none" rotWithShape="1">
              <a:gsLst>
                <a:gs pos="0">
                  <a:schemeClr val="tx1">
                    <a:alpha val="0"/>
                    <a:lumMod val="0"/>
                  </a:schemeClr>
                </a:gs>
                <a:gs pos="100000">
                  <a:schemeClr val="tx1">
                    <a:lumMod val="50000"/>
                    <a:alpha val="45000"/>
                  </a:schemeClr>
                </a:gs>
              </a:gsLst>
              <a:path path="circle">
                <a:fillToRect l="50000" t="50000" r="50000" b="50000"/>
              </a:path>
              <a:tileRect/>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6132662" y="2043949"/>
              <a:ext cx="852353" cy="1139057"/>
            </a:xfrm>
            <a:prstGeom prst="rect">
              <a:avLst/>
            </a:prstGeom>
            <a:gradFill flip="none" rotWithShape="1">
              <a:gsLst>
                <a:gs pos="100000">
                  <a:schemeClr val="tx1">
                    <a:alpha val="0"/>
                    <a:lumMod val="0"/>
                    <a:lumOff val="100000"/>
                  </a:schemeClr>
                </a:gs>
                <a:gs pos="0">
                  <a:schemeClr val="tx1">
                    <a:lumMod val="0"/>
                    <a:alpha val="55000"/>
                  </a:schemeClr>
                </a:gs>
              </a:gsLst>
              <a:lin ang="0" scaled="1"/>
              <a:tileRect/>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grpSp>
      <p:sp>
        <p:nvSpPr>
          <p:cNvPr id="16" name="TextBox 15"/>
          <p:cNvSpPr txBox="1"/>
          <p:nvPr/>
        </p:nvSpPr>
        <p:spPr>
          <a:xfrm>
            <a:off x="2056943" y="212050"/>
            <a:ext cx="5562602" cy="4470839"/>
          </a:xfrm>
          <a:prstGeom prst="rect">
            <a:avLst/>
          </a:prstGeom>
          <a:noFill/>
        </p:spPr>
        <p:txBody>
          <a:bodyPr wrap="square" rtlCol="0">
            <a:spAutoFit/>
          </a:bodyPr>
          <a:lstStyle/>
          <a:p>
            <a:pPr>
              <a:lnSpc>
                <a:spcPct val="95000"/>
              </a:lnSpc>
            </a:pPr>
            <a:r>
              <a:rPr lang="en-US" sz="1600" dirty="0" smtClean="0">
                <a:solidFill>
                  <a:srgbClr val="00B0F0"/>
                </a:solidFill>
                <a:latin typeface="Arial" panose="020B0604020202020204" pitchFamily="34" charset="0"/>
                <a:cs typeface="Arial" panose="020B0604020202020204" pitchFamily="34" charset="0"/>
              </a:rPr>
              <a:t>Links</a:t>
            </a:r>
          </a:p>
          <a:p>
            <a:pPr>
              <a:lnSpc>
                <a:spcPct val="95000"/>
              </a:lnSpc>
            </a:pPr>
            <a:endParaRPr lang="en-US" sz="1050" dirty="0" smtClean="0">
              <a:latin typeface="Arial" panose="020B0604020202020204" pitchFamily="34" charset="0"/>
              <a:cs typeface="Arial" panose="020B0604020202020204" pitchFamily="34" charset="0"/>
            </a:endParaRPr>
          </a:p>
          <a:p>
            <a:pPr>
              <a:lnSpc>
                <a:spcPct val="95000"/>
              </a:lnSpc>
            </a:pP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latin typeface="Arial" panose="020B0604020202020204" pitchFamily="34" charset="0"/>
                <a:cs typeface="Arial" panose="020B0604020202020204" pitchFamily="34" charset="0"/>
              </a:rPr>
              <a:t>Resume:</a:t>
            </a:r>
          </a:p>
          <a:p>
            <a:pPr>
              <a:lnSpc>
                <a:spcPct val="95000"/>
              </a:lnSpc>
              <a:buSzPct val="120000"/>
            </a:pPr>
            <a:r>
              <a:rPr lang="en-US" sz="1050" dirty="0" smtClean="0">
                <a:latin typeface="Arial" panose="020B0604020202020204" pitchFamily="34" charset="0"/>
                <a:cs typeface="Arial" panose="020B0604020202020204" pitchFamily="34" charset="0"/>
              </a:rPr>
              <a:t>     </a:t>
            </a:r>
            <a:r>
              <a:rPr lang="en-US" sz="1050" u="sng" dirty="0">
                <a:latin typeface="Arial" panose="020B0604020202020204" pitchFamily="34" charset="0"/>
                <a:cs typeface="Arial" panose="020B0604020202020204" pitchFamily="34" charset="0"/>
                <a:hlinkClick r:id="rId4"/>
              </a:rPr>
              <a:t>http://www.pidezign.com/2018/Dmitri_Pyjov_Resume_2018.docx</a:t>
            </a: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latin typeface="Arial" panose="020B0604020202020204" pitchFamily="34" charset="0"/>
                <a:cs typeface="Arial" panose="020B0604020202020204" pitchFamily="34" charset="0"/>
              </a:rPr>
              <a:t>Visual samples:      </a:t>
            </a:r>
            <a:r>
              <a:rPr lang="en-US" sz="1050" dirty="0" smtClean="0">
                <a:latin typeface="Arial" panose="020B0604020202020204" pitchFamily="34" charset="0"/>
                <a:cs typeface="Arial" panose="020B0604020202020204" pitchFamily="34" charset="0"/>
                <a:hlinkClick r:id="rId5"/>
              </a:rPr>
              <a:t>http</a:t>
            </a:r>
            <a:r>
              <a:rPr lang="en-US" sz="1050" dirty="0">
                <a:latin typeface="Arial" panose="020B0604020202020204" pitchFamily="34" charset="0"/>
                <a:cs typeface="Arial" panose="020B0604020202020204" pitchFamily="34" charset="0"/>
                <a:hlinkClick r:id="rId5"/>
              </a:rPr>
              <a:t>://www.pidezign.com/2018/Dmitri_Pyjov_Visual_sampls_2018.pdf</a:t>
            </a: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latin typeface="Arial" panose="020B0604020202020204" pitchFamily="34" charset="0"/>
                <a:cs typeface="Arial" panose="020B0604020202020204" pitchFamily="34" charset="0"/>
              </a:rPr>
              <a:t>Flow sample:</a:t>
            </a:r>
          </a:p>
          <a:p>
            <a:pPr>
              <a:lnSpc>
                <a:spcPct val="95000"/>
              </a:lnSpc>
              <a:buSzPct val="120000"/>
            </a:pPr>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hlinkClick r:id="rId6"/>
              </a:rPr>
              <a:t>http</a:t>
            </a:r>
            <a:r>
              <a:rPr lang="en-US" sz="1050" dirty="0">
                <a:latin typeface="Arial" panose="020B0604020202020204" pitchFamily="34" charset="0"/>
                <a:cs typeface="Arial" panose="020B0604020202020204" pitchFamily="34" charset="0"/>
                <a:hlinkClick r:id="rId6"/>
              </a:rPr>
              <a:t>://www.pidezign.com/2018/Flow_MFS_Android.pdf  </a:t>
            </a: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smtClean="0">
              <a:latin typeface="Arial" panose="020B0604020202020204" pitchFamily="34" charset="0"/>
              <a:cs typeface="Arial" panose="020B0604020202020204" pitchFamily="34" charset="0"/>
            </a:endParaRPr>
          </a:p>
          <a:p>
            <a:pPr>
              <a:lnSpc>
                <a:spcPct val="95000"/>
              </a:lnSpc>
              <a:buSzPct val="120000"/>
            </a:pP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smtClean="0">
                <a:latin typeface="Arial" panose="020B0604020202020204" pitchFamily="34" charset="0"/>
                <a:cs typeface="Arial" panose="020B0604020202020204" pitchFamily="34" charset="0"/>
              </a:rPr>
              <a:t>Wire-frame sample:</a:t>
            </a:r>
          </a:p>
          <a:p>
            <a:pPr>
              <a:lnSpc>
                <a:spcPct val="95000"/>
              </a:lnSpc>
              <a:buSzPct val="120000"/>
            </a:pPr>
            <a:r>
              <a:rPr lang="en-US" sz="1050" dirty="0" smtClean="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hlinkClick r:id="rId7"/>
              </a:rPr>
              <a:t>http</a:t>
            </a:r>
            <a:r>
              <a:rPr lang="en-US" sz="1050" dirty="0">
                <a:latin typeface="Arial" panose="020B0604020202020204" pitchFamily="34" charset="0"/>
                <a:cs typeface="Arial" panose="020B0604020202020204" pitchFamily="34" charset="0"/>
                <a:hlinkClick r:id="rId7"/>
              </a:rPr>
              <a:t>://</a:t>
            </a:r>
            <a:r>
              <a:rPr lang="en-US" sz="1050" dirty="0" smtClean="0">
                <a:latin typeface="Arial" panose="020B0604020202020204" pitchFamily="34" charset="0"/>
                <a:cs typeface="Arial" panose="020B0604020202020204" pitchFamily="34" charset="0"/>
                <a:hlinkClick r:id="rId7"/>
              </a:rPr>
              <a:t>pidezign.com/MyAccWire_2015.pdf</a:t>
            </a: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a:latin typeface="Arial" panose="020B0604020202020204" pitchFamily="34" charset="0"/>
                <a:cs typeface="Arial" panose="020B0604020202020204" pitchFamily="34" charset="0"/>
              </a:rPr>
              <a:t>Quantitative report </a:t>
            </a:r>
            <a:r>
              <a:rPr lang="en-US" sz="1050" dirty="0" smtClean="0">
                <a:latin typeface="Arial" panose="020B0604020202020204" pitchFamily="34" charset="0"/>
                <a:cs typeface="Arial" panose="020B0604020202020204" pitchFamily="34" charset="0"/>
              </a:rPr>
              <a:t>sample: </a:t>
            </a:r>
            <a:r>
              <a:rPr lang="en-US" sz="1050" dirty="0" smtClean="0">
                <a:latin typeface="Arial" panose="020B0604020202020204" pitchFamily="34" charset="0"/>
                <a:cs typeface="Arial" panose="020B0604020202020204" pitchFamily="34" charset="0"/>
                <a:hlinkClick r:id="rId8"/>
              </a:rPr>
              <a:t>http</a:t>
            </a:r>
            <a:r>
              <a:rPr lang="en-US" sz="1050" dirty="0">
                <a:latin typeface="Arial" panose="020B0604020202020204" pitchFamily="34" charset="0"/>
                <a:cs typeface="Arial" panose="020B0604020202020204" pitchFamily="34" charset="0"/>
                <a:hlinkClick r:id="rId8"/>
              </a:rPr>
              <a:t>://</a:t>
            </a:r>
            <a:r>
              <a:rPr lang="en-US" sz="1050" dirty="0" smtClean="0">
                <a:latin typeface="Arial" panose="020B0604020202020204" pitchFamily="34" charset="0"/>
                <a:cs typeface="Arial" panose="020B0604020202020204" pitchFamily="34" charset="0"/>
                <a:hlinkClick r:id="rId8"/>
              </a:rPr>
              <a:t>www.pidezign.com/2018/CXD_Quantitative_Report.pptx</a:t>
            </a: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a:latin typeface="Arial" panose="020B0604020202020204" pitchFamily="34" charset="0"/>
                <a:cs typeface="Arial" panose="020B0604020202020204" pitchFamily="34" charset="0"/>
              </a:rPr>
              <a:t>InVision demo </a:t>
            </a:r>
            <a:r>
              <a:rPr lang="en-US" sz="1050" dirty="0" smtClean="0">
                <a:latin typeface="Arial" panose="020B0604020202020204" pitchFamily="34" charset="0"/>
                <a:cs typeface="Arial" panose="020B0604020202020204" pitchFamily="34" charset="0"/>
              </a:rPr>
              <a:t>sample:</a:t>
            </a:r>
          </a:p>
          <a:p>
            <a:pPr>
              <a:lnSpc>
                <a:spcPct val="95000"/>
              </a:lnSpc>
              <a:buSzPct val="120000"/>
            </a:pPr>
            <a:r>
              <a:rPr lang="en-US" sz="1050" dirty="0" smtClean="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hlinkClick r:id="rId9"/>
              </a:rPr>
              <a:t>https</a:t>
            </a:r>
            <a:r>
              <a:rPr lang="en-US" sz="1050" dirty="0">
                <a:latin typeface="Arial" panose="020B0604020202020204" pitchFamily="34" charset="0"/>
                <a:cs typeface="Arial" panose="020B0604020202020204" pitchFamily="34" charset="0"/>
                <a:hlinkClick r:id="rId9"/>
              </a:rPr>
              <a:t>://mcafee-consumer.invisionapp.com/share/727JYMV9D#/screens/107673448</a:t>
            </a: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smtClean="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171450" indent="-171450">
              <a:lnSpc>
                <a:spcPct val="95000"/>
              </a:lnSpc>
              <a:buSzPct val="120000"/>
              <a:buFont typeface="Arial" panose="020B0604020202020204" pitchFamily="34" charset="0"/>
              <a:buChar char="•"/>
            </a:pPr>
            <a:r>
              <a:rPr lang="en-US" sz="1050" dirty="0">
                <a:latin typeface="Arial" panose="020B0604020202020204" pitchFamily="34" charset="0"/>
                <a:cs typeface="Arial" panose="020B0604020202020204" pitchFamily="34" charset="0"/>
              </a:rPr>
              <a:t>WEB </a:t>
            </a:r>
            <a:r>
              <a:rPr lang="en-US" sz="1050" dirty="0" smtClean="0">
                <a:latin typeface="Arial" panose="020B0604020202020204" pitchFamily="34" charset="0"/>
                <a:cs typeface="Arial" panose="020B0604020202020204" pitchFamily="34" charset="0"/>
              </a:rPr>
              <a:t>sample: </a:t>
            </a:r>
          </a:p>
          <a:p>
            <a:pPr>
              <a:lnSpc>
                <a:spcPct val="95000"/>
              </a:lnSpc>
              <a:buSzPct val="120000"/>
            </a:pPr>
            <a:r>
              <a:rPr lang="en-US" sz="1050" dirty="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rPr>
              <a:t>    </a:t>
            </a:r>
            <a:r>
              <a:rPr lang="en-US" sz="1050" dirty="0" smtClean="0">
                <a:latin typeface="Arial" panose="020B0604020202020204" pitchFamily="34" charset="0"/>
                <a:cs typeface="Arial" panose="020B0604020202020204" pitchFamily="34" charset="0"/>
                <a:hlinkClick r:id="rId10"/>
              </a:rPr>
              <a:t>https</a:t>
            </a:r>
            <a:r>
              <a:rPr lang="en-US" sz="1050" dirty="0">
                <a:latin typeface="Arial" panose="020B0604020202020204" pitchFamily="34" charset="0"/>
                <a:cs typeface="Arial" panose="020B0604020202020204" pitchFamily="34" charset="0"/>
                <a:hlinkClick r:id="rId10"/>
              </a:rPr>
              <a:t>://</a:t>
            </a:r>
            <a:r>
              <a:rPr lang="en-US" sz="1050" dirty="0" smtClean="0">
                <a:latin typeface="Arial" panose="020B0604020202020204" pitchFamily="34" charset="0"/>
                <a:cs typeface="Arial" panose="020B0604020202020204" pitchFamily="34" charset="0"/>
                <a:hlinkClick r:id="rId10"/>
              </a:rPr>
              <a:t>www.mcafee.com</a:t>
            </a:r>
            <a:endParaRPr lang="en-US" sz="1050" dirty="0" smtClean="0">
              <a:latin typeface="Arial" panose="020B0604020202020204" pitchFamily="34" charset="0"/>
              <a:cs typeface="Arial" panose="020B0604020202020204" pitchFamily="34" charset="0"/>
            </a:endParaRPr>
          </a:p>
        </p:txBody>
      </p:sp>
      <p:grpSp>
        <p:nvGrpSpPr>
          <p:cNvPr id="24" name="Group 23"/>
          <p:cNvGrpSpPr/>
          <p:nvPr/>
        </p:nvGrpSpPr>
        <p:grpSpPr>
          <a:xfrm>
            <a:off x="2161903" y="502548"/>
            <a:ext cx="1150754" cy="3895855"/>
            <a:chOff x="2124074" y="590280"/>
            <a:chExt cx="1150754" cy="3219720"/>
          </a:xfrm>
        </p:grpSpPr>
        <p:cxnSp>
          <p:nvCxnSpPr>
            <p:cNvPr id="25" name="Straight Connector 24"/>
            <p:cNvCxnSpPr/>
            <p:nvPr/>
          </p:nvCxnSpPr>
          <p:spPr>
            <a:xfrm>
              <a:off x="2124075" y="590550"/>
              <a:ext cx="1" cy="3219450"/>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24074" y="590280"/>
              <a:ext cx="1150754" cy="270"/>
            </a:xfrm>
            <a:prstGeom prst="line">
              <a:avLst/>
            </a:prstGeom>
            <a:ln w="12700" cmpd="sng">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3074" name="Picture 2" descr="C:\Users\dpyjov\Desktop\My\2018 resume\fromWEB\Wor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9299" y="819347"/>
            <a:ext cx="106299" cy="106299"/>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p:cNvSpPr/>
          <p:nvPr/>
        </p:nvSpPr>
        <p:spPr>
          <a:xfrm>
            <a:off x="2103494" y="4335476"/>
            <a:ext cx="135596" cy="125855"/>
          </a:xfrm>
          <a:prstGeom prst="ellipse">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pic>
        <p:nvPicPr>
          <p:cNvPr id="3076" name="Picture 4" descr="C:\Users\dpyjov\Desktop\My\2018 resume\fromWEB\ethnicityicons_website2.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5077" y="4307043"/>
            <a:ext cx="116394" cy="11639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pyjov\Desktop\My\2018 resume\fromWEB\microsoft-powerpoint-logo_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08060" y="3098785"/>
            <a:ext cx="104635" cy="1046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C:\Users\dpyjov\Desktop\My\2018 resume\fromWEB\pdf-icon-png-pdf-zum-download-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9242" y="2477085"/>
            <a:ext cx="103453" cy="1283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14614" y="3732466"/>
            <a:ext cx="107057" cy="102775"/>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1026" name="Picture 2" descr="C:\Users\dpyjov\Desktop\My\2018 resume\fromWEB\invision-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10963" y="3721081"/>
            <a:ext cx="104635" cy="1046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Users\dpyjov\Desktop\My\2018 resume\fromWEB\pdf-icon-png-pdf-zum-download-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11711" y="1868937"/>
            <a:ext cx="103453" cy="1283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dpyjov\Desktop\My\2018 resume\fromWEB\pdf-icon-png-pdf-zum-download-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10609" y="1259336"/>
            <a:ext cx="103453" cy="12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4405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3999" cy="5143500"/>
          </a:xfrm>
          <a:prstGeom prst="rect">
            <a:avLst/>
          </a:prstGeom>
          <a:solidFill>
            <a:schemeClr val="bg2"/>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Text Placeholder 1"/>
          <p:cNvSpPr>
            <a:spLocks noGrp="1"/>
          </p:cNvSpPr>
          <p:nvPr>
            <p:ph type="body" sz="quarter" idx="4294967295"/>
          </p:nvPr>
        </p:nvSpPr>
        <p:spPr>
          <a:xfrm>
            <a:off x="1562986" y="2209312"/>
            <a:ext cx="1837439" cy="676763"/>
          </a:xfrm>
          <a:prstGeom prst="rect">
            <a:avLst/>
          </a:prstGeom>
        </p:spPr>
        <p:txBody>
          <a:bodyPr/>
          <a:lstStyle/>
          <a:p>
            <a:r>
              <a:rPr lang="en-US" sz="2800"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Thank you</a:t>
            </a:r>
          </a:p>
        </p:txBody>
      </p:sp>
    </p:spTree>
    <p:extLst>
      <p:ext uri="{BB962C8B-B14F-4D97-AF65-F5344CB8AC3E}">
        <p14:creationId xmlns:p14="http://schemas.microsoft.com/office/powerpoint/2010/main" val="1450623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4294967295"/>
          </p:nvPr>
        </p:nvSpPr>
        <p:spPr>
          <a:xfrm>
            <a:off x="1562986" y="2209312"/>
            <a:ext cx="1837439" cy="676763"/>
          </a:xfrm>
          <a:prstGeom prst="rect">
            <a:avLst/>
          </a:prstGeom>
        </p:spPr>
        <p:txBody>
          <a:bodyPr/>
          <a:lstStyle/>
          <a:p>
            <a:r>
              <a:rPr lang="en-US" sz="2800"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Samples</a:t>
            </a:r>
          </a:p>
        </p:txBody>
      </p:sp>
      <p:sp>
        <p:nvSpPr>
          <p:cNvPr id="7" name="Rectangle 6"/>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Tree>
    <p:extLst>
      <p:ext uri="{BB962C8B-B14F-4D97-AF65-F5344CB8AC3E}">
        <p14:creationId xmlns:p14="http://schemas.microsoft.com/office/powerpoint/2010/main" val="4130416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795159"/>
            <a:ext cx="7481888" cy="434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a:spLocks noGrp="1"/>
          </p:cNvSpPr>
          <p:nvPr>
            <p:ph type="title"/>
          </p:nvPr>
        </p:nvSpPr>
        <p:spPr>
          <a:xfrm>
            <a:off x="457200" y="333487"/>
            <a:ext cx="7643307" cy="281761"/>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Sample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UX Screen Inventory</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689510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9" name="Picture 8"/>
          <p:cNvPicPr>
            <a:picLocks noChangeAspect="1"/>
          </p:cNvPicPr>
          <p:nvPr/>
        </p:nvPicPr>
        <p:blipFill rotWithShape="1">
          <a:blip r:embed="rId2"/>
          <a:srcRect l="28000" t="3439" r="22000" b="44216"/>
          <a:stretch/>
        </p:blipFill>
        <p:spPr>
          <a:xfrm>
            <a:off x="0" y="-972"/>
            <a:ext cx="5613992" cy="5144472"/>
          </a:xfrm>
          <a:prstGeom prst="rect">
            <a:avLst/>
          </a:prstGeom>
        </p:spPr>
      </p:pic>
      <p:pic>
        <p:nvPicPr>
          <p:cNvPr id="11" name="Picture 10"/>
          <p:cNvPicPr>
            <a:picLocks noChangeAspect="1"/>
          </p:cNvPicPr>
          <p:nvPr/>
        </p:nvPicPr>
        <p:blipFill>
          <a:blip r:embed="rId3"/>
          <a:stretch>
            <a:fillRect/>
          </a:stretch>
        </p:blipFill>
        <p:spPr>
          <a:xfrm>
            <a:off x="453745" y="1772366"/>
            <a:ext cx="4268408" cy="1597795"/>
          </a:xfrm>
          <a:prstGeom prst="rect">
            <a:avLst/>
          </a:prstGeom>
        </p:spPr>
      </p:pic>
      <p:sp>
        <p:nvSpPr>
          <p:cNvPr id="10" name="Title 1"/>
          <p:cNvSpPr txBox="1">
            <a:spLocks/>
          </p:cNvSpPr>
          <p:nvPr/>
        </p:nvSpPr>
        <p:spPr>
          <a:xfrm>
            <a:off x="454025" y="277888"/>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cs typeface="Arial" panose="020B0604020202020204" pitchFamily="34" charset="0"/>
              </a:rPr>
              <a:t>Table of contents</a:t>
            </a:r>
            <a:endParaRPr lang="en-US" dirty="0">
              <a:solidFill>
                <a:schemeClr val="accent6">
                  <a:lumMod val="40000"/>
                  <a:lumOff val="60000"/>
                </a:schemeClr>
              </a:solidFill>
              <a:latin typeface="Arial" panose="020B0604020202020204" pitchFamily="34" charset="0"/>
              <a:cs typeface="Arial" panose="020B0604020202020204" pitchFamily="34" charset="0"/>
            </a:endParaRPr>
          </a:p>
        </p:txBody>
      </p:sp>
      <p:sp>
        <p:nvSpPr>
          <p:cNvPr id="13" name="Content Placeholder 1"/>
          <p:cNvSpPr>
            <a:spLocks noGrp="1"/>
          </p:cNvSpPr>
          <p:nvPr>
            <p:ph idx="1"/>
          </p:nvPr>
        </p:nvSpPr>
        <p:spPr>
          <a:xfrm>
            <a:off x="5950391" y="374710"/>
            <a:ext cx="2936433" cy="4597340"/>
          </a:xfrm>
        </p:spPr>
        <p:txBody>
          <a:bodyPr/>
          <a:lstStyle/>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2013-2017: Appraisal </a:t>
            </a:r>
            <a:r>
              <a:rPr lang="en-US" sz="1200" dirty="0">
                <a:solidFill>
                  <a:srgbClr val="00B0F0"/>
                </a:solidFill>
                <a:latin typeface="Arial" panose="020B0604020202020204" pitchFamily="34" charset="0"/>
                <a:cs typeface="Arial" panose="020B0604020202020204" pitchFamily="34" charset="0"/>
              </a:rPr>
              <a:t>of </a:t>
            </a:r>
            <a:r>
              <a:rPr lang="en-US" sz="1200" dirty="0" smtClean="0">
                <a:solidFill>
                  <a:srgbClr val="00B0F0"/>
                </a:solidFill>
                <a:latin typeface="Arial" panose="020B0604020202020204" pitchFamily="34" charset="0"/>
                <a:cs typeface="Arial" panose="020B0604020202020204" pitchFamily="34" charset="0"/>
              </a:rPr>
              <a:t>End-to-End Experience in the Application</a:t>
            </a:r>
            <a:endParaRPr lang="en-US" sz="1200" dirty="0">
              <a:solidFill>
                <a:srgbClr val="00B0F0"/>
              </a:solidFill>
              <a:latin typeface="Arial" panose="020B0604020202020204" pitchFamily="34" charset="0"/>
              <a:cs typeface="Arial" panose="020B0604020202020204" pitchFamily="34" charset="0"/>
            </a:endParaRPr>
          </a:p>
          <a:p>
            <a:pPr marL="171450" indent="-171450">
              <a:spcBef>
                <a:spcPts val="1000"/>
              </a:spcBef>
              <a:spcAft>
                <a:spcPts val="0"/>
              </a:spcAft>
              <a:buFont typeface="Arial" charset="0"/>
              <a:buChar char="•"/>
              <a:tabLst>
                <a:tab pos="287338" algn="l"/>
              </a:tabLst>
            </a:pPr>
            <a:r>
              <a:rPr lang="en-US" sz="1000" dirty="0" smtClean="0">
                <a:solidFill>
                  <a:schemeClr val="bg1"/>
                </a:solidFill>
                <a:latin typeface="Arial" panose="020B0604020202020204" pitchFamily="34" charset="0"/>
                <a:cs typeface="Arial" panose="020B0604020202020204" pitchFamily="34" charset="0"/>
              </a:rPr>
              <a:t>Testing/Research</a:t>
            </a:r>
            <a:endParaRPr lang="en-US" sz="1000" dirty="0">
              <a:solidFill>
                <a:schemeClr val="bg1"/>
              </a:solidFill>
              <a:latin typeface="Arial" panose="020B0604020202020204" pitchFamily="34" charset="0"/>
              <a:cs typeface="Arial" panose="020B0604020202020204" pitchFamily="34" charset="0"/>
            </a:endParaRPr>
          </a:p>
          <a:p>
            <a:pPr marL="171450" indent="-171450">
              <a:spcBef>
                <a:spcPts val="500"/>
              </a:spcBef>
              <a:spcAft>
                <a:spcPts val="0"/>
              </a:spcAft>
              <a:buFont typeface="Arial" charset="0"/>
              <a:buChar char="•"/>
              <a:tabLst>
                <a:tab pos="287338" algn="l"/>
              </a:tabLst>
            </a:pPr>
            <a:r>
              <a:rPr lang="en-US" sz="1000" dirty="0">
                <a:solidFill>
                  <a:schemeClr val="bg1"/>
                </a:solidFill>
                <a:latin typeface="Arial" panose="020B0604020202020204" pitchFamily="34" charset="0"/>
                <a:cs typeface="Arial" panose="020B0604020202020204" pitchFamily="34" charset="0"/>
              </a:rPr>
              <a:t>Key Findings</a:t>
            </a:r>
          </a:p>
          <a:p>
            <a:pPr marL="171450" indent="-171450">
              <a:spcBef>
                <a:spcPts val="500"/>
              </a:spcBef>
              <a:spcAft>
                <a:spcPts val="0"/>
              </a:spcAft>
              <a:buFont typeface="Arial" charset="0"/>
              <a:buChar char="•"/>
              <a:tabLst>
                <a:tab pos="287338" algn="l"/>
              </a:tabLst>
            </a:pPr>
            <a:r>
              <a:rPr lang="en-US" sz="1000" dirty="0">
                <a:solidFill>
                  <a:schemeClr val="bg1"/>
                </a:solidFill>
                <a:latin typeface="Arial" panose="020B0604020202020204" pitchFamily="34" charset="0"/>
                <a:cs typeface="Arial" panose="020B0604020202020204" pitchFamily="34" charset="0"/>
              </a:rPr>
              <a:t>Design </a:t>
            </a:r>
            <a:r>
              <a:rPr lang="en-US" sz="1000" dirty="0" smtClean="0">
                <a:solidFill>
                  <a:schemeClr val="bg1"/>
                </a:solidFill>
                <a:latin typeface="Arial" panose="020B0604020202020204" pitchFamily="34" charset="0"/>
                <a:cs typeface="Arial" panose="020B0604020202020204" pitchFamily="34" charset="0"/>
              </a:rPr>
              <a:t>Principles</a:t>
            </a:r>
          </a:p>
          <a:p>
            <a:pPr marL="0" indent="0">
              <a:spcBef>
                <a:spcPts val="500"/>
              </a:spcBef>
              <a:spcAft>
                <a:spcPts val="0"/>
              </a:spcAft>
              <a:buNone/>
            </a:pPr>
            <a:endParaRPr lang="en-US" sz="1200" dirty="0" smtClean="0">
              <a:solidFill>
                <a:srgbClr val="E0E3E5"/>
              </a:solidFill>
              <a:latin typeface="Arial" panose="020B0604020202020204" pitchFamily="34" charset="0"/>
              <a:cs typeface="Arial" panose="020B0604020202020204" pitchFamily="34" charset="0"/>
            </a:endParaRPr>
          </a:p>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2016-2017: Real UI/UX Success Story</a:t>
            </a:r>
          </a:p>
          <a:p>
            <a:pPr marL="171450" indent="-171450">
              <a:spcBef>
                <a:spcPts val="500"/>
              </a:spcBef>
              <a:spcAft>
                <a:spcPts val="0"/>
              </a:spcAft>
              <a:buFont typeface="Arial" charset="0"/>
              <a:buChar char="•"/>
              <a:tabLst>
                <a:tab pos="347663" algn="l"/>
              </a:tabLst>
            </a:pPr>
            <a:r>
              <a:rPr lang="en-US" sz="1000" dirty="0" smtClean="0">
                <a:solidFill>
                  <a:schemeClr val="bg1"/>
                </a:solidFill>
                <a:latin typeface="Arial" panose="020B0604020202020204" pitchFamily="34" charset="0"/>
                <a:cs typeface="Arial" panose="020B0604020202020204" pitchFamily="34" charset="0"/>
              </a:rPr>
              <a:t>Challenge &amp; Goal</a:t>
            </a:r>
          </a:p>
          <a:p>
            <a:pPr marL="171450" indent="-171450">
              <a:spcBef>
                <a:spcPts val="500"/>
              </a:spcBef>
              <a:spcAft>
                <a:spcPts val="0"/>
              </a:spcAft>
              <a:buFont typeface="Arial" charset="0"/>
              <a:buChar char="•"/>
              <a:tabLst>
                <a:tab pos="347663" algn="l"/>
              </a:tabLst>
            </a:pPr>
            <a:r>
              <a:rPr lang="en-US" sz="1000" dirty="0" smtClean="0">
                <a:solidFill>
                  <a:schemeClr val="bg1"/>
                </a:solidFill>
                <a:latin typeface="Arial" panose="020B0604020202020204" pitchFamily="34" charset="0"/>
                <a:cs typeface="Arial" panose="020B0604020202020204" pitchFamily="34" charset="0"/>
              </a:rPr>
              <a:t>Process</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Persona</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Flow</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Wireframe</a:t>
            </a:r>
          </a:p>
          <a:p>
            <a:pPr marL="400050" lvl="1" indent="-228600">
              <a:spcBef>
                <a:spcPts val="500"/>
              </a:spcBef>
              <a:buClr>
                <a:schemeClr val="bg1">
                  <a:lumMod val="50000"/>
                </a:schemeClr>
              </a:buClr>
              <a:tabLst>
                <a:tab pos="347663" algn="l"/>
              </a:tabLst>
            </a:pPr>
            <a:r>
              <a:rPr lang="en-US" sz="1000" dirty="0" smtClean="0">
                <a:solidFill>
                  <a:schemeClr val="bg1">
                    <a:lumMod val="95000"/>
                  </a:schemeClr>
                </a:solidFill>
                <a:latin typeface="Arial" panose="020B0604020202020204" pitchFamily="34" charset="0"/>
                <a:cs typeface="Arial" panose="020B0604020202020204" pitchFamily="34" charset="0"/>
              </a:rPr>
              <a:t>Visual UI</a:t>
            </a:r>
          </a:p>
          <a:p>
            <a:pPr marL="400050" lvl="1" indent="-228600">
              <a:spcBef>
                <a:spcPts val="500"/>
              </a:spcBef>
              <a:buClr>
                <a:schemeClr val="bg1">
                  <a:lumMod val="50000"/>
                </a:schemeClr>
              </a:buClr>
              <a:tabLst>
                <a:tab pos="347663" algn="l"/>
              </a:tabLst>
            </a:pPr>
            <a:r>
              <a:rPr lang="en-US" sz="1000" dirty="0">
                <a:solidFill>
                  <a:schemeClr val="bg1">
                    <a:lumMod val="95000"/>
                  </a:schemeClr>
                </a:solidFill>
                <a:latin typeface="Arial" panose="020B0604020202020204" pitchFamily="34" charset="0"/>
                <a:cs typeface="Arial" panose="020B0604020202020204" pitchFamily="34" charset="0"/>
              </a:rPr>
              <a:t>Evaluation</a:t>
            </a:r>
          </a:p>
          <a:p>
            <a:pPr>
              <a:spcBef>
                <a:spcPts val="500"/>
              </a:spcBef>
              <a:spcAft>
                <a:spcPts val="0"/>
              </a:spcAft>
              <a:tabLst>
                <a:tab pos="347663" algn="l"/>
              </a:tabLst>
            </a:pPr>
            <a:endParaRPr lang="en-US" sz="1200" dirty="0">
              <a:latin typeface="Arial" panose="020B0604020202020204" pitchFamily="34" charset="0"/>
              <a:cs typeface="Arial" panose="020B0604020202020204" pitchFamily="34" charset="0"/>
            </a:endParaRPr>
          </a:p>
          <a:p>
            <a:pPr marL="0" indent="0">
              <a:spcBef>
                <a:spcPts val="500"/>
              </a:spcBef>
              <a:spcAft>
                <a:spcPts val="0"/>
              </a:spcAft>
              <a:buNone/>
            </a:pPr>
            <a:r>
              <a:rPr lang="en-US" sz="1200" dirty="0" smtClean="0">
                <a:solidFill>
                  <a:srgbClr val="00B0F0"/>
                </a:solidFill>
                <a:latin typeface="Arial" panose="020B0604020202020204" pitchFamily="34" charset="0"/>
                <a:cs typeface="Arial" panose="020B0604020202020204" pitchFamily="34" charset="0"/>
              </a:rPr>
              <a:t>Next Generation  Experience</a:t>
            </a:r>
          </a:p>
          <a:p>
            <a:pPr marL="171450" indent="-171450">
              <a:spcBef>
                <a:spcPts val="500"/>
              </a:spcBef>
              <a:spcAft>
                <a:spcPts val="0"/>
              </a:spcAft>
              <a:buFont typeface="Arial" charset="0"/>
              <a:buChar char="•"/>
            </a:pPr>
            <a:r>
              <a:rPr lang="en-US" sz="1000" dirty="0" smtClean="0">
                <a:solidFill>
                  <a:schemeClr val="bg1">
                    <a:lumMod val="95000"/>
                  </a:schemeClr>
                </a:solidFill>
                <a:latin typeface="Arial" panose="020B0604020202020204" pitchFamily="34" charset="0"/>
                <a:cs typeface="Arial" panose="020B0604020202020204" pitchFamily="34" charset="0"/>
              </a:rPr>
              <a:t>Version-1+1</a:t>
            </a:r>
          </a:p>
          <a:p>
            <a:pPr marL="171450" indent="-171450">
              <a:spcBef>
                <a:spcPts val="500"/>
              </a:spcBef>
              <a:spcAft>
                <a:spcPts val="0"/>
              </a:spcAft>
              <a:buFont typeface="Arial" charset="0"/>
              <a:buChar char="•"/>
            </a:pPr>
            <a:endParaRPr lang="en-US" sz="1000" dirty="0">
              <a:solidFill>
                <a:schemeClr val="bg1">
                  <a:lumMod val="95000"/>
                </a:schemeClr>
              </a:solidFill>
              <a:latin typeface="Arial" panose="020B0604020202020204" pitchFamily="34" charset="0"/>
              <a:cs typeface="Arial" panose="020B0604020202020204" pitchFamily="34" charset="0"/>
            </a:endParaRPr>
          </a:p>
          <a:p>
            <a:pPr>
              <a:spcBef>
                <a:spcPts val="500"/>
              </a:spcBef>
              <a:spcAft>
                <a:spcPts val="0"/>
              </a:spcAft>
            </a:pPr>
            <a:r>
              <a:rPr lang="en-US" sz="1200" dirty="0" smtClean="0">
                <a:solidFill>
                  <a:srgbClr val="00B0F0"/>
                </a:solidFill>
                <a:latin typeface="Arial" panose="020B0604020202020204" pitchFamily="34" charset="0"/>
                <a:cs typeface="Arial" panose="020B0604020202020204" pitchFamily="34" charset="0"/>
              </a:rPr>
              <a:t>Resume</a:t>
            </a:r>
          </a:p>
          <a:p>
            <a:pPr marL="171450" indent="-171450">
              <a:spcBef>
                <a:spcPts val="500"/>
              </a:spcBef>
              <a:buFont typeface="Arial" panose="020B0604020202020204" pitchFamily="34" charset="0"/>
              <a:buChar char="•"/>
            </a:pPr>
            <a:r>
              <a:rPr lang="en-US" sz="1000" dirty="0" smtClean="0">
                <a:solidFill>
                  <a:schemeClr val="bg1">
                    <a:lumMod val="95000"/>
                  </a:schemeClr>
                </a:solidFill>
                <a:latin typeface="Arial" panose="020B0604020202020204" pitchFamily="34" charset="0"/>
                <a:cs typeface="Arial" panose="020B0604020202020204" pitchFamily="34" charset="0"/>
              </a:rPr>
              <a:t>Links</a:t>
            </a:r>
            <a:endParaRPr lang="en-US" sz="1000" dirty="0">
              <a:solidFill>
                <a:schemeClr val="bg1">
                  <a:lumMod val="95000"/>
                </a:schemeClr>
              </a:solidFill>
              <a:latin typeface="Arial" panose="020B0604020202020204" pitchFamily="34" charset="0"/>
              <a:cs typeface="Arial" panose="020B0604020202020204" pitchFamily="34" charset="0"/>
            </a:endParaRPr>
          </a:p>
          <a:p>
            <a:pPr marL="171450" indent="-171450">
              <a:spcBef>
                <a:spcPts val="500"/>
              </a:spcBef>
              <a:spcAft>
                <a:spcPts val="0"/>
              </a:spcAft>
              <a:buFont typeface="Arial" panose="020B0604020202020204" pitchFamily="34" charset="0"/>
              <a:buChar char="•"/>
            </a:pPr>
            <a:endParaRPr lang="en-US" sz="1200" dirty="0" smtClean="0">
              <a:solidFill>
                <a:srgbClr val="00B0F0"/>
              </a:solidFill>
            </a:endParaRPr>
          </a:p>
          <a:p>
            <a:pPr>
              <a:spcBef>
                <a:spcPts val="500"/>
              </a:spcBef>
              <a:spcAft>
                <a:spcPts val="0"/>
              </a:spcAft>
              <a:tabLst>
                <a:tab pos="347663" algn="l"/>
              </a:tabLst>
            </a:pPr>
            <a:endParaRPr lang="en-US" sz="1000" dirty="0"/>
          </a:p>
          <a:p>
            <a:pPr>
              <a:spcBef>
                <a:spcPts val="500"/>
              </a:spcBef>
              <a:spcAft>
                <a:spcPts val="0"/>
              </a:spcAft>
            </a:pPr>
            <a:endParaRPr lang="en-US" sz="1000" dirty="0" smtClean="0">
              <a:solidFill>
                <a:schemeClr val="bg1">
                  <a:lumMod val="50000"/>
                </a:schemeClr>
              </a:solidFill>
            </a:endParaRPr>
          </a:p>
          <a:p>
            <a:pPr>
              <a:spcBef>
                <a:spcPts val="500"/>
              </a:spcBef>
              <a:spcAft>
                <a:spcPts val="0"/>
              </a:spcAft>
            </a:pPr>
            <a:endParaRPr lang="en-US" sz="1000" dirty="0">
              <a:solidFill>
                <a:schemeClr val="bg1">
                  <a:lumMod val="50000"/>
                </a:schemeClr>
              </a:solidFill>
            </a:endParaRPr>
          </a:p>
        </p:txBody>
      </p:sp>
      <p:sp>
        <p:nvSpPr>
          <p:cNvPr id="15" name="Rectangle 14"/>
          <p:cNvSpPr/>
          <p:nvPr/>
        </p:nvSpPr>
        <p:spPr>
          <a:xfrm>
            <a:off x="5826834" y="1485900"/>
            <a:ext cx="3071981" cy="3571875"/>
          </a:xfrm>
          <a:prstGeom prst="rect">
            <a:avLst/>
          </a:prstGeom>
          <a:solidFill>
            <a:schemeClr val="tx1">
              <a:lumMod val="50000"/>
              <a:alpha val="75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Tree>
    <p:extLst>
      <p:ext uri="{BB962C8B-B14F-4D97-AF65-F5344CB8AC3E}">
        <p14:creationId xmlns:p14="http://schemas.microsoft.com/office/powerpoint/2010/main" val="425972789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Title 3"/>
          <p:cNvSpPr>
            <a:spLocks noGrp="1"/>
          </p:cNvSpPr>
          <p:nvPr>
            <p:ph type="title"/>
          </p:nvPr>
        </p:nvSpPr>
        <p:spPr>
          <a:xfrm>
            <a:off x="457200" y="333487"/>
            <a:ext cx="7643307" cy="281761"/>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Sample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Flow</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951" b="6107"/>
          <a:stretch/>
        </p:blipFill>
        <p:spPr bwMode="auto">
          <a:xfrm>
            <a:off x="2" y="1188720"/>
            <a:ext cx="9143999"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674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5" name="Title 3"/>
          <p:cNvSpPr>
            <a:spLocks noGrp="1"/>
          </p:cNvSpPr>
          <p:nvPr>
            <p:ph type="title"/>
          </p:nvPr>
        </p:nvSpPr>
        <p:spPr>
          <a:xfrm>
            <a:off x="457200" y="333487"/>
            <a:ext cx="7643307" cy="281761"/>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Sample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Mobile</a:t>
            </a:r>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Flow- Wireframe</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909" y="723900"/>
            <a:ext cx="620376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10568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8165"/>
            <a:ext cx="9144154" cy="296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a:spLocks noGrp="1"/>
          </p:cNvSpPr>
          <p:nvPr>
            <p:ph type="title"/>
          </p:nvPr>
        </p:nvSpPr>
        <p:spPr>
          <a:xfrm>
            <a:off x="457200" y="333487"/>
            <a:ext cx="7643307" cy="281761"/>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Sample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Flow-Wireframe</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7074590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Title 3"/>
          <p:cNvSpPr>
            <a:spLocks noGrp="1"/>
          </p:cNvSpPr>
          <p:nvPr>
            <p:ph type="title"/>
          </p:nvPr>
        </p:nvSpPr>
        <p:spPr>
          <a:xfrm>
            <a:off x="457200" y="333487"/>
            <a:ext cx="7643307" cy="281761"/>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Sample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Wireframes</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pic>
        <p:nvPicPr>
          <p:cNvPr id="5122" name="Picture 2" descr="C:\Users\dpyjov\Desktop\Desktop    Oct 2013\Guidelines\From Shane\3rd-Party_Comp_4-Aser_Wirefra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939" y="773905"/>
            <a:ext cx="1853620" cy="411241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dpyjov\Desktop\Quick projects\Family Safety\From Yi\Artboard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3211" y="669130"/>
            <a:ext cx="1786569" cy="20562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dpyjov\Desktop\Quick projects\Family Safety\From Yi\Artboard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939" y="703240"/>
            <a:ext cx="1238296" cy="168255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dpyjov\Desktop\Quick projects\Family Safety\From Yi\Artboard 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0536" y="703240"/>
            <a:ext cx="1158288" cy="173908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dpyjov\Desktop\Quick projects\Family Safety\From Yi\1. Single INd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5165" y="757528"/>
            <a:ext cx="894809" cy="1590771"/>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dpyjov\Desktop\Quick projects\Family Safety\From Yi\16. App - Detailed Vi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6792" y="745528"/>
            <a:ext cx="894809" cy="1590771"/>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dpyjov\Desktop\Quick projects\Family Safety\From Yi\8. Categories Filter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8194" y="757528"/>
            <a:ext cx="894809" cy="159077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Users\dpyjov\Desktop\My\2018 resume\Samples\Moto360-Wirefram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20536" y="2715382"/>
            <a:ext cx="4786311" cy="211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306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Title 1"/>
          <p:cNvSpPr txBox="1">
            <a:spLocks/>
          </p:cNvSpPr>
          <p:nvPr/>
        </p:nvSpPr>
        <p:spPr>
          <a:xfrm>
            <a:off x="454025" y="2386162"/>
            <a:ext cx="8239328" cy="337360"/>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chemeClr val="bg1"/>
                </a:solidFill>
                <a:latin typeface="Arial" panose="020B0604020202020204" pitchFamily="34" charset="0"/>
                <a:ea typeface="Open Sans Light" panose="020B0306030504020204" pitchFamily="34" charset="0"/>
                <a:cs typeface="Arial" panose="020B0604020202020204" pitchFamily="34" charset="0"/>
              </a:rPr>
              <a:t>Extra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UI KIT</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8941186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27964"/>
            <a:ext cx="9144000" cy="440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5723" y="740665"/>
            <a:ext cx="6493876" cy="457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4800" y="209550"/>
            <a:ext cx="1383712"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Color palette</a:t>
            </a:r>
            <a:endParaRPr lang="en-US"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256591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40664"/>
            <a:ext cx="9144000" cy="440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172" y="740664"/>
            <a:ext cx="10080572" cy="381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4800" y="209550"/>
            <a:ext cx="1385700"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Typography</a:t>
            </a:r>
            <a:endParaRPr lang="en-US"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850812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40664"/>
            <a:ext cx="9144000" cy="440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209550"/>
            <a:ext cx="1630575"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UI Elements-1</a:t>
            </a:r>
            <a:endParaRPr lang="en-US"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742950"/>
            <a:ext cx="8915400" cy="192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59596"/>
            <a:ext cx="8839200" cy="391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4943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40664"/>
            <a:ext cx="9144000" cy="440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40664"/>
            <a:ext cx="8565319" cy="440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04800" y="209550"/>
            <a:ext cx="2326278"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UI Elements-2 (cont.)</a:t>
            </a:r>
            <a:endParaRPr lang="en-US"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9787215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40664"/>
            <a:ext cx="9144000" cy="440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209550"/>
            <a:ext cx="2326278"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UI Elements-3 (cont.)</a:t>
            </a:r>
            <a:endParaRPr lang="en-US" dirty="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42950"/>
            <a:ext cx="7873008" cy="443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085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lumMod val="20000"/>
                  <a:lumOff val="80000"/>
                </a:schemeClr>
              </a:solidFill>
            </a:endParaRPr>
          </a:p>
        </p:txBody>
      </p:sp>
      <p:sp>
        <p:nvSpPr>
          <p:cNvPr id="7" name="Title 3"/>
          <p:cNvSpPr>
            <a:spLocks noGrp="1"/>
          </p:cNvSpPr>
          <p:nvPr>
            <p:ph type="title"/>
          </p:nvPr>
        </p:nvSpPr>
        <p:spPr>
          <a:xfrm>
            <a:off x="457200" y="333487"/>
            <a:ext cx="7643307" cy="281761"/>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Necessary </a:t>
            </a:r>
            <a:r>
              <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rPr>
              <a:t>I</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ntroduction</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2" name="Rectangle 1"/>
          <p:cNvSpPr/>
          <p:nvPr/>
        </p:nvSpPr>
        <p:spPr>
          <a:xfrm>
            <a:off x="2990850" y="953882"/>
            <a:ext cx="3324225" cy="3469411"/>
          </a:xfrm>
          <a:prstGeom prst="rect">
            <a:avLst/>
          </a:prstGeom>
        </p:spPr>
        <p:txBody>
          <a:bodyPr wrap="square">
            <a:spAutoFit/>
          </a:bodyPr>
          <a:lstStyle/>
          <a:p>
            <a:pPr>
              <a:lnSpc>
                <a:spcPct val="95000"/>
              </a:lnSpc>
            </a:pPr>
            <a:r>
              <a:rPr lang="en-US" sz="1100" dirty="0">
                <a:solidFill>
                  <a:schemeClr val="bg1">
                    <a:lumMod val="85000"/>
                  </a:schemeClr>
                </a:solidFill>
                <a:latin typeface="Arial" panose="020B0604020202020204" pitchFamily="34" charset="0"/>
                <a:cs typeface="Arial" panose="020B0604020202020204" pitchFamily="34" charset="0"/>
              </a:rPr>
              <a:t>Now you will see a 2016-2017 UI/UX project that I was the </a:t>
            </a:r>
            <a:r>
              <a:rPr lang="en-US" sz="1100" dirty="0" smtClean="0">
                <a:solidFill>
                  <a:schemeClr val="bg1">
                    <a:lumMod val="85000"/>
                  </a:schemeClr>
                </a:solidFill>
                <a:latin typeface="Arial" panose="020B0604020202020204" pitchFamily="34" charset="0"/>
                <a:cs typeface="Arial" panose="020B0604020202020204" pitchFamily="34" charset="0"/>
              </a:rPr>
              <a:t>creative director, manager. </a:t>
            </a:r>
            <a:r>
              <a:rPr lang="en-US" sz="1100" dirty="0">
                <a:solidFill>
                  <a:schemeClr val="bg1">
                    <a:lumMod val="85000"/>
                  </a:schemeClr>
                </a:solidFill>
                <a:latin typeface="Arial" panose="020B0604020202020204" pitchFamily="34" charset="0"/>
                <a:cs typeface="Arial" panose="020B0604020202020204" pitchFamily="34" charset="0"/>
              </a:rPr>
              <a:t>designer, </a:t>
            </a:r>
            <a:r>
              <a:rPr lang="en-US" sz="1100" dirty="0" smtClean="0">
                <a:solidFill>
                  <a:schemeClr val="bg1">
                    <a:lumMod val="85000"/>
                  </a:schemeClr>
                </a:solidFill>
                <a:latin typeface="Arial" panose="020B0604020202020204" pitchFamily="34" charset="0"/>
                <a:cs typeface="Arial" panose="020B0604020202020204" pitchFamily="34" charset="0"/>
              </a:rPr>
              <a:t> and decision-maker </a:t>
            </a:r>
            <a:r>
              <a:rPr lang="en-US" sz="1100" dirty="0">
                <a:solidFill>
                  <a:schemeClr val="bg1">
                    <a:lumMod val="85000"/>
                  </a:schemeClr>
                </a:solidFill>
                <a:latin typeface="Arial" panose="020B0604020202020204" pitchFamily="34" charset="0"/>
                <a:cs typeface="Arial" panose="020B0604020202020204" pitchFamily="34" charset="0"/>
              </a:rPr>
              <a:t>for.</a:t>
            </a:r>
          </a:p>
          <a:p>
            <a:pPr>
              <a:lnSpc>
                <a:spcPct val="95000"/>
              </a:lnSpc>
            </a:pPr>
            <a:endParaRPr lang="en-US" sz="1100" dirty="0">
              <a:solidFill>
                <a:schemeClr val="bg1">
                  <a:lumMod val="85000"/>
                </a:schemeClr>
              </a:solidFill>
              <a:latin typeface="Arial" panose="020B0604020202020204" pitchFamily="34" charset="0"/>
              <a:cs typeface="Arial" panose="020B0604020202020204" pitchFamily="34" charset="0"/>
            </a:endParaRPr>
          </a:p>
          <a:p>
            <a:pPr>
              <a:lnSpc>
                <a:spcPct val="95000"/>
              </a:lnSpc>
            </a:pPr>
            <a:r>
              <a:rPr lang="en-US" sz="1100" dirty="0">
                <a:solidFill>
                  <a:schemeClr val="bg1">
                    <a:lumMod val="85000"/>
                  </a:schemeClr>
                </a:solidFill>
                <a:latin typeface="Arial" panose="020B0604020202020204" pitchFamily="34" charset="0"/>
                <a:cs typeface="Arial" panose="020B0604020202020204" pitchFamily="34" charset="0"/>
              </a:rPr>
              <a:t>The project began with careful research of the current core application at that </a:t>
            </a:r>
            <a:r>
              <a:rPr lang="en-US" sz="1100" dirty="0" smtClean="0">
                <a:solidFill>
                  <a:schemeClr val="bg1">
                    <a:lumMod val="85000"/>
                  </a:schemeClr>
                </a:solidFill>
                <a:latin typeface="Arial" panose="020B0604020202020204" pitchFamily="34" charset="0"/>
                <a:cs typeface="Arial" panose="020B0604020202020204" pitchFamily="34" charset="0"/>
              </a:rPr>
              <a:t>time. We </a:t>
            </a:r>
            <a:r>
              <a:rPr lang="en-US" sz="1100" dirty="0">
                <a:solidFill>
                  <a:schemeClr val="bg1">
                    <a:lumMod val="85000"/>
                  </a:schemeClr>
                </a:solidFill>
                <a:latin typeface="Arial" panose="020B0604020202020204" pitchFamily="34" charset="0"/>
                <a:cs typeface="Arial" panose="020B0604020202020204" pitchFamily="34" charset="0"/>
              </a:rPr>
              <a:t>learned a lot about the current UI/UX mistakes and successes.</a:t>
            </a:r>
          </a:p>
          <a:p>
            <a:pPr>
              <a:lnSpc>
                <a:spcPct val="95000"/>
              </a:lnSpc>
            </a:pPr>
            <a:endParaRPr lang="en-US" sz="1100" dirty="0">
              <a:solidFill>
                <a:schemeClr val="bg1">
                  <a:lumMod val="85000"/>
                </a:schemeClr>
              </a:solidFill>
              <a:latin typeface="Arial" panose="020B0604020202020204" pitchFamily="34" charset="0"/>
              <a:cs typeface="Arial" panose="020B0604020202020204" pitchFamily="34" charset="0"/>
            </a:endParaRPr>
          </a:p>
          <a:p>
            <a:pPr>
              <a:lnSpc>
                <a:spcPct val="95000"/>
              </a:lnSpc>
            </a:pPr>
            <a:r>
              <a:rPr lang="en-US" sz="1100" dirty="0">
                <a:solidFill>
                  <a:schemeClr val="bg1">
                    <a:lumMod val="85000"/>
                  </a:schemeClr>
                </a:solidFill>
                <a:latin typeface="Arial" panose="020B0604020202020204" pitchFamily="34" charset="0"/>
                <a:cs typeface="Arial" panose="020B0604020202020204" pitchFamily="34" charset="0"/>
              </a:rPr>
              <a:t>Based on research data such as A/B tests, qualitative research, quantitative </a:t>
            </a:r>
            <a:r>
              <a:rPr lang="en-US" sz="1100" dirty="0" smtClean="0">
                <a:solidFill>
                  <a:schemeClr val="bg1">
                    <a:lumMod val="85000"/>
                  </a:schemeClr>
                </a:solidFill>
                <a:latin typeface="Arial" panose="020B0604020202020204" pitchFamily="34" charset="0"/>
                <a:cs typeface="Arial" panose="020B0604020202020204" pitchFamily="34" charset="0"/>
              </a:rPr>
              <a:t>research, </a:t>
            </a:r>
            <a:r>
              <a:rPr lang="en-US" sz="1100" dirty="0">
                <a:solidFill>
                  <a:schemeClr val="bg1">
                    <a:lumMod val="85000"/>
                  </a:schemeClr>
                </a:solidFill>
                <a:latin typeface="Arial" panose="020B0604020202020204" pitchFamily="34" charset="0"/>
                <a:cs typeface="Arial" panose="020B0604020202020204" pitchFamily="34" charset="0"/>
              </a:rPr>
              <a:t>and eye-tracking sessions, the UI/UX team created “Version-1” of the user interface for our core application for 2017 Fall release.</a:t>
            </a:r>
          </a:p>
          <a:p>
            <a:pPr>
              <a:lnSpc>
                <a:spcPct val="95000"/>
              </a:lnSpc>
            </a:pPr>
            <a:endParaRPr lang="en-US" sz="1100" dirty="0">
              <a:solidFill>
                <a:schemeClr val="bg1">
                  <a:lumMod val="85000"/>
                </a:schemeClr>
              </a:solidFill>
              <a:latin typeface="Arial" panose="020B0604020202020204" pitchFamily="34" charset="0"/>
              <a:cs typeface="Arial" panose="020B0604020202020204" pitchFamily="34" charset="0"/>
            </a:endParaRPr>
          </a:p>
          <a:p>
            <a:pPr>
              <a:lnSpc>
                <a:spcPct val="95000"/>
              </a:lnSpc>
            </a:pPr>
            <a:r>
              <a:rPr lang="en-US" sz="1100" b="1" dirty="0">
                <a:solidFill>
                  <a:srgbClr val="FF0000"/>
                </a:solidFill>
                <a:latin typeface="Arial" panose="020B0604020202020204" pitchFamily="34" charset="0"/>
                <a:cs typeface="Arial" panose="020B0604020202020204" pitchFamily="34" charset="0"/>
              </a:rPr>
              <a:t>We increased conversion rate up to 5.9% </a:t>
            </a:r>
            <a:r>
              <a:rPr lang="en-US" sz="1100" dirty="0">
                <a:solidFill>
                  <a:schemeClr val="bg1">
                    <a:lumMod val="85000"/>
                  </a:schemeClr>
                </a:solidFill>
                <a:latin typeface="Arial" panose="020B0604020202020204" pitchFamily="34" charset="0"/>
                <a:cs typeface="Arial" panose="020B0604020202020204" pitchFamily="34" charset="0"/>
              </a:rPr>
              <a:t>whereas stakeholders and management had set the goal at 3-5%. The 5.9% conversion rate was the direct result of the UI/UX effort.</a:t>
            </a:r>
          </a:p>
          <a:p>
            <a:pPr>
              <a:lnSpc>
                <a:spcPct val="95000"/>
              </a:lnSpc>
            </a:pPr>
            <a:endParaRPr lang="en-US" sz="1100" dirty="0">
              <a:solidFill>
                <a:schemeClr val="bg1">
                  <a:lumMod val="85000"/>
                </a:schemeClr>
              </a:solidFill>
              <a:latin typeface="Arial" panose="020B0604020202020204" pitchFamily="34" charset="0"/>
              <a:cs typeface="Arial" panose="020B0604020202020204" pitchFamily="34" charset="0"/>
            </a:endParaRPr>
          </a:p>
          <a:p>
            <a:pPr>
              <a:lnSpc>
                <a:spcPct val="95000"/>
              </a:lnSpc>
            </a:pPr>
            <a:r>
              <a:rPr lang="en-US" sz="1100" dirty="0">
                <a:solidFill>
                  <a:srgbClr val="00B0F0"/>
                </a:solidFill>
                <a:latin typeface="Arial" panose="020B0604020202020204" pitchFamily="34" charset="0"/>
                <a:cs typeface="Arial" panose="020B0604020202020204" pitchFamily="34" charset="0"/>
              </a:rPr>
              <a:t>The PowerPoint tells this </a:t>
            </a:r>
            <a:r>
              <a:rPr lang="en-US" sz="1100" dirty="0" smtClean="0">
                <a:solidFill>
                  <a:srgbClr val="00B0F0"/>
                </a:solidFill>
                <a:latin typeface="Arial" panose="020B0604020202020204" pitchFamily="34" charset="0"/>
                <a:cs typeface="Arial" panose="020B0604020202020204" pitchFamily="34" charset="0"/>
              </a:rPr>
              <a:t>story.</a:t>
            </a:r>
            <a:endParaRPr lang="en-US" sz="1100" dirty="0">
              <a:solidFill>
                <a:srgbClr val="00B0F0"/>
              </a:solidFill>
            </a:endParaRPr>
          </a:p>
        </p:txBody>
      </p:sp>
    </p:spTree>
    <p:extLst>
      <p:ext uri="{BB962C8B-B14F-4D97-AF65-F5344CB8AC3E}">
        <p14:creationId xmlns:p14="http://schemas.microsoft.com/office/powerpoint/2010/main" val="2512718495"/>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740664"/>
            <a:ext cx="9144000" cy="4040886"/>
          </a:xfrm>
          <a:prstGeom prst="rect">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209550"/>
            <a:ext cx="3007746"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Sample screens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Desktop-1</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74"/>
          <a:stretch/>
        </p:blipFill>
        <p:spPr bwMode="auto">
          <a:xfrm>
            <a:off x="0" y="1047750"/>
            <a:ext cx="9052560" cy="339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3914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740664"/>
            <a:ext cx="9144000" cy="4040886"/>
          </a:xfrm>
          <a:prstGeom prst="rect">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209550"/>
            <a:ext cx="3703450"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Sample screens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Desktop-2 (cont.)</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70"/>
          <a:stretch/>
        </p:blipFill>
        <p:spPr bwMode="auto">
          <a:xfrm>
            <a:off x="0" y="1051560"/>
            <a:ext cx="9052560" cy="338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5749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740664"/>
            <a:ext cx="9144000" cy="4040886"/>
          </a:xfrm>
          <a:prstGeom prst="rect">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209550"/>
            <a:ext cx="3703450"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Sample screens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Desktop-3 (cont.)</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70"/>
          <a:stretch/>
        </p:blipFill>
        <p:spPr bwMode="auto">
          <a:xfrm>
            <a:off x="0" y="1088136"/>
            <a:ext cx="9052560" cy="338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4868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740664"/>
            <a:ext cx="9144000" cy="4040886"/>
          </a:xfrm>
          <a:prstGeom prst="rect">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209550"/>
            <a:ext cx="3703450"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Sample screens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Desktop-4 (cont.)</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670"/>
          <a:stretch/>
        </p:blipFill>
        <p:spPr bwMode="auto">
          <a:xfrm>
            <a:off x="0" y="1047750"/>
            <a:ext cx="9052560" cy="338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0039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740664"/>
            <a:ext cx="9144000" cy="4040886"/>
          </a:xfrm>
          <a:prstGeom prst="rect">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209550"/>
            <a:ext cx="2852256"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Sample screens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Mobile-1</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7" r="-217"/>
          <a:stretch/>
        </p:blipFill>
        <p:spPr bwMode="auto">
          <a:xfrm>
            <a:off x="91440" y="960120"/>
            <a:ext cx="9052560" cy="338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00828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740664"/>
            <a:ext cx="9144000" cy="4040886"/>
          </a:xfrm>
          <a:prstGeom prst="rect">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209550"/>
            <a:ext cx="3547959"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Sample screens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Mobile-2 (cont.)</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26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7" r="776"/>
          <a:stretch/>
        </p:blipFill>
        <p:spPr bwMode="auto">
          <a:xfrm>
            <a:off x="91440" y="950976"/>
            <a:ext cx="8961120" cy="338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73482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3526132"/>
            <a:ext cx="9144000" cy="1607843"/>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6" name="Rectangle 5"/>
          <p:cNvSpPr/>
          <p:nvPr/>
        </p:nvSpPr>
        <p:spPr>
          <a:xfrm>
            <a:off x="0" y="740664"/>
            <a:ext cx="9144000" cy="4040886"/>
          </a:xfrm>
          <a:prstGeom prst="rect">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209550"/>
            <a:ext cx="3547959" cy="369332"/>
          </a:xfrm>
          <a:prstGeom prst="rect">
            <a:avLst/>
          </a:prstGeom>
        </p:spPr>
        <p:txBody>
          <a:bodyPr wrap="none">
            <a:spAutoFit/>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Sample screens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Mobile-3 (cont.)</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8" r="777"/>
          <a:stretch/>
        </p:blipFill>
        <p:spPr bwMode="auto">
          <a:xfrm>
            <a:off x="91440" y="1042416"/>
            <a:ext cx="8961120" cy="338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3687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00" y="0"/>
            <a:ext cx="5143500" cy="5143500"/>
          </a:xfrm>
          <a:prstGeom prst="rect">
            <a:avLst/>
          </a:prstGeom>
          <a:noFill/>
          <a:ln w="63500">
            <a:noFill/>
            <a:miter lim="800000"/>
            <a:headEnd/>
            <a:tailEnd/>
          </a:ln>
          <a:effectLst>
            <a:outerShdw blurRad="190500" dist="38100" dir="8100000" algn="tr" rotWithShape="0">
              <a:prstClr val="black">
                <a:alpha val="20000"/>
              </a:prstClr>
            </a:outerShdw>
          </a:effectLst>
          <a:extLst>
            <a:ext uri="{909E8E84-426E-40DD-AFC4-6F175D3DCCD1}">
              <a14:hiddenFill xmlns:a14="http://schemas.microsoft.com/office/drawing/2010/main">
                <a:solidFill>
                  <a:schemeClr val="accent1"/>
                </a:solidFill>
              </a14:hiddenFill>
            </a:ext>
          </a:extLst>
        </p:spPr>
      </p:pic>
      <p:sp>
        <p:nvSpPr>
          <p:cNvPr id="5" name="Text Placeholder 1"/>
          <p:cNvSpPr>
            <a:spLocks noGrp="1"/>
          </p:cNvSpPr>
          <p:nvPr>
            <p:ph type="body" sz="quarter" idx="4294967295"/>
          </p:nvPr>
        </p:nvSpPr>
        <p:spPr>
          <a:xfrm>
            <a:off x="457982" y="3155294"/>
            <a:ext cx="5180819" cy="864257"/>
          </a:xfrm>
          <a:custGeom>
            <a:avLst/>
            <a:gdLst>
              <a:gd name="connsiteX0" fmla="*/ 0 w 2286000"/>
              <a:gd name="connsiteY0" fmla="*/ 0 h 1219200"/>
              <a:gd name="connsiteX1" fmla="*/ 2286000 w 2286000"/>
              <a:gd name="connsiteY1" fmla="*/ 0 h 1219200"/>
              <a:gd name="connsiteX2" fmla="*/ 2286000 w 2286000"/>
              <a:gd name="connsiteY2" fmla="*/ 1219200 h 1219200"/>
              <a:gd name="connsiteX3" fmla="*/ 0 w 2286000"/>
              <a:gd name="connsiteY3" fmla="*/ 1219200 h 1219200"/>
              <a:gd name="connsiteX4" fmla="*/ 0 w 2286000"/>
              <a:gd name="connsiteY4" fmla="*/ 0 h 1219200"/>
              <a:gd name="connsiteX0" fmla="*/ 0 w 2286000"/>
              <a:gd name="connsiteY0" fmla="*/ 0 h 1219200"/>
              <a:gd name="connsiteX1" fmla="*/ 2286000 w 2286000"/>
              <a:gd name="connsiteY1" fmla="*/ 0 h 1219200"/>
              <a:gd name="connsiteX2" fmla="*/ 2286000 w 2286000"/>
              <a:gd name="connsiteY2" fmla="*/ 1219200 h 1219200"/>
              <a:gd name="connsiteX3" fmla="*/ 0 w 2286000"/>
              <a:gd name="connsiteY3" fmla="*/ 0 h 1219200"/>
              <a:gd name="connsiteX0" fmla="*/ 0 w 2286000"/>
              <a:gd name="connsiteY0" fmla="*/ 0 h 0"/>
              <a:gd name="connsiteX1" fmla="*/ 2286000 w 2286000"/>
              <a:gd name="connsiteY1" fmla="*/ 0 h 0"/>
              <a:gd name="connsiteX2" fmla="*/ 0 w 2286000"/>
              <a:gd name="connsiteY2" fmla="*/ 0 h 0"/>
            </a:gdLst>
            <a:ahLst/>
            <a:cxnLst>
              <a:cxn ang="0">
                <a:pos x="connsiteX0" y="connsiteY0"/>
              </a:cxn>
              <a:cxn ang="0">
                <a:pos x="connsiteX1" y="connsiteY1"/>
              </a:cxn>
              <a:cxn ang="0">
                <a:pos x="connsiteX2" y="connsiteY2"/>
              </a:cxn>
            </a:cxnLst>
            <a:rect l="l" t="t" r="r" b="b"/>
            <a:pathLst>
              <a:path w="2286000">
                <a:moveTo>
                  <a:pt x="0" y="0"/>
                </a:moveTo>
                <a:lnTo>
                  <a:pt x="2286000" y="0"/>
                </a:lnTo>
                <a:lnTo>
                  <a:pt x="0" y="0"/>
                </a:lnTo>
                <a:close/>
              </a:path>
            </a:pathLst>
          </a:custGeom>
        </p:spPr>
        <p:txBody>
          <a:bodyPr/>
          <a:lstStyle/>
          <a:p>
            <a:endParaRPr lang="en-US"/>
          </a:p>
        </p:txBody>
      </p:sp>
      <p:sp>
        <p:nvSpPr>
          <p:cNvPr id="8" name="Rectangle 7"/>
          <p:cNvSpPr/>
          <p:nvPr/>
        </p:nvSpPr>
        <p:spPr>
          <a:xfrm>
            <a:off x="7620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9" name="Picture 8"/>
          <p:cNvPicPr>
            <a:picLocks noChangeAspect="1"/>
          </p:cNvPicPr>
          <p:nvPr/>
        </p:nvPicPr>
        <p:blipFill rotWithShape="1">
          <a:blip r:embed="rId3"/>
          <a:srcRect l="28000" t="3439" r="22000" b="44216"/>
          <a:stretch/>
        </p:blipFill>
        <p:spPr>
          <a:xfrm>
            <a:off x="0" y="-972"/>
            <a:ext cx="5613992" cy="5144472"/>
          </a:xfrm>
          <a:prstGeom prst="rect">
            <a:avLst/>
          </a:prstGeom>
        </p:spPr>
      </p:pic>
      <p:pic>
        <p:nvPicPr>
          <p:cNvPr id="11" name="Picture 10"/>
          <p:cNvPicPr>
            <a:picLocks noChangeAspect="1"/>
          </p:cNvPicPr>
          <p:nvPr/>
        </p:nvPicPr>
        <p:blipFill>
          <a:blip r:embed="rId4"/>
          <a:stretch>
            <a:fillRect/>
          </a:stretch>
        </p:blipFill>
        <p:spPr>
          <a:xfrm>
            <a:off x="453745" y="1772366"/>
            <a:ext cx="4268408" cy="1597795"/>
          </a:xfrm>
          <a:prstGeom prst="rect">
            <a:avLst/>
          </a:prstGeom>
        </p:spPr>
      </p:pic>
      <p:sp>
        <p:nvSpPr>
          <p:cNvPr id="13" name="Title 1"/>
          <p:cNvSpPr txBox="1">
            <a:spLocks/>
          </p:cNvSpPr>
          <p:nvPr/>
        </p:nvSpPr>
        <p:spPr>
          <a:xfrm>
            <a:off x="6181725" y="2656987"/>
            <a:ext cx="2340178" cy="351965"/>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solidFill>
                  <a:srgbClr val="00B0F0"/>
                </a:solidFill>
                <a:latin typeface="+mj-lt"/>
              </a:rPr>
              <a:t>Thank you</a:t>
            </a:r>
            <a:endParaRPr lang="en-US" dirty="0">
              <a:solidFill>
                <a:srgbClr val="00B0F0"/>
              </a:solidFill>
            </a:endParaRPr>
          </a:p>
        </p:txBody>
      </p:sp>
    </p:spTree>
    <p:extLst>
      <p:ext uri="{BB962C8B-B14F-4D97-AF65-F5344CB8AC3E}">
        <p14:creationId xmlns:p14="http://schemas.microsoft.com/office/powerpoint/2010/main" val="382513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mj-lt"/>
            </a:endParaRPr>
          </a:p>
        </p:txBody>
      </p:sp>
      <p:grpSp>
        <p:nvGrpSpPr>
          <p:cNvPr id="30" name="Group 29"/>
          <p:cNvGrpSpPr/>
          <p:nvPr/>
        </p:nvGrpSpPr>
        <p:grpSpPr>
          <a:xfrm>
            <a:off x="762077" y="783852"/>
            <a:ext cx="1792918" cy="3399246"/>
            <a:chOff x="676013" y="802968"/>
            <a:chExt cx="1792918" cy="3399246"/>
          </a:xfrm>
        </p:grpSpPr>
        <p:sp>
          <p:nvSpPr>
            <p:cNvPr id="8" name="Oval 7"/>
            <p:cNvSpPr/>
            <p:nvPr/>
          </p:nvSpPr>
          <p:spPr>
            <a:xfrm>
              <a:off x="676013" y="802968"/>
              <a:ext cx="1792918" cy="1792918"/>
            </a:xfrm>
            <a:prstGeom prst="ellipse">
              <a:avLst/>
            </a:prstGeom>
            <a:solidFill>
              <a:srgbClr val="00B0F0">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Strategy</a:t>
              </a:r>
            </a:p>
          </p:txBody>
        </p:sp>
        <p:sp>
          <p:nvSpPr>
            <p:cNvPr id="16" name="TextBox 15"/>
            <p:cNvSpPr txBox="1"/>
            <p:nvPr/>
          </p:nvSpPr>
          <p:spPr>
            <a:xfrm>
              <a:off x="987455" y="2706420"/>
              <a:ext cx="1435395" cy="1495794"/>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User needs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Business  goals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Requirements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Vision</a:t>
              </a:r>
            </a:p>
            <a:p>
              <a:pPr>
                <a:lnSpc>
                  <a:spcPct val="95000"/>
                </a:lnSpc>
                <a:buSzPct val="140000"/>
              </a:pPr>
              <a:endParaRPr lang="en-US" sz="1200" dirty="0" smtClean="0">
                <a:solidFill>
                  <a:schemeClr val="bg1">
                    <a:lumMod val="85000"/>
                  </a:schemeClr>
                </a:solidFill>
              </a:endParaRPr>
            </a:p>
          </p:txBody>
        </p:sp>
        <p:grpSp>
          <p:nvGrpSpPr>
            <p:cNvPr id="27" name="Group 26"/>
            <p:cNvGrpSpPr/>
            <p:nvPr/>
          </p:nvGrpSpPr>
          <p:grpSpPr>
            <a:xfrm>
              <a:off x="1113277" y="1886378"/>
              <a:ext cx="894909" cy="1953954"/>
              <a:chOff x="1476151" y="2777534"/>
              <a:chExt cx="894909" cy="1953954"/>
            </a:xfrm>
          </p:grpSpPr>
          <p:cxnSp>
            <p:nvCxnSpPr>
              <p:cNvPr id="11" name="Straight Connector 10"/>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sp>
        <p:nvSpPr>
          <p:cNvPr id="7" name="Title 3"/>
          <p:cNvSpPr>
            <a:spLocks noGrp="1"/>
          </p:cNvSpPr>
          <p:nvPr>
            <p:ph type="title"/>
          </p:nvPr>
        </p:nvSpPr>
        <p:spPr>
          <a:xfrm>
            <a:off x="457201" y="308196"/>
            <a:ext cx="5104488" cy="274778"/>
          </a:xfrm>
        </p:spPr>
        <p:txBody>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UX / UI design process</a:t>
            </a:r>
            <a:endParaRPr lang="en-US" dirty="0">
              <a:solidFill>
                <a:schemeClr val="tx1">
                  <a:lumMod val="40000"/>
                  <a:lumOff val="6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048" name="Group 2047"/>
          <p:cNvGrpSpPr/>
          <p:nvPr/>
        </p:nvGrpSpPr>
        <p:grpSpPr>
          <a:xfrm>
            <a:off x="2177539" y="780595"/>
            <a:ext cx="1864023" cy="4081152"/>
            <a:chOff x="2072425" y="790120"/>
            <a:chExt cx="1864023" cy="4081152"/>
          </a:xfrm>
        </p:grpSpPr>
        <p:sp>
          <p:nvSpPr>
            <p:cNvPr id="9" name="Oval 8"/>
            <p:cNvSpPr/>
            <p:nvPr/>
          </p:nvSpPr>
          <p:spPr>
            <a:xfrm>
              <a:off x="2072425" y="790120"/>
              <a:ext cx="1792918" cy="1805766"/>
            </a:xfrm>
            <a:prstGeom prst="ellipse">
              <a:avLst/>
            </a:prstGeom>
            <a:solidFill>
              <a:srgbClr val="8305BB">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Research</a:t>
              </a:r>
            </a:p>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&amp;</a:t>
              </a:r>
            </a:p>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p>
          </p:txBody>
        </p:sp>
        <p:grpSp>
          <p:nvGrpSpPr>
            <p:cNvPr id="33" name="Group 32"/>
            <p:cNvGrpSpPr/>
            <p:nvPr/>
          </p:nvGrpSpPr>
          <p:grpSpPr>
            <a:xfrm>
              <a:off x="2521429" y="2073112"/>
              <a:ext cx="894909" cy="2241713"/>
              <a:chOff x="1476151" y="2777534"/>
              <a:chExt cx="894909" cy="1953954"/>
            </a:xfrm>
          </p:grpSpPr>
          <p:cxnSp>
            <p:nvCxnSpPr>
              <p:cNvPr id="34" name="Straight Connector 33"/>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392731" y="2673747"/>
              <a:ext cx="1543717" cy="2197525"/>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Competitor analysis</a:t>
              </a: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a:solidFill>
                    <a:schemeClr val="bg1">
                      <a:lumMod val="85000"/>
                    </a:schemeClr>
                  </a:solidFill>
                </a:rPr>
                <a:t>Use cases</a:t>
              </a:r>
              <a:endParaRPr lang="en-US" sz="1200" dirty="0" smtClean="0">
                <a:solidFill>
                  <a:schemeClr val="bg1">
                    <a:lumMod val="85000"/>
                  </a:schemeClr>
                </a:solidFill>
              </a:endParaRPr>
            </a:p>
            <a:p>
              <a:pPr marL="171450" indent="-171450">
                <a:lnSpc>
                  <a:spcPct val="95000"/>
                </a:lnSpc>
                <a:buSzPct val="140000"/>
                <a:buFont typeface="Arial" panose="020B0604020202020204" pitchFamily="34" charset="0"/>
                <a:buChar char="•"/>
              </a:pPr>
              <a:endParaRPr lang="en-US" sz="1200" dirty="0" smtClean="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User stories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Personas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Interviews and surveys</a:t>
              </a:r>
            </a:p>
            <a:p>
              <a:pPr>
                <a:lnSpc>
                  <a:spcPct val="95000"/>
                </a:lnSpc>
                <a:buSzPct val="140000"/>
              </a:pPr>
              <a:endParaRPr lang="en-US" sz="1200" dirty="0" smtClean="0">
                <a:solidFill>
                  <a:schemeClr val="bg1">
                    <a:lumMod val="85000"/>
                  </a:schemeClr>
                </a:solidFill>
              </a:endParaRPr>
            </a:p>
          </p:txBody>
        </p:sp>
      </p:grpSp>
      <p:grpSp>
        <p:nvGrpSpPr>
          <p:cNvPr id="2049" name="Group 2048"/>
          <p:cNvGrpSpPr/>
          <p:nvPr/>
        </p:nvGrpSpPr>
        <p:grpSpPr>
          <a:xfrm>
            <a:off x="3640183" y="785786"/>
            <a:ext cx="1832029" cy="3349370"/>
            <a:chOff x="3525544" y="801639"/>
            <a:chExt cx="1832029" cy="3349370"/>
          </a:xfrm>
        </p:grpSpPr>
        <p:sp>
          <p:nvSpPr>
            <p:cNvPr id="12" name="Oval 11"/>
            <p:cNvSpPr/>
            <p:nvPr/>
          </p:nvSpPr>
          <p:spPr>
            <a:xfrm>
              <a:off x="3525544" y="801639"/>
              <a:ext cx="1792918" cy="1792918"/>
            </a:xfrm>
            <a:prstGeom prst="ellipse">
              <a:avLst/>
            </a:prstGeom>
            <a:solidFill>
              <a:srgbClr val="FF0000">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UX</a:t>
              </a:r>
            </a:p>
          </p:txBody>
        </p:sp>
        <p:grpSp>
          <p:nvGrpSpPr>
            <p:cNvPr id="36" name="Group 35"/>
            <p:cNvGrpSpPr/>
            <p:nvPr/>
          </p:nvGrpSpPr>
          <p:grpSpPr>
            <a:xfrm>
              <a:off x="3936448" y="1873086"/>
              <a:ext cx="894909" cy="1953955"/>
              <a:chOff x="1476151" y="2777534"/>
              <a:chExt cx="894909" cy="1953954"/>
            </a:xfrm>
          </p:grpSpPr>
          <p:cxnSp>
            <p:nvCxnSpPr>
              <p:cNvPr id="37" name="Straight Connector 36"/>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3813856" y="2655215"/>
              <a:ext cx="1543717" cy="1495794"/>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Flows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Wireframes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Prototyping </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User  testing</a:t>
              </a:r>
            </a:p>
            <a:p>
              <a:pPr>
                <a:lnSpc>
                  <a:spcPct val="95000"/>
                </a:lnSpc>
                <a:buSzPct val="140000"/>
              </a:pPr>
              <a:endParaRPr lang="en-US" sz="1200" dirty="0" smtClean="0">
                <a:solidFill>
                  <a:schemeClr val="bg1">
                    <a:lumMod val="85000"/>
                  </a:schemeClr>
                </a:solidFill>
              </a:endParaRPr>
            </a:p>
          </p:txBody>
        </p:sp>
      </p:grpSp>
      <p:grpSp>
        <p:nvGrpSpPr>
          <p:cNvPr id="2057" name="Group 2056"/>
          <p:cNvGrpSpPr/>
          <p:nvPr/>
        </p:nvGrpSpPr>
        <p:grpSpPr>
          <a:xfrm>
            <a:off x="5107221" y="781934"/>
            <a:ext cx="1825113" cy="4412599"/>
            <a:chOff x="4983057" y="737308"/>
            <a:chExt cx="1825113" cy="4412599"/>
          </a:xfrm>
        </p:grpSpPr>
        <p:grpSp>
          <p:nvGrpSpPr>
            <p:cNvPr id="2053" name="Group 2052"/>
            <p:cNvGrpSpPr/>
            <p:nvPr/>
          </p:nvGrpSpPr>
          <p:grpSpPr>
            <a:xfrm>
              <a:off x="4983057" y="737308"/>
              <a:ext cx="1825113" cy="4412599"/>
              <a:chOff x="5012537" y="791006"/>
              <a:chExt cx="1825113" cy="4412599"/>
            </a:xfrm>
          </p:grpSpPr>
          <p:sp>
            <p:nvSpPr>
              <p:cNvPr id="13" name="Oval 12"/>
              <p:cNvSpPr/>
              <p:nvPr/>
            </p:nvSpPr>
            <p:spPr>
              <a:xfrm>
                <a:off x="5012537" y="791006"/>
                <a:ext cx="1792918" cy="1792918"/>
              </a:xfrm>
              <a:prstGeom prst="ellipse">
                <a:avLst/>
              </a:prstGeom>
              <a:solidFill>
                <a:schemeClr val="accent5">
                  <a:alpha val="75000"/>
                </a:scheme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UI</a:t>
                </a:r>
              </a:p>
            </p:txBody>
          </p:sp>
          <p:sp>
            <p:nvSpPr>
              <p:cNvPr id="26" name="Circular Arrow 25"/>
              <p:cNvSpPr/>
              <p:nvPr/>
            </p:nvSpPr>
            <p:spPr>
              <a:xfrm rot="5400000">
                <a:off x="5422477" y="1136880"/>
                <a:ext cx="1060049" cy="1060049"/>
              </a:xfrm>
              <a:prstGeom prst="circularArrow">
                <a:avLst/>
              </a:prstGeom>
              <a:gradFill>
                <a:gsLst>
                  <a:gs pos="36000">
                    <a:schemeClr val="bg1">
                      <a:alpha val="0"/>
                    </a:schemeClr>
                  </a:gs>
                  <a:gs pos="100000">
                    <a:schemeClr val="bg1">
                      <a:alpha val="50000"/>
                    </a:schemeClr>
                  </a:gs>
                </a:gsLst>
                <a:lin ang="2040000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nvGrpSpPr>
              <p:cNvPr id="39" name="Group 38"/>
              <p:cNvGrpSpPr/>
              <p:nvPr/>
            </p:nvGrpSpPr>
            <p:grpSpPr>
              <a:xfrm>
                <a:off x="5414890" y="1854036"/>
                <a:ext cx="894909" cy="2834116"/>
                <a:chOff x="1476151" y="2777534"/>
                <a:chExt cx="894909" cy="1953954"/>
              </a:xfrm>
            </p:grpSpPr>
            <p:cxnSp>
              <p:nvCxnSpPr>
                <p:cNvPr id="40" name="Straight Connector 39"/>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5293933" y="2655215"/>
                <a:ext cx="1543717" cy="2548390"/>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Sketching</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Mood boards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Mockups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Prototyping </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User  testing and validation</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a:solidFill>
                      <a:schemeClr val="bg1">
                        <a:lumMod val="85000"/>
                      </a:schemeClr>
                    </a:solidFill>
                  </a:rPr>
                  <a:t>Accessibility Analysis</a:t>
                </a:r>
                <a:endParaRPr lang="en-US" sz="1200" dirty="0" smtClean="0">
                  <a:solidFill>
                    <a:schemeClr val="bg1">
                      <a:lumMod val="85000"/>
                    </a:schemeClr>
                  </a:solidFill>
                </a:endParaRPr>
              </a:p>
              <a:p>
                <a:pPr>
                  <a:lnSpc>
                    <a:spcPct val="95000"/>
                  </a:lnSpc>
                  <a:buSzPct val="140000"/>
                </a:pPr>
                <a:endParaRPr lang="en-US" sz="1200" dirty="0" smtClean="0">
                  <a:solidFill>
                    <a:schemeClr val="bg1">
                      <a:lumMod val="85000"/>
                    </a:schemeClr>
                  </a:solidFill>
                </a:endParaRPr>
              </a:p>
            </p:txBody>
          </p:sp>
        </p:grpSp>
        <p:sp>
          <p:nvSpPr>
            <p:cNvPr id="31" name="Circular Arrow 30"/>
            <p:cNvSpPr/>
            <p:nvPr/>
          </p:nvSpPr>
          <p:spPr>
            <a:xfrm rot="17343709">
              <a:off x="5322796" y="1121994"/>
              <a:ext cx="1060049" cy="1060049"/>
            </a:xfrm>
            <a:prstGeom prst="circularArrow">
              <a:avLst/>
            </a:prstGeom>
            <a:gradFill>
              <a:gsLst>
                <a:gs pos="36000">
                  <a:schemeClr val="bg1">
                    <a:alpha val="0"/>
                  </a:schemeClr>
                </a:gs>
                <a:gs pos="100000">
                  <a:schemeClr val="bg1">
                    <a:alpha val="50000"/>
                  </a:schemeClr>
                </a:gs>
              </a:gsLst>
              <a:lin ang="2040000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grpSp>
        <p:nvGrpSpPr>
          <p:cNvPr id="2054" name="Group 2053"/>
          <p:cNvGrpSpPr/>
          <p:nvPr/>
        </p:nvGrpSpPr>
        <p:grpSpPr>
          <a:xfrm>
            <a:off x="6603580" y="779360"/>
            <a:ext cx="1812542" cy="3915318"/>
            <a:chOff x="6536566" y="801409"/>
            <a:chExt cx="1812542" cy="3915318"/>
          </a:xfrm>
        </p:grpSpPr>
        <p:sp>
          <p:nvSpPr>
            <p:cNvPr id="15" name="Oval 14"/>
            <p:cNvSpPr/>
            <p:nvPr/>
          </p:nvSpPr>
          <p:spPr>
            <a:xfrm>
              <a:off x="6536566" y="801409"/>
              <a:ext cx="1782734" cy="1752653"/>
            </a:xfrm>
            <a:prstGeom prst="ellipse">
              <a:avLst/>
            </a:prstGeom>
            <a:solidFill>
              <a:srgbClr val="00B050">
                <a:alpha val="75000"/>
              </a:srgbClr>
            </a:solidFill>
            <a:ln>
              <a:noFill/>
            </a:ln>
          </p:spPr>
          <p:txBody>
            <a:bodyPr vert="horz" wrap="square" lIns="91440" tIns="91440" rIns="91440" bIns="91440" numCol="1" rtlCol="0" anchor="ctr" anchorCtr="0" compatLnSpc="1">
              <a:prstTxWarp prst="textNoShape">
                <a:avLst/>
              </a:prstTxWarp>
            </a:bodyPr>
            <a:lstStyle/>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Delivery </a:t>
              </a:r>
            </a:p>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To</a:t>
              </a:r>
            </a:p>
            <a:p>
              <a:pPr algn="ctr">
                <a:lnSpc>
                  <a:spcPct val="95000"/>
                </a:lnSpc>
              </a:pPr>
              <a:r>
                <a:rPr lang="en-US" sz="1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Developers</a:t>
              </a:r>
            </a:p>
          </p:txBody>
        </p:sp>
        <p:grpSp>
          <p:nvGrpSpPr>
            <p:cNvPr id="42" name="Group 41"/>
            <p:cNvGrpSpPr/>
            <p:nvPr/>
          </p:nvGrpSpPr>
          <p:grpSpPr>
            <a:xfrm>
              <a:off x="6923527" y="2073112"/>
              <a:ext cx="1076549" cy="1953954"/>
              <a:chOff x="1476151" y="2777534"/>
              <a:chExt cx="894909" cy="1953954"/>
            </a:xfrm>
          </p:grpSpPr>
          <p:cxnSp>
            <p:nvCxnSpPr>
              <p:cNvPr id="43" name="Straight Connector 42"/>
              <p:cNvCxnSpPr/>
              <p:nvPr/>
            </p:nvCxnSpPr>
            <p:spPr>
              <a:xfrm>
                <a:off x="1476151" y="2777534"/>
                <a:ext cx="0" cy="1953954"/>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476151" y="2777534"/>
                <a:ext cx="894909" cy="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6805391" y="2694635"/>
              <a:ext cx="1543717" cy="2022092"/>
            </a:xfrm>
            <a:prstGeom prst="rect">
              <a:avLst/>
            </a:prstGeom>
            <a:noFill/>
          </p:spPr>
          <p:txBody>
            <a:bodyPr wrap="square" rtlCol="0">
              <a:spAutoFit/>
            </a:bodyPr>
            <a:lstStyle/>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Pixel-perfect screens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a:solidFill>
                    <a:schemeClr val="bg1">
                      <a:lumMod val="85000"/>
                    </a:schemeClr>
                  </a:solidFill>
                </a:rPr>
                <a:t>UI </a:t>
              </a:r>
              <a:r>
                <a:rPr lang="en-US" sz="1200" dirty="0" smtClean="0">
                  <a:solidFill>
                    <a:schemeClr val="bg1">
                      <a:lumMod val="85000"/>
                    </a:schemeClr>
                  </a:solidFill>
                </a:rPr>
                <a:t>assets</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UX/UI QA </a:t>
              </a:r>
            </a:p>
            <a:p>
              <a:pPr marL="171450" indent="-171450">
                <a:lnSpc>
                  <a:spcPct val="95000"/>
                </a:lnSpc>
                <a:buSzPct val="140000"/>
                <a:buFont typeface="Arial" panose="020B0604020202020204" pitchFamily="34" charset="0"/>
                <a:buChar char="•"/>
              </a:pPr>
              <a:endParaRPr lang="en-US" sz="1200" dirty="0">
                <a:solidFill>
                  <a:schemeClr val="bg1">
                    <a:lumMod val="85000"/>
                  </a:schemeClr>
                </a:solidFill>
              </a:endParaRPr>
            </a:p>
            <a:p>
              <a:pPr marL="171450" indent="-171450">
                <a:lnSpc>
                  <a:spcPct val="95000"/>
                </a:lnSpc>
                <a:buSzPct val="140000"/>
                <a:buFont typeface="Arial" panose="020B0604020202020204" pitchFamily="34" charset="0"/>
                <a:buChar char="•"/>
              </a:pPr>
              <a:r>
                <a:rPr lang="en-US" sz="1200" dirty="0" smtClean="0">
                  <a:solidFill>
                    <a:schemeClr val="bg1">
                      <a:lumMod val="85000"/>
                    </a:schemeClr>
                  </a:solidFill>
                </a:rPr>
                <a:t>Beta version user  testing and validation </a:t>
              </a:r>
            </a:p>
            <a:p>
              <a:pPr>
                <a:lnSpc>
                  <a:spcPct val="95000"/>
                </a:lnSpc>
                <a:buSzPct val="140000"/>
              </a:pPr>
              <a:endParaRPr lang="en-US" sz="1200" dirty="0" smtClean="0">
                <a:solidFill>
                  <a:schemeClr val="bg1">
                    <a:lumMod val="85000"/>
                  </a:schemeClr>
                </a:solidFill>
              </a:endParaRPr>
            </a:p>
          </p:txBody>
        </p:sp>
      </p:grpSp>
      <p:grpSp>
        <p:nvGrpSpPr>
          <p:cNvPr id="2055" name="Group 2054"/>
          <p:cNvGrpSpPr/>
          <p:nvPr/>
        </p:nvGrpSpPr>
        <p:grpSpPr>
          <a:xfrm>
            <a:off x="2176537" y="1428752"/>
            <a:ext cx="4685110" cy="493941"/>
            <a:chOff x="2090473" y="1447802"/>
            <a:chExt cx="4685110" cy="493941"/>
          </a:xfrm>
        </p:grpSpPr>
        <p:sp>
          <p:nvSpPr>
            <p:cNvPr id="28" name="Right Arrow 27"/>
            <p:cNvSpPr/>
            <p:nvPr/>
          </p:nvSpPr>
          <p:spPr>
            <a:xfrm>
              <a:off x="2090473" y="1450687"/>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50" name="Right Arrow 49"/>
            <p:cNvSpPr/>
            <p:nvPr/>
          </p:nvSpPr>
          <p:spPr>
            <a:xfrm>
              <a:off x="3525544" y="1450687"/>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51" name="Right Arrow 50"/>
            <p:cNvSpPr/>
            <p:nvPr/>
          </p:nvSpPr>
          <p:spPr>
            <a:xfrm>
              <a:off x="4983057" y="1457111"/>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52" name="Right Arrow 51"/>
            <p:cNvSpPr/>
            <p:nvPr/>
          </p:nvSpPr>
          <p:spPr>
            <a:xfrm>
              <a:off x="6475465" y="1447802"/>
              <a:ext cx="300118" cy="484632"/>
            </a:xfrm>
            <a:prstGeom prst="rightArrow">
              <a:avLst>
                <a:gd name="adj1" fmla="val 100000"/>
                <a:gd name="adj2" fmla="val 51965"/>
              </a:avLst>
            </a:prstGeom>
            <a:gradFill>
              <a:gsLst>
                <a:gs pos="46000">
                  <a:schemeClr val="bg1">
                    <a:alpha val="0"/>
                  </a:schemeClr>
                </a:gs>
                <a:gs pos="100000">
                  <a:schemeClr val="bg1"/>
                </a:gs>
              </a:gsLst>
              <a:lin ang="0" scaled="0"/>
            </a:gra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grpSp>
    </p:spTree>
    <p:extLst>
      <p:ext uri="{BB962C8B-B14F-4D97-AF65-F5344CB8AC3E}">
        <p14:creationId xmlns:p14="http://schemas.microsoft.com/office/powerpoint/2010/main" val="2589908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48"/>
                                        </p:tgtEl>
                                        <p:attrNameLst>
                                          <p:attrName>style.visibility</p:attrName>
                                        </p:attrNameLst>
                                      </p:cBhvr>
                                      <p:to>
                                        <p:strVal val="visible"/>
                                      </p:to>
                                    </p:set>
                                    <p:animEffect transition="in" filter="wipe(left)">
                                      <p:cBhvr>
                                        <p:cTn id="11" dur="500"/>
                                        <p:tgtEl>
                                          <p:spTgt spid="204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49"/>
                                        </p:tgtEl>
                                        <p:attrNameLst>
                                          <p:attrName>style.visibility</p:attrName>
                                        </p:attrNameLst>
                                      </p:cBhvr>
                                      <p:to>
                                        <p:strVal val="visible"/>
                                      </p:to>
                                    </p:set>
                                    <p:animEffect transition="in" filter="wipe(left)">
                                      <p:cBhvr>
                                        <p:cTn id="15" dur="500"/>
                                        <p:tgtEl>
                                          <p:spTgt spid="204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57"/>
                                        </p:tgtEl>
                                        <p:attrNameLst>
                                          <p:attrName>style.visibility</p:attrName>
                                        </p:attrNameLst>
                                      </p:cBhvr>
                                      <p:to>
                                        <p:strVal val="visible"/>
                                      </p:to>
                                    </p:set>
                                    <p:animEffect transition="in" filter="wipe(left)">
                                      <p:cBhvr>
                                        <p:cTn id="19" dur="500"/>
                                        <p:tgtEl>
                                          <p:spTgt spid="20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500"/>
                                        <p:tgtEl>
                                          <p:spTgt spid="2054"/>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055"/>
                                        </p:tgtEl>
                                        <p:attrNameLst>
                                          <p:attrName>style.visibility</p:attrName>
                                        </p:attrNameLst>
                                      </p:cBhvr>
                                      <p:to>
                                        <p:strVal val="visible"/>
                                      </p:to>
                                    </p:set>
                                    <p:animEffect transition="in" filter="wipe(left)">
                                      <p:cBhvr>
                                        <p:cTn id="2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8" name="Title 3"/>
          <p:cNvSpPr>
            <a:spLocks noGrp="1"/>
          </p:cNvSpPr>
          <p:nvPr>
            <p:ph type="title"/>
          </p:nvPr>
        </p:nvSpPr>
        <p:spPr>
          <a:xfrm>
            <a:off x="457200" y="319203"/>
            <a:ext cx="8127401" cy="297483"/>
          </a:xfrm>
        </p:spPr>
        <p:txBody>
          <a:bodyPr/>
          <a:lstStyle/>
          <a:p>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Persona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2013-2016</a:t>
            </a:r>
            <a:r>
              <a:rPr lang="en-US" dirty="0" smtClean="0">
                <a:solidFill>
                  <a:schemeClr val="bg1">
                    <a:lumMod val="9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rPr>
              <a:t>Sample</a:t>
            </a:r>
            <a:endParaRPr lang="en-US" dirty="0">
              <a:solidFill>
                <a:srgbClr val="00B0F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Rectangle 1"/>
          <p:cNvSpPr/>
          <p:nvPr/>
        </p:nvSpPr>
        <p:spPr>
          <a:xfrm>
            <a:off x="0" y="760426"/>
            <a:ext cx="9144000" cy="4383074"/>
          </a:xfrm>
          <a:prstGeom prst="rect">
            <a:avLst/>
          </a:prstGeom>
          <a:solidFill>
            <a:srgbClr val="E6E7E8"/>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825" y="760426"/>
            <a:ext cx="5863843" cy="438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47903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0"/>
                    </a14:imgEffect>
                    <a14:imgEffect>
                      <a14:brightnessContrast bright="-70000"/>
                    </a14:imgEffect>
                  </a14:imgLayer>
                </a14:imgProps>
              </a:ext>
            </a:extLst>
          </a:blip>
          <a:srcRect l="20318" r="2672" b="2785"/>
          <a:stretch/>
        </p:blipFill>
        <p:spPr>
          <a:xfrm>
            <a:off x="0" y="0"/>
            <a:ext cx="5577840" cy="5120640"/>
          </a:xfrm>
          <a:prstGeom prst="rect">
            <a:avLst/>
          </a:prstGeom>
          <a:effectLst>
            <a:outerShdw blurRad="317500" dist="127000" dir="2700000" algn="tl" rotWithShape="0">
              <a:prstClr val="black">
                <a:alpha val="55000"/>
              </a:prstClr>
            </a:outerShdw>
          </a:effectLst>
        </p:spPr>
      </p:pic>
      <p:sp>
        <p:nvSpPr>
          <p:cNvPr id="24"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Appraisal of End to End Experience</a:t>
            </a:r>
            <a:endParaRPr lang="en-US" sz="1000" dirty="0">
              <a:solidFill>
                <a:schemeClr val="accent6"/>
              </a:solidFill>
              <a:latin typeface="Arial" panose="020B0604020202020204" pitchFamily="34" charset="0"/>
              <a:cs typeface="Arial" panose="020B0604020202020204" pitchFamily="34" charset="0"/>
            </a:endParaRPr>
          </a:p>
        </p:txBody>
      </p:sp>
      <p:sp>
        <p:nvSpPr>
          <p:cNvPr id="29" name="Rectangle 28"/>
          <p:cNvSpPr/>
          <p:nvPr/>
        </p:nvSpPr>
        <p:spPr>
          <a:xfrm>
            <a:off x="-7363" y="0"/>
            <a:ext cx="9151363" cy="2969111"/>
          </a:xfrm>
          <a:prstGeom prst="rect">
            <a:avLst/>
          </a:prstGeom>
          <a:solidFill>
            <a:srgbClr val="000000">
              <a:alpha val="60000"/>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11" name="Oval 10"/>
          <p:cNvSpPr>
            <a:spLocks noChangeAspect="1"/>
          </p:cNvSpPr>
          <p:nvPr/>
        </p:nvSpPr>
        <p:spPr>
          <a:xfrm>
            <a:off x="639838" y="1334546"/>
            <a:ext cx="1039556" cy="1039556"/>
          </a:xfrm>
          <a:prstGeom prst="ellipse">
            <a:avLst/>
          </a:prstGeom>
          <a:solidFill>
            <a:srgbClr val="FDAB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bg1"/>
                </a:solidFill>
              </a:rPr>
              <a:t>87</a:t>
            </a:r>
            <a:endParaRPr lang="en-US" sz="3600" dirty="0">
              <a:solidFill>
                <a:schemeClr val="bg1"/>
              </a:solidFill>
            </a:endParaRPr>
          </a:p>
        </p:txBody>
      </p:sp>
      <p:grpSp>
        <p:nvGrpSpPr>
          <p:cNvPr id="12" name="Group 11"/>
          <p:cNvGrpSpPr/>
          <p:nvPr/>
        </p:nvGrpSpPr>
        <p:grpSpPr>
          <a:xfrm>
            <a:off x="2822905" y="1355764"/>
            <a:ext cx="981115" cy="967541"/>
            <a:chOff x="4944212" y="1065705"/>
            <a:chExt cx="981115" cy="967541"/>
          </a:xfrm>
        </p:grpSpPr>
        <p:pic>
          <p:nvPicPr>
            <p:cNvPr id="13" name="Picture 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70" r="15369"/>
            <a:stretch/>
          </p:blipFill>
          <p:spPr bwMode="auto">
            <a:xfrm>
              <a:off x="5423158" y="1065705"/>
              <a:ext cx="391019" cy="390869"/>
            </a:xfrm>
            <a:prstGeom prst="ellipse">
              <a:avLst/>
            </a:prstGeom>
            <a:noFill/>
            <a:ln w="38100" cmpd="sng">
              <a:solidFill>
                <a:srgbClr val="FFFFFF"/>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219"/>
            <a:stretch/>
          </p:blipFill>
          <p:spPr bwMode="auto">
            <a:xfrm>
              <a:off x="4944212" y="1167915"/>
              <a:ext cx="793973" cy="794016"/>
            </a:xfrm>
            <a:prstGeom prst="ellipse">
              <a:avLst/>
            </a:prstGeom>
            <a:noFill/>
            <a:ln w="38100" cmpd="sng">
              <a:solidFill>
                <a:srgbClr val="FFFFFF"/>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846"/>
            <a:stretch/>
          </p:blipFill>
          <p:spPr bwMode="auto">
            <a:xfrm>
              <a:off x="5481284" y="1587427"/>
              <a:ext cx="444043" cy="445819"/>
            </a:xfrm>
            <a:prstGeom prst="ellipse">
              <a:avLst/>
            </a:prstGeom>
            <a:noFill/>
            <a:ln w="38100" cmpd="sng">
              <a:solidFill>
                <a:srgbClr val="FFFFFF"/>
              </a:solidFill>
              <a:miter lim="800000"/>
              <a:headEnd/>
              <a:tailEnd/>
            </a:ln>
            <a:extLst>
              <a:ext uri="{909E8E84-426E-40DD-AFC4-6F175D3DCCD1}">
                <a14:hiddenFill xmlns:a14="http://schemas.microsoft.com/office/drawing/2010/main">
                  <a:solidFill>
                    <a:schemeClr val="accent1"/>
                  </a:solidFill>
                </a14:hiddenFill>
              </a:ext>
            </a:extLst>
          </p:spPr>
        </p:pic>
      </p:grpSp>
      <p:pic>
        <p:nvPicPr>
          <p:cNvPr id="16" name="Picture 15" descr="muLogoOnl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2024" y="1297111"/>
            <a:ext cx="1114425" cy="1114425"/>
          </a:xfrm>
          <a:prstGeom prst="rect">
            <a:avLst/>
          </a:prstGeom>
        </p:spPr>
      </p:pic>
      <p:grpSp>
        <p:nvGrpSpPr>
          <p:cNvPr id="17" name="Group 16"/>
          <p:cNvGrpSpPr/>
          <p:nvPr/>
        </p:nvGrpSpPr>
        <p:grpSpPr>
          <a:xfrm>
            <a:off x="6890091" y="1334545"/>
            <a:ext cx="1039556" cy="1039556"/>
            <a:chOff x="7655170" y="1012975"/>
            <a:chExt cx="1039556" cy="1039556"/>
          </a:xfrm>
        </p:grpSpPr>
        <p:sp>
          <p:nvSpPr>
            <p:cNvPr id="18" name="Oval 17"/>
            <p:cNvSpPr>
              <a:spLocks noChangeAspect="1"/>
            </p:cNvSpPr>
            <p:nvPr/>
          </p:nvSpPr>
          <p:spPr>
            <a:xfrm>
              <a:off x="7655170" y="1012975"/>
              <a:ext cx="1039556" cy="1039556"/>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00" dirty="0">
                <a:solidFill>
                  <a:schemeClr val="bg1"/>
                </a:solidFill>
              </a:endParaRPr>
            </a:p>
          </p:txBody>
        </p:sp>
        <p:pic>
          <p:nvPicPr>
            <p:cNvPr id="19" name="Picture 2" descr="C:\Users\dpyjov\Desktop\My\2018 resume\fromWEB\help-operator.png"/>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artisticPhotocopy/>
                      </a14:imgEffect>
                      <a14:imgEffect>
                        <a14:saturation sat="103000"/>
                      </a14:imgEffect>
                    </a14:imgLayer>
                  </a14:imgProps>
                </a:ext>
                <a:ext uri="{28A0092B-C50C-407E-A947-70E740481C1C}">
                  <a14:useLocalDpi xmlns:a14="http://schemas.microsoft.com/office/drawing/2010/main" val="0"/>
                </a:ext>
              </a:extLst>
            </a:blip>
            <a:srcRect/>
            <a:stretch>
              <a:fillRect/>
            </a:stretch>
          </p:blipFill>
          <p:spPr bwMode="auto">
            <a:xfrm>
              <a:off x="7907886" y="1231928"/>
              <a:ext cx="556109" cy="55611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156733" y="2458214"/>
            <a:ext cx="1966349" cy="461665"/>
          </a:xfrm>
          <a:prstGeom prst="rect">
            <a:avLst/>
          </a:prstGeom>
        </p:spPr>
        <p:txBody>
          <a:bodyPr wrap="square">
            <a:spAutoFit/>
          </a:bodyPr>
          <a:lstStyle/>
          <a:p>
            <a:pPr algn="ctr"/>
            <a:r>
              <a:rPr lang="en-US" sz="1200" dirty="0" smtClean="0">
                <a:solidFill>
                  <a:srgbClr val="00B0F0"/>
                </a:solidFill>
                <a:latin typeface="Arial" panose="020B0604020202020204" pitchFamily="34" charset="0"/>
                <a:cs typeface="Arial" panose="020B0604020202020204" pitchFamily="34" charset="0"/>
              </a:rPr>
              <a:t>Application</a:t>
            </a:r>
          </a:p>
          <a:p>
            <a:pPr algn="ctr"/>
            <a:r>
              <a:rPr lang="en-US" sz="1200" dirty="0" smtClean="0">
                <a:solidFill>
                  <a:srgbClr val="00B0F0"/>
                </a:solidFill>
                <a:latin typeface="Arial" panose="020B0604020202020204" pitchFamily="34" charset="0"/>
                <a:cs typeface="Arial" panose="020B0604020202020204" pitchFamily="34" charset="0"/>
              </a:rPr>
              <a:t> UX Scorecard</a:t>
            </a:r>
            <a:endParaRPr lang="en-US" sz="1200" dirty="0">
              <a:solidFill>
                <a:srgbClr val="00B0F0"/>
              </a:solidFill>
              <a:latin typeface="Arial" panose="020B0604020202020204" pitchFamily="34" charset="0"/>
              <a:cs typeface="Arial" panose="020B0604020202020204" pitchFamily="34" charset="0"/>
            </a:endParaRPr>
          </a:p>
        </p:txBody>
      </p:sp>
      <p:sp>
        <p:nvSpPr>
          <p:cNvPr id="21" name="Rectangle 20"/>
          <p:cNvSpPr/>
          <p:nvPr/>
        </p:nvSpPr>
        <p:spPr>
          <a:xfrm>
            <a:off x="2512837" y="2456696"/>
            <a:ext cx="1553089" cy="276999"/>
          </a:xfrm>
          <a:prstGeom prst="rect">
            <a:avLst/>
          </a:prstGeom>
        </p:spPr>
        <p:txBody>
          <a:bodyPr wrap="square">
            <a:spAutoFit/>
          </a:bodyPr>
          <a:lstStyle/>
          <a:p>
            <a:pPr algn="ctr"/>
            <a:r>
              <a:rPr lang="en-US" sz="1200" dirty="0" smtClean="0">
                <a:solidFill>
                  <a:srgbClr val="00B0F0"/>
                </a:solidFill>
                <a:latin typeface="Arial" panose="020B0604020202020204" pitchFamily="34" charset="0"/>
                <a:cs typeface="Arial" panose="020B0604020202020204" pitchFamily="34" charset="0"/>
              </a:rPr>
              <a:t>Follow Home</a:t>
            </a:r>
            <a:endParaRPr lang="en-US" sz="1200" dirty="0">
              <a:solidFill>
                <a:srgbClr val="00B0F0"/>
              </a:solidFill>
              <a:latin typeface="Arial" panose="020B0604020202020204" pitchFamily="34" charset="0"/>
              <a:cs typeface="Arial" panose="020B0604020202020204" pitchFamily="34" charset="0"/>
            </a:endParaRPr>
          </a:p>
        </p:txBody>
      </p:sp>
      <p:sp>
        <p:nvSpPr>
          <p:cNvPr id="22" name="Rectangle 21"/>
          <p:cNvSpPr/>
          <p:nvPr/>
        </p:nvSpPr>
        <p:spPr>
          <a:xfrm>
            <a:off x="4532363" y="2448689"/>
            <a:ext cx="1638362" cy="461665"/>
          </a:xfrm>
          <a:prstGeom prst="rect">
            <a:avLst/>
          </a:prstGeom>
        </p:spPr>
        <p:txBody>
          <a:bodyPr wrap="square">
            <a:spAutoFit/>
          </a:bodyPr>
          <a:lstStyle/>
          <a:p>
            <a:pPr algn="ctr"/>
            <a:r>
              <a:rPr lang="en-US" sz="1200" dirty="0" smtClean="0">
                <a:solidFill>
                  <a:srgbClr val="00B0F0"/>
                </a:solidFill>
                <a:latin typeface="Arial" panose="020B0604020202020204" pitchFamily="34" charset="0"/>
                <a:cs typeface="Arial" panose="020B0604020202020204" pitchFamily="34" charset="0"/>
              </a:rPr>
              <a:t>Benchmark </a:t>
            </a:r>
          </a:p>
          <a:p>
            <a:pPr algn="ctr"/>
            <a:r>
              <a:rPr lang="en-US" sz="1200" dirty="0" smtClean="0">
                <a:solidFill>
                  <a:srgbClr val="00B0F0"/>
                </a:solidFill>
                <a:latin typeface="Arial" panose="020B0604020202020204" pitchFamily="34" charset="0"/>
                <a:cs typeface="Arial" panose="020B0604020202020204" pitchFamily="34" charset="0"/>
              </a:rPr>
              <a:t>&amp; </a:t>
            </a:r>
            <a:r>
              <a:rPr lang="en-US" sz="1200" dirty="0">
                <a:solidFill>
                  <a:srgbClr val="00B0F0"/>
                </a:solidFill>
                <a:latin typeface="Arial" panose="020B0604020202020204" pitchFamily="34" charset="0"/>
                <a:cs typeface="Arial" panose="020B0604020202020204" pitchFamily="34" charset="0"/>
              </a:rPr>
              <a:t>R</a:t>
            </a:r>
            <a:r>
              <a:rPr lang="en-US" sz="1200" dirty="0" smtClean="0">
                <a:solidFill>
                  <a:srgbClr val="00B0F0"/>
                </a:solidFill>
                <a:latin typeface="Arial" panose="020B0604020202020204" pitchFamily="34" charset="0"/>
                <a:cs typeface="Arial" panose="020B0604020202020204" pitchFamily="34" charset="0"/>
              </a:rPr>
              <a:t>ubric </a:t>
            </a:r>
            <a:r>
              <a:rPr lang="en-US" sz="1200" dirty="0">
                <a:solidFill>
                  <a:srgbClr val="00B0F0"/>
                </a:solidFill>
                <a:latin typeface="Arial" panose="020B0604020202020204" pitchFamily="34" charset="0"/>
                <a:cs typeface="Arial" panose="020B0604020202020204" pitchFamily="34" charset="0"/>
              </a:rPr>
              <a:t>V</a:t>
            </a:r>
            <a:r>
              <a:rPr lang="en-US" sz="1200" dirty="0" smtClean="0">
                <a:solidFill>
                  <a:srgbClr val="00B0F0"/>
                </a:solidFill>
                <a:latin typeface="Arial" panose="020B0604020202020204" pitchFamily="34" charset="0"/>
                <a:cs typeface="Arial" panose="020B0604020202020204" pitchFamily="34" charset="0"/>
              </a:rPr>
              <a:t>alidation</a:t>
            </a:r>
            <a:endParaRPr lang="en-US" sz="1200" dirty="0">
              <a:solidFill>
                <a:srgbClr val="00B0F0"/>
              </a:solidFill>
              <a:latin typeface="Arial" panose="020B0604020202020204" pitchFamily="34" charset="0"/>
              <a:cs typeface="Arial" panose="020B0604020202020204" pitchFamily="34" charset="0"/>
            </a:endParaRPr>
          </a:p>
        </p:txBody>
      </p:sp>
      <p:sp>
        <p:nvSpPr>
          <p:cNvPr id="23" name="Rectangle 22"/>
          <p:cNvSpPr/>
          <p:nvPr/>
        </p:nvSpPr>
        <p:spPr>
          <a:xfrm>
            <a:off x="6548253" y="2464136"/>
            <a:ext cx="1761507" cy="276999"/>
          </a:xfrm>
          <a:prstGeom prst="rect">
            <a:avLst/>
          </a:prstGeom>
        </p:spPr>
        <p:txBody>
          <a:bodyPr wrap="square">
            <a:spAutoFit/>
          </a:bodyPr>
          <a:lstStyle/>
          <a:p>
            <a:pPr algn="ctr"/>
            <a:r>
              <a:rPr lang="en-US" sz="1200" dirty="0" smtClean="0">
                <a:solidFill>
                  <a:srgbClr val="00B0F0"/>
                </a:solidFill>
                <a:latin typeface="Arial" panose="020B0604020202020204" pitchFamily="34" charset="0"/>
                <a:cs typeface="Arial" panose="020B0604020202020204" pitchFamily="34" charset="0"/>
              </a:rPr>
              <a:t>Customer Support</a:t>
            </a:r>
            <a:endParaRPr lang="en-US" sz="1200" dirty="0">
              <a:solidFill>
                <a:srgbClr val="00B0F0"/>
              </a:solidFill>
              <a:latin typeface="Arial" panose="020B0604020202020204" pitchFamily="34" charset="0"/>
              <a:cs typeface="Arial" panose="020B0604020202020204" pitchFamily="34" charset="0"/>
            </a:endParaRPr>
          </a:p>
        </p:txBody>
      </p:sp>
      <p:sp>
        <p:nvSpPr>
          <p:cNvPr id="25" name="Content Placeholder 2"/>
          <p:cNvSpPr>
            <a:spLocks noGrp="1"/>
          </p:cNvSpPr>
          <p:nvPr>
            <p:ph idx="1"/>
          </p:nvPr>
        </p:nvSpPr>
        <p:spPr>
          <a:xfrm>
            <a:off x="4648632" y="3088133"/>
            <a:ext cx="1637867" cy="1473103"/>
          </a:xfrm>
        </p:spPr>
        <p:txBody>
          <a:bodyPr/>
          <a:lstStyle/>
          <a:p>
            <a:pPr marL="0" indent="0">
              <a:buNone/>
            </a:pPr>
            <a:r>
              <a:rPr lang="en-US" sz="1050" dirty="0" smtClean="0">
                <a:solidFill>
                  <a:schemeClr val="tx1">
                    <a:lumMod val="20000"/>
                    <a:lumOff val="80000"/>
                  </a:schemeClr>
                </a:solidFill>
              </a:rPr>
              <a:t>Measuring U, a 3rd party company that measures product usability and consumer experience, assessed 150 users as they performed key tasks on our application and two main competitor’s applications.</a:t>
            </a:r>
          </a:p>
          <a:p>
            <a:pPr marL="0" indent="0">
              <a:buNone/>
            </a:pPr>
            <a:endParaRPr lang="en-US" sz="1050" dirty="0" smtClean="0">
              <a:solidFill>
                <a:schemeClr val="tx1">
                  <a:lumMod val="20000"/>
                  <a:lumOff val="80000"/>
                </a:schemeClr>
              </a:solidFill>
            </a:endParaRPr>
          </a:p>
        </p:txBody>
      </p:sp>
      <p:sp>
        <p:nvSpPr>
          <p:cNvPr id="26" name="Content Placeholder 2"/>
          <p:cNvSpPr txBox="1">
            <a:spLocks/>
          </p:cNvSpPr>
          <p:nvPr/>
        </p:nvSpPr>
        <p:spPr>
          <a:xfrm>
            <a:off x="2670337" y="3098514"/>
            <a:ext cx="1417894" cy="1235779"/>
          </a:xfrm>
          <a:prstGeom prst="rect">
            <a:avLst/>
          </a:prstGeom>
        </p:spPr>
        <p:txBody>
          <a:bodyPr vert="horz" lIns="0" tIns="0" rIns="0" bIns="45718" rtlCol="0">
            <a:noAutofit/>
          </a:bodyPr>
          <a:lstStyle>
            <a:lvl1pPr marL="177800" indent="-177800"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4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3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marR="0" indent="-174625" algn="l" defTabSz="914362" rtl="0" eaLnBrk="1" fontAlgn="auto" latinLnBrk="0" hangingPunct="1">
              <a:lnSpc>
                <a:spcPct val="100000"/>
              </a:lnSpc>
              <a:spcBef>
                <a:spcPct val="200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7pPr>
            <a:lvl8pPr marL="0" indent="0" algn="l" defTabSz="914362" rtl="0" eaLnBrk="1" latinLnBrk="0" hangingPunct="1">
              <a:spcBef>
                <a:spcPct val="20000"/>
              </a:spcBef>
              <a:buFont typeface="Arial" panose="020B0604020202020204" pitchFamily="34" charset="0"/>
              <a:buChar char=" "/>
              <a:defRPr sz="1400" kern="1200">
                <a:solidFill>
                  <a:schemeClr val="tx1"/>
                </a:solidFill>
                <a:latin typeface="+mn-lt"/>
                <a:ea typeface="+mn-ea"/>
                <a:cs typeface="+mn-cs"/>
              </a:defRPr>
            </a:lvl8pPr>
            <a:lvl9pPr marL="0" indent="0" algn="l" defTabSz="914362" rtl="0" eaLnBrk="1" latinLnBrk="0" hangingPunct="1">
              <a:spcBef>
                <a:spcPct val="20000"/>
              </a:spcBef>
              <a:buFont typeface="Arial" panose="020B0604020202020204" pitchFamily="34" charset="0"/>
              <a:buNone/>
              <a:defRPr sz="1400" kern="1200">
                <a:solidFill>
                  <a:schemeClr val="accent1"/>
                </a:solidFill>
                <a:latin typeface="+mn-lt"/>
                <a:ea typeface="+mn-ea"/>
                <a:cs typeface="+mn-cs"/>
              </a:defRPr>
            </a:lvl9pPr>
          </a:lstStyle>
          <a:p>
            <a:pPr marL="0" indent="0">
              <a:buNone/>
            </a:pPr>
            <a:r>
              <a:rPr lang="en-US" sz="1050" dirty="0" smtClean="0">
                <a:solidFill>
                  <a:schemeClr val="tx1">
                    <a:lumMod val="20000"/>
                    <a:lumOff val="80000"/>
                  </a:schemeClr>
                </a:solidFill>
                <a:latin typeface="Arial" panose="020B0604020202020204" pitchFamily="34" charset="0"/>
                <a:cs typeface="Arial" panose="020B0604020202020204" pitchFamily="34" charset="0"/>
              </a:rPr>
              <a:t>A UX researcher and an observer </a:t>
            </a:r>
            <a:r>
              <a:rPr lang="en-US" sz="1050" dirty="0">
                <a:solidFill>
                  <a:schemeClr val="tx1">
                    <a:lumMod val="20000"/>
                    <a:lumOff val="80000"/>
                  </a:schemeClr>
                </a:solidFill>
                <a:latin typeface="Arial" panose="020B0604020202020204" pitchFamily="34" charset="0"/>
                <a:cs typeface="Arial" panose="020B0604020202020204" pitchFamily="34" charset="0"/>
              </a:rPr>
              <a:t>assessed </a:t>
            </a:r>
            <a:r>
              <a:rPr lang="en-US" sz="1050" dirty="0" smtClean="0">
                <a:solidFill>
                  <a:schemeClr val="tx1">
                    <a:lumMod val="20000"/>
                    <a:lumOff val="80000"/>
                  </a:schemeClr>
                </a:solidFill>
                <a:latin typeface="Arial" panose="020B0604020202020204" pitchFamily="34" charset="0"/>
                <a:cs typeface="Arial" panose="020B0604020202020204" pitchFamily="34" charset="0"/>
              </a:rPr>
              <a:t>how 86 product users </a:t>
            </a:r>
            <a:r>
              <a:rPr lang="en-US" sz="1050" dirty="0">
                <a:solidFill>
                  <a:schemeClr val="tx1">
                    <a:lumMod val="20000"/>
                    <a:lumOff val="80000"/>
                  </a:schemeClr>
                </a:solidFill>
                <a:latin typeface="Arial" panose="020B0604020202020204" pitchFamily="34" charset="0"/>
                <a:cs typeface="Arial" panose="020B0604020202020204" pitchFamily="34" charset="0"/>
              </a:rPr>
              <a:t>perform key tasks in the comfort of </a:t>
            </a:r>
            <a:r>
              <a:rPr lang="en-US" sz="1050" dirty="0" smtClean="0">
                <a:solidFill>
                  <a:schemeClr val="tx1">
                    <a:lumMod val="20000"/>
                    <a:lumOff val="80000"/>
                  </a:schemeClr>
                </a:solidFill>
                <a:latin typeface="Arial" panose="020B0604020202020204" pitchFamily="34" charset="0"/>
                <a:cs typeface="Arial" panose="020B0604020202020204" pitchFamily="34" charset="0"/>
              </a:rPr>
              <a:t>their own </a:t>
            </a:r>
            <a:r>
              <a:rPr lang="en-US" sz="1050" dirty="0">
                <a:solidFill>
                  <a:schemeClr val="tx1">
                    <a:lumMod val="20000"/>
                    <a:lumOff val="80000"/>
                  </a:schemeClr>
                </a:solidFill>
                <a:latin typeface="Arial" panose="020B0604020202020204" pitchFamily="34" charset="0"/>
                <a:cs typeface="Arial" panose="020B0604020202020204" pitchFamily="34" charset="0"/>
              </a:rPr>
              <a:t>home</a:t>
            </a:r>
            <a:r>
              <a:rPr lang="en-US" sz="1050" dirty="0" smtClean="0">
                <a:solidFill>
                  <a:schemeClr val="tx1">
                    <a:lumMod val="20000"/>
                    <a:lumOff val="80000"/>
                  </a:schemeClr>
                </a:solidFill>
                <a:latin typeface="Arial" panose="020B0604020202020204" pitchFamily="34" charset="0"/>
                <a:cs typeface="Arial" panose="020B0604020202020204" pitchFamily="34" charset="0"/>
              </a:rPr>
              <a:t>. Designers participated in these. </a:t>
            </a: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50" dirty="0" smtClean="0">
              <a:solidFill>
                <a:schemeClr val="tx1">
                  <a:lumMod val="20000"/>
                  <a:lumOff val="80000"/>
                </a:schemeClr>
              </a:solidFill>
              <a:latin typeface="Arial" panose="020B0604020202020204" pitchFamily="34" charset="0"/>
              <a:cs typeface="Arial" panose="020B0604020202020204" pitchFamily="34" charset="0"/>
            </a:endParaRPr>
          </a:p>
        </p:txBody>
      </p:sp>
      <p:sp>
        <p:nvSpPr>
          <p:cNvPr id="27" name="Content Placeholder 2"/>
          <p:cNvSpPr txBox="1">
            <a:spLocks/>
          </p:cNvSpPr>
          <p:nvPr/>
        </p:nvSpPr>
        <p:spPr>
          <a:xfrm>
            <a:off x="553380" y="3087757"/>
            <a:ext cx="1497296" cy="1235779"/>
          </a:xfrm>
          <a:prstGeom prst="rect">
            <a:avLst/>
          </a:prstGeom>
        </p:spPr>
        <p:txBody>
          <a:bodyPr vert="horz" lIns="0" tIns="0" rIns="0" bIns="45718" rtlCol="0">
            <a:noAutofit/>
          </a:bodyPr>
          <a:lstStyle>
            <a:lvl1pPr marL="177800" indent="-177800"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4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3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marR="0" indent="-174625" algn="l" defTabSz="914362" rtl="0" eaLnBrk="1" fontAlgn="auto" latinLnBrk="0" hangingPunct="1">
              <a:lnSpc>
                <a:spcPct val="100000"/>
              </a:lnSpc>
              <a:spcBef>
                <a:spcPct val="200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7pPr>
            <a:lvl8pPr marL="0" indent="0" algn="l" defTabSz="914362" rtl="0" eaLnBrk="1" latinLnBrk="0" hangingPunct="1">
              <a:spcBef>
                <a:spcPct val="20000"/>
              </a:spcBef>
              <a:buFont typeface="Arial" panose="020B0604020202020204" pitchFamily="34" charset="0"/>
              <a:buChar char=" "/>
              <a:defRPr sz="1400" kern="1200">
                <a:solidFill>
                  <a:schemeClr val="tx1"/>
                </a:solidFill>
                <a:latin typeface="+mn-lt"/>
                <a:ea typeface="+mn-ea"/>
                <a:cs typeface="+mn-cs"/>
              </a:defRPr>
            </a:lvl8pPr>
            <a:lvl9pPr marL="0" indent="0" algn="l" defTabSz="914362" rtl="0" eaLnBrk="1" latinLnBrk="0" hangingPunct="1">
              <a:spcBef>
                <a:spcPct val="20000"/>
              </a:spcBef>
              <a:buFont typeface="Arial" panose="020B0604020202020204" pitchFamily="34" charset="0"/>
              <a:buNone/>
              <a:defRPr sz="1400" kern="1200">
                <a:solidFill>
                  <a:schemeClr val="accent1"/>
                </a:solidFill>
                <a:latin typeface="+mn-lt"/>
                <a:ea typeface="+mn-ea"/>
                <a:cs typeface="+mn-cs"/>
              </a:defRPr>
            </a:lvl9pPr>
          </a:lstStyle>
          <a:p>
            <a:pPr marL="0" indent="0">
              <a:buNone/>
            </a:pPr>
            <a:r>
              <a:rPr lang="en-US" sz="1050" dirty="0" smtClean="0">
                <a:solidFill>
                  <a:schemeClr val="tx1">
                    <a:lumMod val="20000"/>
                    <a:lumOff val="80000"/>
                  </a:schemeClr>
                </a:solidFill>
                <a:latin typeface="Arial" panose="020B0604020202020204" pitchFamily="34" charset="0"/>
                <a:cs typeface="Arial" panose="020B0604020202020204" pitchFamily="34" charset="0"/>
              </a:rPr>
              <a:t>Trained researchers objectively assessed how easy it is for the target persona to complete the application’s primary tasks. </a:t>
            </a: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50" dirty="0" smtClean="0">
              <a:solidFill>
                <a:schemeClr val="tx1">
                  <a:lumMod val="20000"/>
                  <a:lumOff val="80000"/>
                </a:schemeClr>
              </a:solidFill>
              <a:latin typeface="Arial" panose="020B0604020202020204" pitchFamily="34" charset="0"/>
              <a:cs typeface="Arial" panose="020B0604020202020204" pitchFamily="34" charset="0"/>
            </a:endParaRPr>
          </a:p>
        </p:txBody>
      </p:sp>
      <p:sp>
        <p:nvSpPr>
          <p:cNvPr id="28" name="Content Placeholder 2"/>
          <p:cNvSpPr txBox="1">
            <a:spLocks/>
          </p:cNvSpPr>
          <p:nvPr/>
        </p:nvSpPr>
        <p:spPr>
          <a:xfrm>
            <a:off x="6781652" y="3124671"/>
            <a:ext cx="1547157" cy="1235779"/>
          </a:xfrm>
          <a:prstGeom prst="rect">
            <a:avLst/>
          </a:prstGeom>
        </p:spPr>
        <p:txBody>
          <a:bodyPr vert="horz" lIns="0" tIns="0" rIns="0" bIns="45718" rtlCol="0">
            <a:noAutofit/>
          </a:bodyPr>
          <a:lstStyle>
            <a:lvl1pPr marL="177800" indent="-177800" algn="l" defTabSz="914362" rtl="0" eaLnBrk="1" latinLnBrk="0" hangingPunct="1">
              <a:lnSpc>
                <a:spcPct val="90000"/>
              </a:lnSpc>
              <a:spcBef>
                <a:spcPct val="20000"/>
              </a:spcBef>
              <a:spcAft>
                <a:spcPts val="600"/>
              </a:spcAft>
              <a:buFont typeface="Arial" panose="020B0604020202020204" pitchFamily="34" charset="0"/>
              <a:buChar char="•"/>
              <a:tabLst>
                <a:tab pos="114300" algn="l"/>
              </a:tabLst>
              <a:defRPr sz="14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4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300" kern="1200">
                <a:solidFill>
                  <a:schemeClr val="tx1"/>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chemeClr val="tx1"/>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chemeClr val="tx1"/>
                </a:solidFill>
                <a:latin typeface="+mn-lt"/>
                <a:ea typeface="+mn-ea"/>
                <a:cs typeface="+mn-cs"/>
              </a:defRPr>
            </a:lvl5pPr>
            <a:lvl6pPr marL="1143000" marR="0" indent="-174625" algn="l" defTabSz="914362" rtl="0" eaLnBrk="1" fontAlgn="auto" latinLnBrk="0" hangingPunct="1">
              <a:lnSpc>
                <a:spcPct val="100000"/>
              </a:lnSpc>
              <a:spcBef>
                <a:spcPct val="200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6pPr>
            <a:lvl7pPr marL="1431925" indent="-174625" algn="l" defTabSz="91436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7pPr>
            <a:lvl8pPr marL="0" indent="0" algn="l" defTabSz="914362" rtl="0" eaLnBrk="1" latinLnBrk="0" hangingPunct="1">
              <a:spcBef>
                <a:spcPct val="20000"/>
              </a:spcBef>
              <a:buFont typeface="Arial" panose="020B0604020202020204" pitchFamily="34" charset="0"/>
              <a:buChar char=" "/>
              <a:defRPr sz="1400" kern="1200">
                <a:solidFill>
                  <a:schemeClr val="tx1"/>
                </a:solidFill>
                <a:latin typeface="+mn-lt"/>
                <a:ea typeface="+mn-ea"/>
                <a:cs typeface="+mn-cs"/>
              </a:defRPr>
            </a:lvl8pPr>
            <a:lvl9pPr marL="0" indent="0" algn="l" defTabSz="914362" rtl="0" eaLnBrk="1" latinLnBrk="0" hangingPunct="1">
              <a:spcBef>
                <a:spcPct val="20000"/>
              </a:spcBef>
              <a:buFont typeface="Arial" panose="020B0604020202020204" pitchFamily="34" charset="0"/>
              <a:buNone/>
              <a:defRPr sz="1400" kern="1200">
                <a:solidFill>
                  <a:schemeClr val="accent1"/>
                </a:solidFill>
                <a:latin typeface="+mn-lt"/>
                <a:ea typeface="+mn-ea"/>
                <a:cs typeface="+mn-cs"/>
              </a:defRPr>
            </a:lvl9pPr>
          </a:lstStyle>
          <a:p>
            <a:pPr marL="0" indent="0">
              <a:buNone/>
            </a:pPr>
            <a:r>
              <a:rPr lang="en-US" sz="1050" dirty="0">
                <a:solidFill>
                  <a:schemeClr val="tx1">
                    <a:lumMod val="20000"/>
                    <a:lumOff val="80000"/>
                  </a:schemeClr>
                </a:solidFill>
                <a:latin typeface="Arial" panose="020B0604020202020204" pitchFamily="34" charset="0"/>
                <a:cs typeface="Arial" panose="020B0604020202020204" pitchFamily="34" charset="0"/>
              </a:rPr>
              <a:t>Company's customer support provided a list of the application’s top pain points that drive calls.</a:t>
            </a:r>
          </a:p>
        </p:txBody>
      </p:sp>
      <p:sp>
        <p:nvSpPr>
          <p:cNvPr id="10" name="Title 3"/>
          <p:cNvSpPr>
            <a:spLocks noGrp="1"/>
          </p:cNvSpPr>
          <p:nvPr>
            <p:ph type="title"/>
          </p:nvPr>
        </p:nvSpPr>
        <p:spPr>
          <a:xfrm>
            <a:off x="457200" y="340470"/>
            <a:ext cx="8686800" cy="274778"/>
          </a:xfrm>
        </p:spPr>
        <p:txBody>
          <a:bodyPr/>
          <a:lstStyle/>
          <a:p>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2013-2017: </a:t>
            </a:r>
            <a:r>
              <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R</a:t>
            </a:r>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eviewing the Experience of the Application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Research Methods</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452741666"/>
      </p:ext>
    </p:extLst>
  </p:cSld>
  <p:clrMapOvr>
    <a:masterClrMapping/>
  </p:clrMapOvr>
  <p:transition spd="slow">
    <p:wipe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lumMod val="20000"/>
                  <a:lumOff val="80000"/>
                </a:schemeClr>
              </a:solidFill>
            </a:endParaRPr>
          </a:p>
        </p:txBody>
      </p:sp>
      <p:sp>
        <p:nvSpPr>
          <p:cNvPr id="6" name="Title 3"/>
          <p:cNvSpPr>
            <a:spLocks noGrp="1"/>
          </p:cNvSpPr>
          <p:nvPr>
            <p:ph type="title"/>
          </p:nvPr>
        </p:nvSpPr>
        <p:spPr>
          <a:xfrm>
            <a:off x="457200" y="333487"/>
            <a:ext cx="8506046" cy="281761"/>
          </a:xfrm>
        </p:spPr>
        <p:txBody>
          <a:bodyPr/>
          <a:lstStyle/>
          <a:p>
            <a:r>
              <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2013-2017: Reviewing the Experience of the </a:t>
            </a:r>
            <a:r>
              <a:rPr lang="en-US" dirty="0" smtClean="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Application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Key Findings</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10" name="TextBox 9"/>
          <p:cNvSpPr txBox="1"/>
          <p:nvPr/>
        </p:nvSpPr>
        <p:spPr>
          <a:xfrm>
            <a:off x="4486940" y="960395"/>
            <a:ext cx="4476306" cy="3315908"/>
          </a:xfrm>
          <a:prstGeom prst="rect">
            <a:avLst/>
          </a:prstGeom>
          <a:noFill/>
        </p:spPr>
        <p:txBody>
          <a:bodyPr wrap="square" rtlCol="0">
            <a:spAutoFit/>
          </a:bodyPr>
          <a:lstStyle/>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On </a:t>
            </a:r>
            <a:r>
              <a:rPr lang="en-US" sz="1050" dirty="0">
                <a:solidFill>
                  <a:schemeClr val="tx1">
                    <a:lumMod val="20000"/>
                    <a:lumOff val="80000"/>
                  </a:schemeClr>
                </a:solidFill>
                <a:latin typeface="Arial" panose="020B0604020202020204" pitchFamily="34" charset="0"/>
                <a:cs typeface="Arial" panose="020B0604020202020204" pitchFamily="34" charset="0"/>
              </a:rPr>
              <a:t>first use, users are uncertain about the security of their device and often open the software to run a scan</a:t>
            </a:r>
            <a:r>
              <a:rPr lang="en-US" sz="1050" dirty="0" smtClean="0">
                <a:solidFill>
                  <a:schemeClr val="tx1">
                    <a:lumMod val="20000"/>
                    <a:lumOff val="8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The </a:t>
            </a:r>
            <a:r>
              <a:rPr lang="en-US" sz="1050" dirty="0">
                <a:solidFill>
                  <a:schemeClr val="tx1">
                    <a:lumMod val="20000"/>
                    <a:lumOff val="80000"/>
                  </a:schemeClr>
                </a:solidFill>
                <a:latin typeface="Arial" panose="020B0604020202020204" pitchFamily="34" charset="0"/>
                <a:cs typeface="Arial" panose="020B0604020202020204" pitchFamily="34" charset="0"/>
              </a:rPr>
              <a:t>tour is not a software tour and some users didn’t find it helpful</a:t>
            </a:r>
            <a:r>
              <a:rPr lang="en-US" sz="1050" dirty="0" smtClean="0">
                <a:solidFill>
                  <a:schemeClr val="tx1">
                    <a:lumMod val="20000"/>
                    <a:lumOff val="8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Additional application </a:t>
            </a:r>
            <a:r>
              <a:rPr lang="en-US" sz="1050" dirty="0">
                <a:solidFill>
                  <a:schemeClr val="tx1">
                    <a:lumMod val="20000"/>
                    <a:lumOff val="80000"/>
                  </a:schemeClr>
                </a:solidFill>
                <a:latin typeface="Arial" panose="020B0604020202020204" pitchFamily="34" charset="0"/>
                <a:cs typeface="Arial" panose="020B0604020202020204" pitchFamily="34" charset="0"/>
              </a:rPr>
              <a:t>components are missed or </a:t>
            </a:r>
            <a:r>
              <a:rPr lang="en-US" sz="1050" dirty="0" smtClean="0">
                <a:solidFill>
                  <a:schemeClr val="tx1">
                    <a:lumMod val="20000"/>
                    <a:lumOff val="80000"/>
                  </a:schemeClr>
                </a:solidFill>
                <a:latin typeface="Arial" panose="020B0604020202020204" pitchFamily="34" charset="0"/>
                <a:cs typeface="Arial" panose="020B0604020202020204" pitchFamily="34" charset="0"/>
              </a:rPr>
              <a:t>forgotten.</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Features </a:t>
            </a:r>
            <a:r>
              <a:rPr lang="en-US" sz="1050" dirty="0">
                <a:solidFill>
                  <a:schemeClr val="tx1">
                    <a:lumMod val="20000"/>
                    <a:lumOff val="80000"/>
                  </a:schemeClr>
                </a:solidFill>
                <a:latin typeface="Arial" panose="020B0604020202020204" pitchFamily="34" charset="0"/>
                <a:cs typeface="Arial" panose="020B0604020202020204" pitchFamily="34" charset="0"/>
              </a:rPr>
              <a:t>are glossed over or poorly </a:t>
            </a:r>
            <a:r>
              <a:rPr lang="en-US" sz="1050" dirty="0" smtClean="0">
                <a:solidFill>
                  <a:schemeClr val="tx1">
                    <a:lumMod val="20000"/>
                    <a:lumOff val="80000"/>
                  </a:schemeClr>
                </a:solidFill>
                <a:latin typeface="Arial" panose="020B0604020202020204" pitchFamily="34" charset="0"/>
                <a:cs typeface="Arial" panose="020B0604020202020204" pitchFamily="34" charset="0"/>
              </a:rPr>
              <a:t>understood.</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Features </a:t>
            </a:r>
            <a:r>
              <a:rPr lang="en-US" sz="1050" dirty="0">
                <a:solidFill>
                  <a:schemeClr val="tx1">
                    <a:lumMod val="20000"/>
                    <a:lumOff val="80000"/>
                  </a:schemeClr>
                </a:solidFill>
                <a:latin typeface="Arial" panose="020B0604020202020204" pitchFamily="34" charset="0"/>
                <a:cs typeface="Arial" panose="020B0604020202020204" pitchFamily="34" charset="0"/>
              </a:rPr>
              <a:t>require effort to </a:t>
            </a:r>
            <a:r>
              <a:rPr lang="en-US" sz="1050" dirty="0" smtClean="0">
                <a:solidFill>
                  <a:schemeClr val="tx1">
                    <a:lumMod val="20000"/>
                    <a:lumOff val="80000"/>
                  </a:schemeClr>
                </a:solidFill>
                <a:latin typeface="Arial" panose="020B0604020202020204" pitchFamily="34" charset="0"/>
                <a:cs typeface="Arial" panose="020B0604020202020204" pitchFamily="34" charset="0"/>
              </a:rPr>
              <a:t>find.</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The </a:t>
            </a:r>
            <a:r>
              <a:rPr lang="en-US" sz="1050" dirty="0">
                <a:solidFill>
                  <a:schemeClr val="tx1">
                    <a:lumMod val="20000"/>
                    <a:lumOff val="80000"/>
                  </a:schemeClr>
                </a:solidFill>
                <a:latin typeface="Arial" panose="020B0604020202020204" pitchFamily="34" charset="0"/>
                <a:cs typeface="Arial" panose="020B0604020202020204" pitchFamily="34" charset="0"/>
              </a:rPr>
              <a:t>interface overloads the users with </a:t>
            </a:r>
            <a:r>
              <a:rPr lang="en-US" sz="1050" dirty="0" smtClean="0">
                <a:solidFill>
                  <a:schemeClr val="tx1">
                    <a:lumMod val="20000"/>
                    <a:lumOff val="80000"/>
                  </a:schemeClr>
                </a:solidFill>
                <a:latin typeface="Arial" panose="020B0604020202020204" pitchFamily="34" charset="0"/>
                <a:cs typeface="Arial" panose="020B0604020202020204" pitchFamily="34" charset="0"/>
              </a:rPr>
              <a:t>options.</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The application if </a:t>
            </a:r>
            <a:r>
              <a:rPr lang="en-US" sz="1050" dirty="0">
                <a:solidFill>
                  <a:schemeClr val="tx1">
                    <a:lumMod val="20000"/>
                    <a:lumOff val="80000"/>
                  </a:schemeClr>
                </a:solidFill>
                <a:latin typeface="Arial" panose="020B0604020202020204" pitchFamily="34" charset="0"/>
                <a:cs typeface="Arial" panose="020B0604020202020204" pitchFamily="34" charset="0"/>
              </a:rPr>
              <a:t>perceived to be reactive than </a:t>
            </a:r>
            <a:r>
              <a:rPr lang="en-US" sz="1050" dirty="0" smtClean="0">
                <a:solidFill>
                  <a:schemeClr val="tx1">
                    <a:lumMod val="20000"/>
                    <a:lumOff val="80000"/>
                  </a:schemeClr>
                </a:solidFill>
                <a:latin typeface="Arial" panose="020B0604020202020204" pitchFamily="34" charset="0"/>
                <a:cs typeface="Arial" panose="020B0604020202020204" pitchFamily="34" charset="0"/>
              </a:rPr>
              <a:t>proactive.</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Irrelevant </a:t>
            </a:r>
            <a:r>
              <a:rPr lang="en-US" sz="1050" dirty="0">
                <a:solidFill>
                  <a:schemeClr val="tx1">
                    <a:lumMod val="20000"/>
                    <a:lumOff val="80000"/>
                  </a:schemeClr>
                </a:solidFill>
                <a:latin typeface="Arial" panose="020B0604020202020204" pitchFamily="34" charset="0"/>
                <a:cs typeface="Arial" panose="020B0604020202020204" pitchFamily="34" charset="0"/>
              </a:rPr>
              <a:t>messages bombard </a:t>
            </a:r>
            <a:r>
              <a:rPr lang="en-US" sz="1050" dirty="0" smtClean="0">
                <a:solidFill>
                  <a:schemeClr val="tx1">
                    <a:lumMod val="20000"/>
                    <a:lumOff val="80000"/>
                  </a:schemeClr>
                </a:solidFill>
                <a:latin typeface="Arial" panose="020B0604020202020204" pitchFamily="34" charset="0"/>
                <a:cs typeface="Arial" panose="020B0604020202020204" pitchFamily="34" charset="0"/>
              </a:rPr>
              <a:t>users.</a:t>
            </a: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Time </a:t>
            </a:r>
            <a:r>
              <a:rPr lang="en-US" sz="1050" dirty="0">
                <a:solidFill>
                  <a:schemeClr val="tx1">
                    <a:lumMod val="20000"/>
                    <a:lumOff val="80000"/>
                  </a:schemeClr>
                </a:solidFill>
                <a:latin typeface="Arial" panose="020B0604020202020204" pitchFamily="34" charset="0"/>
                <a:cs typeface="Arial" panose="020B0604020202020204" pitchFamily="34" charset="0"/>
              </a:rPr>
              <a:t>an monetary investment is too aggressive. </a:t>
            </a:r>
            <a:endParaRPr lang="en-US" sz="1050" dirty="0" smtClean="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endParaRPr lang="en-US" sz="1050" dirty="0">
              <a:solidFill>
                <a:schemeClr val="tx1">
                  <a:lumMod val="20000"/>
                  <a:lumOff val="8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tx1">
                    <a:lumMod val="20000"/>
                    <a:lumOff val="80000"/>
                  </a:schemeClr>
                </a:solidFill>
                <a:latin typeface="Arial" panose="020B0604020202020204" pitchFamily="34" charset="0"/>
                <a:cs typeface="Arial" panose="020B0604020202020204" pitchFamily="34" charset="0"/>
              </a:rPr>
              <a:t>Perceived </a:t>
            </a:r>
            <a:r>
              <a:rPr lang="en-US" sz="1050" dirty="0">
                <a:solidFill>
                  <a:schemeClr val="tx1">
                    <a:lumMod val="20000"/>
                    <a:lumOff val="80000"/>
                  </a:schemeClr>
                </a:solidFill>
                <a:latin typeface="Arial" panose="020B0604020202020204" pitchFamily="34" charset="0"/>
                <a:cs typeface="Arial" panose="020B0604020202020204" pitchFamily="34" charset="0"/>
              </a:rPr>
              <a:t>as a performance hog.</a:t>
            </a:r>
          </a:p>
          <a:p>
            <a:pPr>
              <a:lnSpc>
                <a:spcPct val="95000"/>
              </a:lnSpc>
            </a:pPr>
            <a:endParaRPr lang="en-US" sz="1050" dirty="0" smtClean="0">
              <a:solidFill>
                <a:schemeClr val="tx1">
                  <a:lumMod val="20000"/>
                  <a:lumOff val="8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415529" y="1003450"/>
            <a:ext cx="3960085" cy="2880061"/>
          </a:xfrm>
          <a:prstGeom prst="rect">
            <a:avLst/>
          </a:prstGeom>
          <a:effectLst>
            <a:outerShdw blurRad="317500" dist="127000" dir="2700000" algn="tl" rotWithShape="0">
              <a:prstClr val="black">
                <a:alpha val="55000"/>
              </a:prstClr>
            </a:outerShdw>
          </a:effectLst>
        </p:spPr>
      </p:pic>
      <p:sp>
        <p:nvSpPr>
          <p:cNvPr id="14"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Appraisal of End to End Experience</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07009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latin typeface="Arial" panose="020B0604020202020204" pitchFamily="34" charset="0"/>
              <a:cs typeface="Arial" panose="020B0604020202020204" pitchFamily="34" charset="0"/>
            </a:endParaRPr>
          </a:p>
        </p:txBody>
      </p:sp>
      <p:sp>
        <p:nvSpPr>
          <p:cNvPr id="7" name="Title 3"/>
          <p:cNvSpPr>
            <a:spLocks noGrp="1"/>
          </p:cNvSpPr>
          <p:nvPr>
            <p:ph type="title"/>
          </p:nvPr>
        </p:nvSpPr>
        <p:spPr>
          <a:xfrm>
            <a:off x="457200" y="340470"/>
            <a:ext cx="8686800" cy="274778"/>
          </a:xfrm>
        </p:spPr>
        <p:txBody>
          <a:bodyPr/>
          <a:lstStyle/>
          <a:p>
            <a:r>
              <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2013-2017: Reviewing the Experience of the Application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Design Principles </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8" name="TextBox 7"/>
          <p:cNvSpPr txBox="1"/>
          <p:nvPr/>
        </p:nvSpPr>
        <p:spPr>
          <a:xfrm>
            <a:off x="4486940" y="960395"/>
            <a:ext cx="4476306" cy="3315908"/>
          </a:xfrm>
          <a:prstGeom prst="rect">
            <a:avLst/>
          </a:prstGeom>
          <a:noFill/>
        </p:spPr>
        <p:txBody>
          <a:bodyPr wrap="square" rtlCol="0">
            <a:spAutoFit/>
          </a:bodyPr>
          <a:lstStyle/>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On </a:t>
            </a:r>
            <a:r>
              <a:rPr lang="en-US" sz="1050" dirty="0">
                <a:solidFill>
                  <a:schemeClr val="bg1"/>
                </a:solidFill>
                <a:latin typeface="Arial" panose="020B0604020202020204" pitchFamily="34" charset="0"/>
                <a:cs typeface="Arial" panose="020B0604020202020204" pitchFamily="34" charset="0"/>
              </a:rPr>
              <a:t>first use, users are uncertain about the security of their device and often open the software to run a scan</a:t>
            </a:r>
            <a:r>
              <a:rPr lang="en-US" sz="1050" dirty="0" smtClean="0">
                <a:solidFill>
                  <a:schemeClr val="bg1"/>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The </a:t>
            </a:r>
            <a:r>
              <a:rPr lang="en-US" sz="1050" dirty="0">
                <a:solidFill>
                  <a:schemeClr val="bg1"/>
                </a:solidFill>
                <a:latin typeface="Arial" panose="020B0604020202020204" pitchFamily="34" charset="0"/>
                <a:cs typeface="Arial" panose="020B0604020202020204" pitchFamily="34" charset="0"/>
              </a:rPr>
              <a:t>tour is not a software tour and some users didn’t find it helpful</a:t>
            </a:r>
            <a:r>
              <a:rPr lang="en-US" sz="1050" dirty="0" smtClean="0">
                <a:solidFill>
                  <a:schemeClr val="bg1"/>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Additional application </a:t>
            </a:r>
            <a:r>
              <a:rPr lang="en-US" sz="1050" dirty="0">
                <a:solidFill>
                  <a:schemeClr val="bg1"/>
                </a:solidFill>
                <a:latin typeface="Arial" panose="020B0604020202020204" pitchFamily="34" charset="0"/>
                <a:cs typeface="Arial" panose="020B0604020202020204" pitchFamily="34" charset="0"/>
              </a:rPr>
              <a:t>components are missed or </a:t>
            </a:r>
            <a:r>
              <a:rPr lang="en-US" sz="1050" dirty="0" smtClean="0">
                <a:solidFill>
                  <a:schemeClr val="bg1"/>
                </a:solidFill>
                <a:latin typeface="Arial" panose="020B0604020202020204" pitchFamily="34" charset="0"/>
                <a:cs typeface="Arial" panose="020B0604020202020204" pitchFamily="34" charset="0"/>
              </a:rPr>
              <a:t>forgotten.</a:t>
            </a:r>
          </a:p>
          <a:p>
            <a:pPr marL="228600" indent="-228600">
              <a:lnSpc>
                <a:spcPct val="95000"/>
              </a:lnSpc>
              <a:buFont typeface="+mj-lt"/>
              <a:buAutoNum type="arabicPeriod"/>
            </a:pPr>
            <a:endParaRPr lang="en-US" sz="1050" dirty="0">
              <a:solidFill>
                <a:srgbClr val="FF0000"/>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Features </a:t>
            </a:r>
            <a:r>
              <a:rPr lang="en-US" sz="1050" dirty="0">
                <a:solidFill>
                  <a:schemeClr val="bg1">
                    <a:lumMod val="50000"/>
                  </a:schemeClr>
                </a:solidFill>
                <a:latin typeface="Arial" panose="020B0604020202020204" pitchFamily="34" charset="0"/>
                <a:cs typeface="Arial" panose="020B0604020202020204" pitchFamily="34" charset="0"/>
              </a:rPr>
              <a:t>are glossed over or poorly </a:t>
            </a:r>
            <a:r>
              <a:rPr lang="en-US" sz="1050" dirty="0" smtClean="0">
                <a:solidFill>
                  <a:schemeClr val="bg1">
                    <a:lumMod val="50000"/>
                  </a:schemeClr>
                </a:solidFill>
                <a:latin typeface="Arial" panose="020B0604020202020204" pitchFamily="34" charset="0"/>
                <a:cs typeface="Arial" panose="020B0604020202020204" pitchFamily="34" charset="0"/>
              </a:rPr>
              <a:t>understood</a:t>
            </a:r>
            <a:r>
              <a:rPr lang="en-US" sz="1050" dirty="0" smtClean="0">
                <a:solidFill>
                  <a:schemeClr val="tx1">
                    <a:lumMod val="20000"/>
                    <a:lumOff val="8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lumMod val="95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Features </a:t>
            </a:r>
            <a:r>
              <a:rPr lang="en-US" sz="1050" dirty="0">
                <a:solidFill>
                  <a:schemeClr val="bg1"/>
                </a:solidFill>
                <a:latin typeface="Arial" panose="020B0604020202020204" pitchFamily="34" charset="0"/>
                <a:cs typeface="Arial" panose="020B0604020202020204" pitchFamily="34" charset="0"/>
              </a:rPr>
              <a:t>require effort to </a:t>
            </a:r>
            <a:r>
              <a:rPr lang="en-US" sz="1050" dirty="0" smtClean="0">
                <a:solidFill>
                  <a:schemeClr val="bg1"/>
                </a:solidFill>
                <a:latin typeface="Arial" panose="020B0604020202020204" pitchFamily="34" charset="0"/>
                <a:cs typeface="Arial" panose="020B0604020202020204" pitchFamily="34" charset="0"/>
              </a:rPr>
              <a:t>find.</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The </a:t>
            </a:r>
            <a:r>
              <a:rPr lang="en-US" sz="1050" dirty="0">
                <a:solidFill>
                  <a:schemeClr val="bg1"/>
                </a:solidFill>
                <a:latin typeface="Arial" panose="020B0604020202020204" pitchFamily="34" charset="0"/>
                <a:cs typeface="Arial" panose="020B0604020202020204" pitchFamily="34" charset="0"/>
              </a:rPr>
              <a:t>interface overloads the users with </a:t>
            </a:r>
            <a:r>
              <a:rPr lang="en-US" sz="1050" dirty="0" smtClean="0">
                <a:solidFill>
                  <a:schemeClr val="bg1"/>
                </a:solidFill>
                <a:latin typeface="Arial" panose="020B0604020202020204" pitchFamily="34" charset="0"/>
                <a:cs typeface="Arial" panose="020B0604020202020204" pitchFamily="34" charset="0"/>
              </a:rPr>
              <a:t>options.</a:t>
            </a:r>
          </a:p>
          <a:p>
            <a:pPr marL="228600" indent="-228600">
              <a:lnSpc>
                <a:spcPct val="95000"/>
              </a:lnSpc>
              <a:buFont typeface="+mj-lt"/>
              <a:buAutoNum type="arabicPeriod"/>
            </a:pPr>
            <a:endParaRPr lang="en-US" sz="1050" dirty="0">
              <a:solidFill>
                <a:schemeClr val="bg1">
                  <a:lumMod val="95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application if </a:t>
            </a:r>
            <a:r>
              <a:rPr lang="en-US" sz="1050" dirty="0">
                <a:solidFill>
                  <a:schemeClr val="bg1">
                    <a:lumMod val="50000"/>
                  </a:schemeClr>
                </a:solidFill>
                <a:latin typeface="Arial" panose="020B0604020202020204" pitchFamily="34" charset="0"/>
                <a:cs typeface="Arial" panose="020B0604020202020204" pitchFamily="34" charset="0"/>
              </a:rPr>
              <a:t>perceived to be reactive than </a:t>
            </a:r>
            <a:r>
              <a:rPr lang="en-US" sz="1050" dirty="0" smtClean="0">
                <a:solidFill>
                  <a:schemeClr val="bg1">
                    <a:lumMod val="50000"/>
                  </a:schemeClr>
                </a:solidFill>
                <a:latin typeface="Arial" panose="020B0604020202020204" pitchFamily="34" charset="0"/>
                <a:cs typeface="Arial" panose="020B0604020202020204" pitchFamily="34" charset="0"/>
              </a:rPr>
              <a:t>proactive.</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Irrelevant </a:t>
            </a:r>
            <a:r>
              <a:rPr lang="en-US" sz="1050" dirty="0">
                <a:solidFill>
                  <a:schemeClr val="bg1">
                    <a:lumMod val="50000"/>
                  </a:schemeClr>
                </a:solidFill>
                <a:latin typeface="Arial" panose="020B0604020202020204" pitchFamily="34" charset="0"/>
                <a:cs typeface="Arial" panose="020B0604020202020204" pitchFamily="34" charset="0"/>
              </a:rPr>
              <a:t>messages bombard </a:t>
            </a:r>
            <a:r>
              <a:rPr lang="en-US" sz="1050" dirty="0" smtClean="0">
                <a:solidFill>
                  <a:schemeClr val="bg1">
                    <a:lumMod val="50000"/>
                  </a:schemeClr>
                </a:solidFill>
                <a:latin typeface="Arial" panose="020B0604020202020204" pitchFamily="34" charset="0"/>
                <a:cs typeface="Arial" panose="020B0604020202020204" pitchFamily="34" charset="0"/>
              </a:rPr>
              <a:t>users.</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Time </a:t>
            </a:r>
            <a:r>
              <a:rPr lang="en-US" sz="1050" dirty="0">
                <a:solidFill>
                  <a:schemeClr val="bg1">
                    <a:lumMod val="50000"/>
                  </a:schemeClr>
                </a:solidFill>
                <a:latin typeface="Arial" panose="020B0604020202020204" pitchFamily="34" charset="0"/>
                <a:cs typeface="Arial" panose="020B0604020202020204" pitchFamily="34" charset="0"/>
              </a:rPr>
              <a:t>an monetary investment is too aggressive. </a:t>
            </a:r>
            <a:endParaRPr lang="en-US" sz="1050" dirty="0" smtClean="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Perceived </a:t>
            </a:r>
            <a:r>
              <a:rPr lang="en-US" sz="1050" dirty="0">
                <a:solidFill>
                  <a:schemeClr val="bg1">
                    <a:lumMod val="50000"/>
                  </a:schemeClr>
                </a:solidFill>
                <a:latin typeface="Arial" panose="020B0604020202020204" pitchFamily="34" charset="0"/>
                <a:cs typeface="Arial" panose="020B0604020202020204" pitchFamily="34" charset="0"/>
              </a:rPr>
              <a:t>as a performance hog.</a:t>
            </a: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p:txBody>
      </p:sp>
      <p:sp>
        <p:nvSpPr>
          <p:cNvPr id="9" name="Content Placeholder 1"/>
          <p:cNvSpPr>
            <a:spLocks noGrp="1"/>
          </p:cNvSpPr>
          <p:nvPr>
            <p:ph idx="1"/>
          </p:nvPr>
        </p:nvSpPr>
        <p:spPr>
          <a:xfrm>
            <a:off x="467707" y="971028"/>
            <a:ext cx="3513667" cy="3490219"/>
          </a:xfrm>
        </p:spPr>
        <p:txBody>
          <a:bodyPr/>
          <a:lstStyle/>
          <a:p>
            <a:pPr marL="0" indent="0">
              <a:buNone/>
            </a:pPr>
            <a:r>
              <a:rPr lang="en-US" sz="1800" dirty="0">
                <a:solidFill>
                  <a:schemeClr val="accent6"/>
                </a:solidFill>
                <a:latin typeface="Arial" panose="020B0604020202020204" pitchFamily="34" charset="0"/>
                <a:cs typeface="Arial" panose="020B0604020202020204" pitchFamily="34" charset="0"/>
              </a:rPr>
              <a:t>Build with a single focus</a:t>
            </a:r>
          </a:p>
          <a:p>
            <a:pPr marL="0" indent="0">
              <a:buNone/>
            </a:pPr>
            <a:r>
              <a:rPr lang="en-US" sz="1200" dirty="0">
                <a:solidFill>
                  <a:schemeClr val="bg1"/>
                </a:solidFill>
                <a:latin typeface="Arial" panose="020B0604020202020204" pitchFamily="34" charset="0"/>
                <a:cs typeface="Arial" panose="020B0604020202020204" pitchFamily="34" charset="0"/>
              </a:rPr>
              <a:t>We define the primary function of our products in simple, user-centric terms so that our product evolves with a single focus and clear value that our users can understand. </a:t>
            </a:r>
            <a:r>
              <a:rPr lang="en-US" sz="1200" dirty="0" smtClean="0">
                <a:solidFill>
                  <a:schemeClr val="bg1"/>
                </a:solidFill>
                <a:latin typeface="Arial" panose="020B0604020202020204" pitchFamily="34" charset="0"/>
                <a:cs typeface="Arial" panose="020B0604020202020204" pitchFamily="34" charset="0"/>
              </a:rPr>
              <a:t>This, in turn, </a:t>
            </a:r>
            <a:r>
              <a:rPr lang="en-US" sz="1200" dirty="0">
                <a:solidFill>
                  <a:schemeClr val="bg1"/>
                </a:solidFill>
                <a:latin typeface="Arial" panose="020B0604020202020204" pitchFamily="34" charset="0"/>
                <a:cs typeface="Arial" panose="020B0604020202020204" pitchFamily="34" charset="0"/>
              </a:rPr>
              <a:t>makes </a:t>
            </a:r>
            <a:r>
              <a:rPr lang="en-US" sz="1200" dirty="0" smtClean="0">
                <a:solidFill>
                  <a:schemeClr val="bg1"/>
                </a:solidFill>
                <a:latin typeface="Arial" panose="020B0604020202020204" pitchFamily="34" charset="0"/>
                <a:cs typeface="Arial" panose="020B0604020202020204" pitchFamily="34" charset="0"/>
              </a:rPr>
              <a:t>decision-making clear. What </a:t>
            </a:r>
            <a:r>
              <a:rPr lang="en-US" sz="1200" dirty="0">
                <a:solidFill>
                  <a:schemeClr val="bg1"/>
                </a:solidFill>
                <a:latin typeface="Arial" panose="020B0604020202020204" pitchFamily="34" charset="0"/>
                <a:cs typeface="Arial" panose="020B0604020202020204" pitchFamily="34" charset="0"/>
              </a:rPr>
              <a:t>enhances the primary functionality </a:t>
            </a:r>
            <a:r>
              <a:rPr lang="en-US" sz="1200" dirty="0" smtClean="0">
                <a:solidFill>
                  <a:schemeClr val="bg1"/>
                </a:solidFill>
                <a:latin typeface="Arial" panose="020B0604020202020204" pitchFamily="34" charset="0"/>
                <a:cs typeface="Arial" panose="020B0604020202020204" pitchFamily="34" charset="0"/>
              </a:rPr>
              <a:t>stays and </a:t>
            </a:r>
            <a:r>
              <a:rPr lang="en-US" sz="1200" dirty="0">
                <a:solidFill>
                  <a:schemeClr val="bg1"/>
                </a:solidFill>
                <a:latin typeface="Arial" panose="020B0604020202020204" pitchFamily="34" charset="0"/>
                <a:cs typeface="Arial" panose="020B0604020202020204" pitchFamily="34" charset="0"/>
              </a:rPr>
              <a:t>the rest goes</a:t>
            </a:r>
            <a:r>
              <a:rPr lang="en-US" sz="1200" dirty="0" smtClean="0">
                <a:latin typeface="Arial" panose="020B0604020202020204" pitchFamily="34" charset="0"/>
                <a:cs typeface="Arial" panose="020B0604020202020204" pitchFamily="34" charset="0"/>
              </a:rPr>
              <a:t>.</a:t>
            </a:r>
          </a:p>
          <a:p>
            <a:pPr marL="0" indent="0">
              <a:buNone/>
            </a:pPr>
            <a:endParaRPr lang="en-US" sz="1200" dirty="0" smtClean="0">
              <a:latin typeface="Arial" panose="020B0604020202020204" pitchFamily="34" charset="0"/>
              <a:cs typeface="Arial" panose="020B0604020202020204" pitchFamily="34" charset="0"/>
            </a:endParaRPr>
          </a:p>
          <a:p>
            <a:pPr marL="0" indent="0">
              <a:buNone/>
            </a:pPr>
            <a:r>
              <a:rPr lang="en-US" sz="1800" dirty="0" smtClean="0">
                <a:solidFill>
                  <a:schemeClr val="accent6"/>
                </a:solidFill>
                <a:latin typeface="Arial" panose="020B0604020202020204" pitchFamily="34" charset="0"/>
                <a:cs typeface="Arial" panose="020B0604020202020204" pitchFamily="34" charset="0"/>
              </a:rPr>
              <a:t>Suggestions</a:t>
            </a:r>
          </a:p>
          <a:p>
            <a:pPr marL="171450" indent="-1714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First </a:t>
            </a:r>
            <a:r>
              <a:rPr lang="en-US" sz="1200" dirty="0">
                <a:solidFill>
                  <a:schemeClr val="bg1"/>
                </a:solidFill>
                <a:latin typeface="Arial" panose="020B0604020202020204" pitchFamily="34" charset="0"/>
                <a:cs typeface="Arial" panose="020B0604020202020204" pitchFamily="34" charset="0"/>
              </a:rPr>
              <a:t>run experience that runs a </a:t>
            </a:r>
            <a:r>
              <a:rPr lang="en-US" sz="1200" dirty="0" smtClean="0">
                <a:solidFill>
                  <a:schemeClr val="bg1"/>
                </a:solidFill>
                <a:latin typeface="Arial" panose="020B0604020202020204" pitchFamily="34" charset="0"/>
                <a:cs typeface="Arial" panose="020B0604020202020204" pitchFamily="34" charset="0"/>
              </a:rPr>
              <a:t>scan.</a:t>
            </a:r>
            <a:endParaRPr lang="en-US"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Surface </a:t>
            </a:r>
            <a:r>
              <a:rPr lang="en-US" sz="1200" dirty="0">
                <a:solidFill>
                  <a:schemeClr val="bg1"/>
                </a:solidFill>
                <a:latin typeface="Arial" panose="020B0604020202020204" pitchFamily="34" charset="0"/>
                <a:cs typeface="Arial" panose="020B0604020202020204" pitchFamily="34" charset="0"/>
              </a:rPr>
              <a:t>features users </a:t>
            </a:r>
            <a:r>
              <a:rPr lang="en-US" sz="1200" dirty="0" smtClean="0">
                <a:solidFill>
                  <a:schemeClr val="bg1"/>
                </a:solidFill>
                <a:latin typeface="Arial" panose="020B0604020202020204" pitchFamily="34" charset="0"/>
                <a:cs typeface="Arial" panose="020B0604020202020204" pitchFamily="34" charset="0"/>
              </a:rPr>
              <a:t>desire.</a:t>
            </a:r>
          </a:p>
          <a:p>
            <a:pPr marL="171450" indent="-171450">
              <a:buFont typeface="Arial" panose="020B0604020202020204" pitchFamily="34" charset="0"/>
              <a:buChar char="•"/>
            </a:pPr>
            <a:r>
              <a:rPr lang="en-US" sz="1200" dirty="0" smtClean="0">
                <a:solidFill>
                  <a:schemeClr val="bg1"/>
                </a:solidFill>
                <a:latin typeface="Arial" panose="020B0604020202020204" pitchFamily="34" charset="0"/>
                <a:cs typeface="Arial" panose="020B0604020202020204" pitchFamily="34" charset="0"/>
              </a:rPr>
              <a:t>Reduce clutter and limit calls to action.</a:t>
            </a:r>
          </a:p>
          <a:p>
            <a:endParaRPr lang="en-US" sz="1200" dirty="0" smtClean="0">
              <a:latin typeface="Arial" panose="020B0604020202020204" pitchFamily="34" charset="0"/>
              <a:cs typeface="Arial" panose="020B0604020202020204" pitchFamily="34" charset="0"/>
            </a:endParaRPr>
          </a:p>
          <a:p>
            <a:pPr marL="0" indent="0">
              <a:buNone/>
            </a:pPr>
            <a:endParaRPr lang="en-US" sz="1200" dirty="0" smtClean="0">
              <a:latin typeface="Arial" panose="020B0604020202020204" pitchFamily="34" charset="0"/>
              <a:cs typeface="Arial" panose="020B0604020202020204" pitchFamily="34" charset="0"/>
            </a:endParaRPr>
          </a:p>
        </p:txBody>
      </p:sp>
      <p:sp>
        <p:nvSpPr>
          <p:cNvPr id="10"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Appraisal of End to End Experience</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52210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tx1">
              <a:lumMod val="50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dirty="0" smtClean="0">
              <a:solidFill>
                <a:schemeClr val="tx1"/>
              </a:solidFill>
            </a:endParaRPr>
          </a:p>
        </p:txBody>
      </p:sp>
      <p:sp>
        <p:nvSpPr>
          <p:cNvPr id="7" name="Title 3"/>
          <p:cNvSpPr>
            <a:spLocks noGrp="1"/>
          </p:cNvSpPr>
          <p:nvPr>
            <p:ph type="title"/>
          </p:nvPr>
        </p:nvSpPr>
        <p:spPr>
          <a:xfrm>
            <a:off x="457200" y="340470"/>
            <a:ext cx="8506046" cy="274778"/>
          </a:xfrm>
        </p:spPr>
        <p:txBody>
          <a:bodyPr/>
          <a:lstStyle/>
          <a:p>
            <a:r>
              <a:rPr lang="en-US" dirty="0">
                <a:solidFill>
                  <a:schemeClr val="bg1">
                    <a:lumMod val="95000"/>
                  </a:schemeClr>
                </a:solidFill>
                <a:latin typeface="Arial" panose="020B0604020202020204" pitchFamily="34" charset="0"/>
                <a:ea typeface="Open Sans Light" panose="020B0306030504020204" pitchFamily="34" charset="0"/>
                <a:cs typeface="Arial" panose="020B0604020202020204" pitchFamily="34" charset="0"/>
              </a:rPr>
              <a:t>2013-2017: Reviewing the Experience of the Application </a:t>
            </a:r>
            <a:r>
              <a:rPr lang="en-US" dirty="0" smtClean="0">
                <a:solidFill>
                  <a:srgbClr val="00B0F0"/>
                </a:solidFill>
                <a:latin typeface="Arial" panose="020B0604020202020204" pitchFamily="34" charset="0"/>
                <a:ea typeface="Open Sans Light" panose="020B0306030504020204" pitchFamily="34" charset="0"/>
                <a:cs typeface="Arial" panose="020B0604020202020204" pitchFamily="34" charset="0"/>
              </a:rPr>
              <a:t>Design Principles </a:t>
            </a:r>
            <a:endParaRPr lang="en-US" dirty="0">
              <a:solidFill>
                <a:srgbClr val="00B0F0"/>
              </a:solidFill>
              <a:latin typeface="Arial" panose="020B0604020202020204" pitchFamily="34" charset="0"/>
              <a:ea typeface="Open Sans Light" panose="020B0306030504020204" pitchFamily="34" charset="0"/>
              <a:cs typeface="Arial" panose="020B0604020202020204" pitchFamily="34" charset="0"/>
            </a:endParaRPr>
          </a:p>
        </p:txBody>
      </p:sp>
      <p:sp>
        <p:nvSpPr>
          <p:cNvPr id="8" name="TextBox 7"/>
          <p:cNvSpPr txBox="1"/>
          <p:nvPr/>
        </p:nvSpPr>
        <p:spPr>
          <a:xfrm>
            <a:off x="4486940" y="960395"/>
            <a:ext cx="4476306" cy="3315908"/>
          </a:xfrm>
          <a:prstGeom prst="rect">
            <a:avLst/>
          </a:prstGeom>
          <a:noFill/>
        </p:spPr>
        <p:txBody>
          <a:bodyPr wrap="square" rtlCol="0">
            <a:spAutoFit/>
          </a:bodyPr>
          <a:lstStyle/>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On </a:t>
            </a:r>
            <a:r>
              <a:rPr lang="en-US" sz="1050" dirty="0">
                <a:solidFill>
                  <a:schemeClr val="bg1">
                    <a:lumMod val="50000"/>
                  </a:schemeClr>
                </a:solidFill>
                <a:latin typeface="Arial" panose="020B0604020202020204" pitchFamily="34" charset="0"/>
                <a:cs typeface="Arial" panose="020B0604020202020204" pitchFamily="34" charset="0"/>
              </a:rPr>
              <a:t>first use, users are uncertain about the security of their device and often open the software to run a scan</a:t>
            </a:r>
            <a:r>
              <a:rPr lang="en-US" sz="1050" dirty="0" smtClean="0">
                <a:solidFill>
                  <a:schemeClr val="bg1">
                    <a:lumMod val="5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t>
            </a:r>
            <a:r>
              <a:rPr lang="en-US" sz="1050" dirty="0">
                <a:solidFill>
                  <a:schemeClr val="bg1">
                    <a:lumMod val="50000"/>
                  </a:schemeClr>
                </a:solidFill>
                <a:latin typeface="Arial" panose="020B0604020202020204" pitchFamily="34" charset="0"/>
                <a:cs typeface="Arial" panose="020B0604020202020204" pitchFamily="34" charset="0"/>
              </a:rPr>
              <a:t>tour is not a software tour and some users didn’t find it helpful</a:t>
            </a:r>
            <a:r>
              <a:rPr lang="en-US" sz="1050" dirty="0" smtClean="0">
                <a:solidFill>
                  <a:schemeClr val="bg1">
                    <a:lumMod val="50000"/>
                  </a:schemeClr>
                </a:solidFill>
                <a:latin typeface="Arial" panose="020B0604020202020204" pitchFamily="34" charset="0"/>
                <a:cs typeface="Arial" panose="020B0604020202020204" pitchFamily="34" charset="0"/>
              </a:rPr>
              <a:t>.</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Additional application </a:t>
            </a:r>
            <a:r>
              <a:rPr lang="en-US" sz="1050" dirty="0">
                <a:solidFill>
                  <a:schemeClr val="bg1">
                    <a:lumMod val="50000"/>
                  </a:schemeClr>
                </a:solidFill>
                <a:latin typeface="Arial" panose="020B0604020202020204" pitchFamily="34" charset="0"/>
                <a:cs typeface="Arial" panose="020B0604020202020204" pitchFamily="34" charset="0"/>
              </a:rPr>
              <a:t>components are missed or </a:t>
            </a:r>
            <a:r>
              <a:rPr lang="en-US" sz="1050" dirty="0" smtClean="0">
                <a:solidFill>
                  <a:schemeClr val="bg1">
                    <a:lumMod val="50000"/>
                  </a:schemeClr>
                </a:solidFill>
                <a:latin typeface="Arial" panose="020B0604020202020204" pitchFamily="34" charset="0"/>
                <a:cs typeface="Arial" panose="020B0604020202020204" pitchFamily="34" charset="0"/>
              </a:rPr>
              <a:t>forgotten.</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Features </a:t>
            </a:r>
            <a:r>
              <a:rPr lang="en-US" sz="1050" dirty="0">
                <a:solidFill>
                  <a:schemeClr val="bg1"/>
                </a:solidFill>
                <a:latin typeface="Arial" panose="020B0604020202020204" pitchFamily="34" charset="0"/>
                <a:cs typeface="Arial" panose="020B0604020202020204" pitchFamily="34" charset="0"/>
              </a:rPr>
              <a:t>are glossed over or poorly </a:t>
            </a:r>
            <a:r>
              <a:rPr lang="en-US" sz="1050" dirty="0" smtClean="0">
                <a:solidFill>
                  <a:schemeClr val="bg1"/>
                </a:solidFill>
                <a:latin typeface="Arial" panose="020B0604020202020204" pitchFamily="34" charset="0"/>
                <a:cs typeface="Arial" panose="020B0604020202020204" pitchFamily="34" charset="0"/>
              </a:rPr>
              <a:t>understood.</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Features </a:t>
            </a:r>
            <a:r>
              <a:rPr lang="en-US" sz="1050" dirty="0">
                <a:solidFill>
                  <a:schemeClr val="bg1">
                    <a:lumMod val="50000"/>
                  </a:schemeClr>
                </a:solidFill>
                <a:latin typeface="Arial" panose="020B0604020202020204" pitchFamily="34" charset="0"/>
                <a:cs typeface="Arial" panose="020B0604020202020204" pitchFamily="34" charset="0"/>
              </a:rPr>
              <a:t>require effort to </a:t>
            </a:r>
            <a:r>
              <a:rPr lang="en-US" sz="1050" dirty="0" smtClean="0">
                <a:solidFill>
                  <a:schemeClr val="bg1">
                    <a:lumMod val="50000"/>
                  </a:schemeClr>
                </a:solidFill>
                <a:latin typeface="Arial" panose="020B0604020202020204" pitchFamily="34" charset="0"/>
                <a:cs typeface="Arial" panose="020B0604020202020204" pitchFamily="34" charset="0"/>
              </a:rPr>
              <a:t>find.</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lumMod val="50000"/>
                  </a:schemeClr>
                </a:solidFill>
                <a:latin typeface="Arial" panose="020B0604020202020204" pitchFamily="34" charset="0"/>
                <a:cs typeface="Arial" panose="020B0604020202020204" pitchFamily="34" charset="0"/>
              </a:rPr>
              <a:t>The </a:t>
            </a:r>
            <a:r>
              <a:rPr lang="en-US" sz="1050" dirty="0">
                <a:solidFill>
                  <a:schemeClr val="bg1">
                    <a:lumMod val="50000"/>
                  </a:schemeClr>
                </a:solidFill>
                <a:latin typeface="Arial" panose="020B0604020202020204" pitchFamily="34" charset="0"/>
                <a:cs typeface="Arial" panose="020B0604020202020204" pitchFamily="34" charset="0"/>
              </a:rPr>
              <a:t>interface overloads the users with </a:t>
            </a:r>
            <a:r>
              <a:rPr lang="en-US" sz="1050" dirty="0" smtClean="0">
                <a:solidFill>
                  <a:schemeClr val="bg1">
                    <a:lumMod val="50000"/>
                  </a:schemeClr>
                </a:solidFill>
                <a:latin typeface="Arial" panose="020B0604020202020204" pitchFamily="34" charset="0"/>
                <a:cs typeface="Arial" panose="020B0604020202020204" pitchFamily="34" charset="0"/>
              </a:rPr>
              <a:t>options.</a:t>
            </a:r>
          </a:p>
          <a:p>
            <a:pPr marL="228600" indent="-228600">
              <a:lnSpc>
                <a:spcPct val="95000"/>
              </a:lnSpc>
              <a:buFont typeface="+mj-lt"/>
              <a:buAutoNum type="arabicPeriod"/>
            </a:pPr>
            <a:endParaRPr lang="en-US" sz="1050" dirty="0">
              <a:solidFill>
                <a:schemeClr val="bg1">
                  <a:lumMod val="50000"/>
                </a:schemeClr>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The application if </a:t>
            </a:r>
            <a:r>
              <a:rPr lang="en-US" sz="1050" dirty="0">
                <a:solidFill>
                  <a:schemeClr val="bg1"/>
                </a:solidFill>
                <a:latin typeface="Arial" panose="020B0604020202020204" pitchFamily="34" charset="0"/>
                <a:cs typeface="Arial" panose="020B0604020202020204" pitchFamily="34" charset="0"/>
              </a:rPr>
              <a:t>perceived to be reactive than </a:t>
            </a:r>
            <a:r>
              <a:rPr lang="en-US" sz="1050" dirty="0" smtClean="0">
                <a:solidFill>
                  <a:schemeClr val="bg1"/>
                </a:solidFill>
                <a:latin typeface="Arial" panose="020B0604020202020204" pitchFamily="34" charset="0"/>
                <a:cs typeface="Arial" panose="020B0604020202020204" pitchFamily="34" charset="0"/>
              </a:rPr>
              <a:t>proactive.</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Irrelevant </a:t>
            </a:r>
            <a:r>
              <a:rPr lang="en-US" sz="1050" dirty="0">
                <a:solidFill>
                  <a:schemeClr val="bg1"/>
                </a:solidFill>
                <a:latin typeface="Arial" panose="020B0604020202020204" pitchFamily="34" charset="0"/>
                <a:cs typeface="Arial" panose="020B0604020202020204" pitchFamily="34" charset="0"/>
              </a:rPr>
              <a:t>messages bombard </a:t>
            </a:r>
            <a:r>
              <a:rPr lang="en-US" sz="1050" dirty="0" smtClean="0">
                <a:solidFill>
                  <a:schemeClr val="bg1"/>
                </a:solidFill>
                <a:latin typeface="Arial" panose="020B0604020202020204" pitchFamily="34" charset="0"/>
                <a:cs typeface="Arial" panose="020B0604020202020204" pitchFamily="34" charset="0"/>
              </a:rPr>
              <a:t>users.</a:t>
            </a: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Time </a:t>
            </a:r>
            <a:r>
              <a:rPr lang="en-US" sz="1050" dirty="0">
                <a:solidFill>
                  <a:schemeClr val="bg1"/>
                </a:solidFill>
                <a:latin typeface="Arial" panose="020B0604020202020204" pitchFamily="34" charset="0"/>
                <a:cs typeface="Arial" panose="020B0604020202020204" pitchFamily="34" charset="0"/>
              </a:rPr>
              <a:t>an monetary investment is too aggressive. </a:t>
            </a:r>
            <a:endParaRPr lang="en-US" sz="1050" dirty="0" smtClean="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endParaRPr lang="en-US" sz="1050" dirty="0">
              <a:solidFill>
                <a:schemeClr val="bg1"/>
              </a:solidFill>
              <a:latin typeface="Arial" panose="020B0604020202020204" pitchFamily="34" charset="0"/>
              <a:cs typeface="Arial" panose="020B0604020202020204" pitchFamily="34" charset="0"/>
            </a:endParaRPr>
          </a:p>
          <a:p>
            <a:pPr marL="228600" indent="-228600">
              <a:lnSpc>
                <a:spcPct val="95000"/>
              </a:lnSpc>
              <a:buFont typeface="+mj-lt"/>
              <a:buAutoNum type="arabicPeriod"/>
            </a:pPr>
            <a:r>
              <a:rPr lang="en-US" sz="1050" dirty="0" smtClean="0">
                <a:solidFill>
                  <a:schemeClr val="bg1"/>
                </a:solidFill>
                <a:latin typeface="Arial" panose="020B0604020202020204" pitchFamily="34" charset="0"/>
                <a:cs typeface="Arial" panose="020B0604020202020204" pitchFamily="34" charset="0"/>
              </a:rPr>
              <a:t>Perceived </a:t>
            </a:r>
            <a:r>
              <a:rPr lang="en-US" sz="1050" dirty="0">
                <a:solidFill>
                  <a:schemeClr val="bg1"/>
                </a:solidFill>
                <a:latin typeface="Arial" panose="020B0604020202020204" pitchFamily="34" charset="0"/>
                <a:cs typeface="Arial" panose="020B0604020202020204" pitchFamily="34" charset="0"/>
              </a:rPr>
              <a:t>as a performance hog.</a:t>
            </a:r>
          </a:p>
          <a:p>
            <a:pPr>
              <a:lnSpc>
                <a:spcPct val="95000"/>
              </a:lnSpc>
            </a:pPr>
            <a:endParaRPr lang="en-US" sz="1050" dirty="0" smtClean="0">
              <a:solidFill>
                <a:schemeClr val="bg1">
                  <a:lumMod val="95000"/>
                </a:schemeClr>
              </a:solidFill>
              <a:latin typeface="Arial" panose="020B0604020202020204" pitchFamily="34" charset="0"/>
              <a:cs typeface="Arial" panose="020B0604020202020204" pitchFamily="34" charset="0"/>
            </a:endParaRPr>
          </a:p>
        </p:txBody>
      </p:sp>
      <p:sp>
        <p:nvSpPr>
          <p:cNvPr id="9" name="Content Placeholder 1"/>
          <p:cNvSpPr>
            <a:spLocks noGrp="1"/>
          </p:cNvSpPr>
          <p:nvPr>
            <p:ph idx="1"/>
          </p:nvPr>
        </p:nvSpPr>
        <p:spPr>
          <a:xfrm>
            <a:off x="467707" y="971028"/>
            <a:ext cx="3513667" cy="3490219"/>
          </a:xfrm>
        </p:spPr>
        <p:txBody>
          <a:bodyPr/>
          <a:lstStyle/>
          <a:p>
            <a:r>
              <a:rPr lang="en-US" sz="1800" dirty="0">
                <a:solidFill>
                  <a:schemeClr val="accent6"/>
                </a:solidFill>
                <a:latin typeface="Arial" panose="020B0604020202020204" pitchFamily="34" charset="0"/>
                <a:cs typeface="Arial" panose="020B0604020202020204" pitchFamily="34" charset="0"/>
              </a:rPr>
              <a:t>Earn their trust</a:t>
            </a:r>
          </a:p>
          <a:p>
            <a:r>
              <a:rPr lang="en-US" sz="1200" dirty="0">
                <a:solidFill>
                  <a:schemeClr val="bg1"/>
                </a:solidFill>
                <a:latin typeface="Arial" panose="020B0604020202020204" pitchFamily="34" charset="0"/>
                <a:cs typeface="Arial" panose="020B0604020202020204" pitchFamily="34" charset="0"/>
              </a:rPr>
              <a:t>We earn the right to personalize the experience for our users by being clear about what we say and transparent about what we do. When we do this, we establish a relationship built on trust that grows over time and brings end-users more value with each interaction.</a:t>
            </a:r>
          </a:p>
          <a:p>
            <a:pPr marL="0" indent="0">
              <a:buNone/>
            </a:pPr>
            <a:endParaRPr lang="en-US" sz="1200" dirty="0" smtClean="0">
              <a:latin typeface="Arial" panose="020B0604020202020204" pitchFamily="34" charset="0"/>
              <a:cs typeface="Arial" panose="020B0604020202020204" pitchFamily="34" charset="0"/>
            </a:endParaRPr>
          </a:p>
          <a:p>
            <a:pPr marL="0" indent="0">
              <a:buNone/>
            </a:pPr>
            <a:r>
              <a:rPr lang="en-US" sz="1800" dirty="0" smtClean="0">
                <a:solidFill>
                  <a:schemeClr val="accent6"/>
                </a:solidFill>
                <a:latin typeface="Arial" panose="020B0604020202020204" pitchFamily="34" charset="0"/>
                <a:cs typeface="Arial" panose="020B0604020202020204" pitchFamily="34" charset="0"/>
              </a:rPr>
              <a:t>Suggestions</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Show value and results of automated processes.</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Stop Trojan horse advertising tactics.</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Feature account management from client.</a:t>
            </a:r>
          </a:p>
          <a:p>
            <a:endParaRPr lang="en-US" sz="1200" dirty="0" smtClean="0">
              <a:latin typeface="Arial" panose="020B0604020202020204" pitchFamily="34" charset="0"/>
              <a:cs typeface="Arial" panose="020B0604020202020204" pitchFamily="34" charset="0"/>
            </a:endParaRPr>
          </a:p>
          <a:p>
            <a:pPr marL="0" indent="0">
              <a:buNone/>
            </a:pPr>
            <a:endParaRPr lang="en-US" sz="1200" dirty="0" smtClean="0">
              <a:latin typeface="Arial" panose="020B0604020202020204" pitchFamily="34" charset="0"/>
              <a:cs typeface="Arial" panose="020B0604020202020204" pitchFamily="34" charset="0"/>
            </a:endParaRPr>
          </a:p>
        </p:txBody>
      </p:sp>
      <p:sp>
        <p:nvSpPr>
          <p:cNvPr id="10" name="Text Placeholder 12"/>
          <p:cNvSpPr>
            <a:spLocks noGrp="1"/>
          </p:cNvSpPr>
          <p:nvPr>
            <p:ph type="body" sz="quarter" idx="13"/>
          </p:nvPr>
        </p:nvSpPr>
        <p:spPr>
          <a:xfrm>
            <a:off x="542260" y="4761481"/>
            <a:ext cx="8229600" cy="250029"/>
          </a:xfrm>
        </p:spPr>
        <p:txBody>
          <a:bodyPr/>
          <a:lstStyle/>
          <a:p>
            <a:r>
              <a:rPr lang="en-US" sz="1000" dirty="0" smtClean="0">
                <a:solidFill>
                  <a:schemeClr val="accent6"/>
                </a:solidFill>
                <a:latin typeface="Arial" panose="020B0604020202020204" pitchFamily="34" charset="0"/>
                <a:cs typeface="Arial" panose="020B0604020202020204" pitchFamily="34" charset="0"/>
              </a:rPr>
              <a:t>Appraisal of End to End Experience</a:t>
            </a:r>
            <a:endParaRPr lang="en-US" sz="100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2591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xmlns="" name="McAfee_PPT_Template_OPEN SANS_16x9" id="{23F9F1C3-512F-7248-917E-F8646EEB1761}" vid="{4FEEB217-3F80-654F-B483-FA226771DA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5166</TotalTime>
  <Words>2810</Words>
  <Application>Microsoft Office PowerPoint</Application>
  <PresentationFormat>On-screen Show (16:9)</PresentationFormat>
  <Paragraphs>644</Paragraphs>
  <Slides>59</Slides>
  <Notes>0</Notes>
  <HiddenSlides>2</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Necessary Introduction</vt:lpstr>
      <vt:lpstr>2013-2017: Reviewing the Experience of the Application Research Methods</vt:lpstr>
      <vt:lpstr>2013-2017: Reviewing the Experience of the Application Key Findings</vt:lpstr>
      <vt:lpstr>2013-2017: Reviewing the Experience of the Application Design Principles </vt:lpstr>
      <vt:lpstr>2013-2017: Reviewing the Experience of the Application Design Principles </vt:lpstr>
      <vt:lpstr>2013-2017: Reviewing the Experience of the Application Design Principles </vt:lpstr>
      <vt:lpstr>2013-2017: Reviewing the Experience of the Application Design Principles </vt:lpstr>
      <vt:lpstr>PowerPoint Presentation</vt:lpstr>
      <vt:lpstr>The Challenge</vt:lpstr>
      <vt:lpstr>PowerPoint Presentation</vt:lpstr>
      <vt:lpstr>UX / UI Design Process</vt:lpstr>
      <vt:lpstr>1. Competitive  Analysis</vt:lpstr>
      <vt:lpstr>2. Evaluating Cross-Device User Needs</vt:lpstr>
      <vt:lpstr>3. Persona 2016-2017 Sample</vt:lpstr>
      <vt:lpstr>4. New customer journey across trial touchpoints Proposal</vt:lpstr>
      <vt:lpstr>5. Wireframes Exploration </vt:lpstr>
      <vt:lpstr>6. Look-n-feel Exploration </vt:lpstr>
      <vt:lpstr>6.1. New Color Palette  A/B Test</vt:lpstr>
      <vt:lpstr>7. The Winner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Coding Structure  Transition From Version-1 to Version-1+1</vt:lpstr>
      <vt:lpstr>PowerPoint Presentation</vt:lpstr>
      <vt:lpstr>PowerPoint Presentation</vt:lpstr>
      <vt:lpstr>PowerPoint Presentation</vt:lpstr>
      <vt:lpstr>PowerPoint Presentation</vt:lpstr>
      <vt:lpstr>PowerPoint Presentation</vt:lpstr>
      <vt:lpstr>Sample UX Screen Inventory</vt:lpstr>
      <vt:lpstr>Sample Flow</vt:lpstr>
      <vt:lpstr>Sample Mobile Flow- Wireframe</vt:lpstr>
      <vt:lpstr>Sample Flow-Wireframe</vt:lpstr>
      <vt:lpstr>Sample Wireframes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UX / UI design process</vt:lpstr>
      <vt:lpstr>Persona 2013-2016 Sample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McAfee Presentation Template Overview</dc:title>
  <dc:creator>Dahal, Mike</dc:creator>
  <cp:lastModifiedBy>dpyjov</cp:lastModifiedBy>
  <cp:revision>234</cp:revision>
  <cp:lastPrinted>2017-03-15T18:11:32Z</cp:lastPrinted>
  <dcterms:created xsi:type="dcterms:W3CDTF">2017-06-08T21:52:39Z</dcterms:created>
  <dcterms:modified xsi:type="dcterms:W3CDTF">2018-09-09T16:32:49Z</dcterms:modified>
</cp:coreProperties>
</file>