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56.xml" ContentType="application/vnd.openxmlformats-officedocument.presentationml.tags+xml"/>
  <Override PartName="/ppt/notesSlides/notesSlide64.xml" ContentType="application/vnd.openxmlformats-officedocument.presentationml.notesSlide+xml"/>
  <Override PartName="/ppt/tags/tag57.xml" ContentType="application/vnd.openxmlformats-officedocument.presentationml.tags+xml"/>
  <Override PartName="/ppt/notesSlides/notesSlide65.xml" ContentType="application/vnd.openxmlformats-officedocument.presentationml.notesSlide+xml"/>
  <Override PartName="/ppt/tags/tag58.xml" ContentType="application/vnd.openxmlformats-officedocument.presentationml.tags+xml"/>
  <Override PartName="/ppt/notesSlides/notesSlide66.xml" ContentType="application/vnd.openxmlformats-officedocument.presentationml.notesSlide+xml"/>
  <Override PartName="/ppt/tags/tag59.xml" ContentType="application/vnd.openxmlformats-officedocument.presentationml.tags+xml"/>
  <Override PartName="/ppt/notesSlides/notesSlide67.xml" ContentType="application/vnd.openxmlformats-officedocument.presentationml.notesSlide+xml"/>
  <Override PartName="/ppt/tags/tag60.xml" ContentType="application/vnd.openxmlformats-officedocument.presentationml.tags+xml"/>
  <Override PartName="/ppt/notesSlides/notesSlide68.xml" ContentType="application/vnd.openxmlformats-officedocument.presentationml.notesSlide+xml"/>
  <Override PartName="/ppt/tags/tag61.xml" ContentType="application/vnd.openxmlformats-officedocument.presentationml.tags+xml"/>
  <Override PartName="/ppt/notesSlides/notesSlide69.xml" ContentType="application/vnd.openxmlformats-officedocument.presentationml.notesSlide+xml"/>
  <Override PartName="/ppt/tags/tag62.xml" ContentType="application/vnd.openxmlformats-officedocument.presentationml.tags+xml"/>
  <Override PartName="/ppt/notesSlides/notesSlide70.xml" ContentType="application/vnd.openxmlformats-officedocument.presentationml.notesSlide+xml"/>
  <Override PartName="/ppt/tags/tag63.xml" ContentType="application/vnd.openxmlformats-officedocument.presentationml.tags+xml"/>
  <Override PartName="/ppt/notesSlides/notesSlide71.xml" ContentType="application/vnd.openxmlformats-officedocument.presentationml.notesSlide+xml"/>
  <Override PartName="/ppt/tags/tag64.xml" ContentType="application/vnd.openxmlformats-officedocument.presentationml.tags+xml"/>
  <Override PartName="/ppt/notesSlides/notesSlide72.xml" ContentType="application/vnd.openxmlformats-officedocument.presentationml.notesSlide+xml"/>
  <Override PartName="/ppt/tags/tag65.xml" ContentType="application/vnd.openxmlformats-officedocument.presentationml.tags+xml"/>
  <Override PartName="/ppt/notesSlides/notesSlide73.xml" ContentType="application/vnd.openxmlformats-officedocument.presentationml.notesSlide+xml"/>
  <Override PartName="/ppt/tags/tag66.xml" ContentType="application/vnd.openxmlformats-officedocument.presentationml.tags+xml"/>
  <Override PartName="/ppt/notesSlides/notesSlide74.xml" ContentType="application/vnd.openxmlformats-officedocument.presentationml.notesSlide+xml"/>
  <Override PartName="/ppt/tags/tag67.xml" ContentType="application/vnd.openxmlformats-officedocument.presentationml.tags+xml"/>
  <Override PartName="/ppt/notesSlides/notesSlide75.xml" ContentType="application/vnd.openxmlformats-officedocument.presentationml.notesSlide+xml"/>
  <Override PartName="/ppt/tags/tag68.xml" ContentType="application/vnd.openxmlformats-officedocument.presentationml.tags+xml"/>
  <Override PartName="/ppt/notesSlides/notesSlide76.xml" ContentType="application/vnd.openxmlformats-officedocument.presentationml.notesSlide+xml"/>
  <Override PartName="/ppt/tags/tag69.xml" ContentType="application/vnd.openxmlformats-officedocument.presentationml.tags+xml"/>
  <Override PartName="/ppt/notesSlides/notesSlide77.xml" ContentType="application/vnd.openxmlformats-officedocument.presentationml.notesSlide+xml"/>
  <Override PartName="/ppt/tags/tag70.xml" ContentType="application/vnd.openxmlformats-officedocument.presentationml.tags+xml"/>
  <Override PartName="/ppt/notesSlides/notesSlide78.xml" ContentType="application/vnd.openxmlformats-officedocument.presentationml.notesSlide+xml"/>
  <Override PartName="/ppt/tags/tag71.xml" ContentType="application/vnd.openxmlformats-officedocument.presentationml.tags+xml"/>
  <Override PartName="/ppt/notesSlides/notesSlide79.xml" ContentType="application/vnd.openxmlformats-officedocument.presentationml.notesSlide+xml"/>
  <Override PartName="/ppt/tags/tag72.xml" ContentType="application/vnd.openxmlformats-officedocument.presentationml.tags+xml"/>
  <Override PartName="/ppt/notesSlides/notesSlide80.xml" ContentType="application/vnd.openxmlformats-officedocument.presentationml.notesSlide+xml"/>
  <Override PartName="/ppt/tags/tag73.xml" ContentType="application/vnd.openxmlformats-officedocument.presentationml.tags+xml"/>
  <Override PartName="/ppt/notesSlides/notesSlide81.xml" ContentType="application/vnd.openxmlformats-officedocument.presentationml.notesSlide+xml"/>
  <Override PartName="/ppt/tags/tag74.xml" ContentType="application/vnd.openxmlformats-officedocument.presentationml.tags+xml"/>
  <Override PartName="/ppt/notesSlides/notesSlide82.xml" ContentType="application/vnd.openxmlformats-officedocument.presentationml.notesSlide+xml"/>
  <Override PartName="/ppt/tags/tag75.xml" ContentType="application/vnd.openxmlformats-officedocument.presentationml.tags+xml"/>
  <Override PartName="/ppt/notesSlides/notesSlide83.xml" ContentType="application/vnd.openxmlformats-officedocument.presentationml.notesSlide+xml"/>
  <Override PartName="/ppt/tags/tag76.xml" ContentType="application/vnd.openxmlformats-officedocument.presentationml.tags+xml"/>
  <Override PartName="/ppt/notesSlides/notesSlide84.xml" ContentType="application/vnd.openxmlformats-officedocument.presentationml.notesSlide+xml"/>
  <Override PartName="/ppt/tags/tag77.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handoutMasterIdLst>
    <p:handoutMasterId r:id="rId94"/>
  </p:handoutMasterIdLst>
  <p:sldIdLst>
    <p:sldId id="462" r:id="rId2"/>
    <p:sldId id="721" r:id="rId3"/>
    <p:sldId id="464" r:id="rId4"/>
    <p:sldId id="589" r:id="rId5"/>
    <p:sldId id="467" r:id="rId6"/>
    <p:sldId id="472" r:id="rId7"/>
    <p:sldId id="561" r:id="rId8"/>
    <p:sldId id="574" r:id="rId9"/>
    <p:sldId id="517" r:id="rId10"/>
    <p:sldId id="597" r:id="rId11"/>
    <p:sldId id="598" r:id="rId12"/>
    <p:sldId id="599" r:id="rId13"/>
    <p:sldId id="600" r:id="rId14"/>
    <p:sldId id="669" r:id="rId15"/>
    <p:sldId id="602" r:id="rId16"/>
    <p:sldId id="679" r:id="rId17"/>
    <p:sldId id="680" r:id="rId18"/>
    <p:sldId id="681" r:id="rId19"/>
    <p:sldId id="682" r:id="rId20"/>
    <p:sldId id="683" r:id="rId21"/>
    <p:sldId id="684" r:id="rId22"/>
    <p:sldId id="685" r:id="rId23"/>
    <p:sldId id="686" r:id="rId24"/>
    <p:sldId id="687" r:id="rId25"/>
    <p:sldId id="688" r:id="rId26"/>
    <p:sldId id="613" r:id="rId27"/>
    <p:sldId id="614" r:id="rId28"/>
    <p:sldId id="670" r:id="rId29"/>
    <p:sldId id="671" r:id="rId30"/>
    <p:sldId id="672" r:id="rId31"/>
    <p:sldId id="700" r:id="rId32"/>
    <p:sldId id="701" r:id="rId33"/>
    <p:sldId id="702" r:id="rId34"/>
    <p:sldId id="703" r:id="rId35"/>
    <p:sldId id="704" r:id="rId36"/>
    <p:sldId id="705" r:id="rId37"/>
    <p:sldId id="661" r:id="rId38"/>
    <p:sldId id="662" r:id="rId39"/>
    <p:sldId id="663" r:id="rId40"/>
    <p:sldId id="673" r:id="rId41"/>
    <p:sldId id="674" r:id="rId42"/>
    <p:sldId id="675" r:id="rId43"/>
    <p:sldId id="706" r:id="rId44"/>
    <p:sldId id="707" r:id="rId45"/>
    <p:sldId id="708" r:id="rId46"/>
    <p:sldId id="709" r:id="rId47"/>
    <p:sldId id="710" r:id="rId48"/>
    <p:sldId id="711" r:id="rId49"/>
    <p:sldId id="712" r:id="rId50"/>
    <p:sldId id="713" r:id="rId51"/>
    <p:sldId id="714" r:id="rId52"/>
    <p:sldId id="715" r:id="rId53"/>
    <p:sldId id="716" r:id="rId54"/>
    <p:sldId id="717" r:id="rId55"/>
    <p:sldId id="718" r:id="rId56"/>
    <p:sldId id="719" r:id="rId57"/>
    <p:sldId id="720" r:id="rId58"/>
    <p:sldId id="676" r:id="rId59"/>
    <p:sldId id="583" r:id="rId60"/>
    <p:sldId id="584" r:id="rId61"/>
    <p:sldId id="590" r:id="rId62"/>
    <p:sldId id="592" r:id="rId63"/>
    <p:sldId id="587" r:id="rId64"/>
    <p:sldId id="593" r:id="rId65"/>
    <p:sldId id="594" r:id="rId66"/>
    <p:sldId id="596" r:id="rId67"/>
    <p:sldId id="637" r:id="rId68"/>
    <p:sldId id="638" r:id="rId69"/>
    <p:sldId id="639" r:id="rId70"/>
    <p:sldId id="640" r:id="rId71"/>
    <p:sldId id="641" r:id="rId72"/>
    <p:sldId id="642" r:id="rId73"/>
    <p:sldId id="643" r:id="rId74"/>
    <p:sldId id="644" r:id="rId75"/>
    <p:sldId id="645" r:id="rId76"/>
    <p:sldId id="646" r:id="rId77"/>
    <p:sldId id="647" r:id="rId78"/>
    <p:sldId id="648" r:id="rId79"/>
    <p:sldId id="649" r:id="rId80"/>
    <p:sldId id="650" r:id="rId81"/>
    <p:sldId id="651" r:id="rId82"/>
    <p:sldId id="652" r:id="rId83"/>
    <p:sldId id="653" r:id="rId84"/>
    <p:sldId id="654" r:id="rId85"/>
    <p:sldId id="655" r:id="rId86"/>
    <p:sldId id="656" r:id="rId87"/>
    <p:sldId id="657" r:id="rId88"/>
    <p:sldId id="658" r:id="rId89"/>
    <p:sldId id="659" r:id="rId90"/>
    <p:sldId id="722" r:id="rId91"/>
    <p:sldId id="660" r:id="rId92"/>
  </p:sldIdLst>
  <p:sldSz cx="9144000" cy="5143500" type="screen16x9"/>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093454-CC0F-4620-AB51-F4B27B40E56F}">
          <p14:sldIdLst>
            <p14:sldId id="462"/>
            <p14:sldId id="721"/>
            <p14:sldId id="464"/>
            <p14:sldId id="589"/>
            <p14:sldId id="467"/>
            <p14:sldId id="472"/>
            <p14:sldId id="561"/>
            <p14:sldId id="574"/>
            <p14:sldId id="517"/>
          </p14:sldIdLst>
        </p14:section>
        <p14:section name="Consumer" id="{15A6CCD1-1990-4B55-8375-A30B23A72306}">
          <p14:sldIdLst>
            <p14:sldId id="597"/>
            <p14:sldId id="598"/>
            <p14:sldId id="599"/>
            <p14:sldId id="600"/>
            <p14:sldId id="669"/>
            <p14:sldId id="602"/>
            <p14:sldId id="679"/>
            <p14:sldId id="680"/>
            <p14:sldId id="681"/>
            <p14:sldId id="682"/>
            <p14:sldId id="683"/>
            <p14:sldId id="684"/>
            <p14:sldId id="685"/>
            <p14:sldId id="686"/>
            <p14:sldId id="687"/>
            <p14:sldId id="688"/>
            <p14:sldId id="613"/>
            <p14:sldId id="614"/>
            <p14:sldId id="670"/>
            <p14:sldId id="671"/>
            <p14:sldId id="672"/>
            <p14:sldId id="700"/>
            <p14:sldId id="701"/>
            <p14:sldId id="702"/>
            <p14:sldId id="703"/>
            <p14:sldId id="704"/>
            <p14:sldId id="705"/>
          </p14:sldIdLst>
        </p14:section>
        <p14:section name="B2B" id="{79FAE347-2A35-47CC-A994-35CB6E72A800}">
          <p14:sldIdLst>
            <p14:sldId id="661"/>
            <p14:sldId id="662"/>
            <p14:sldId id="663"/>
            <p14:sldId id="673"/>
            <p14:sldId id="674"/>
            <p14:sldId id="675"/>
            <p14:sldId id="706"/>
            <p14:sldId id="707"/>
            <p14:sldId id="708"/>
            <p14:sldId id="709"/>
            <p14:sldId id="710"/>
            <p14:sldId id="711"/>
            <p14:sldId id="712"/>
            <p14:sldId id="713"/>
            <p14:sldId id="714"/>
            <p14:sldId id="715"/>
            <p14:sldId id="716"/>
            <p14:sldId id="717"/>
            <p14:sldId id="718"/>
            <p14:sldId id="719"/>
            <p14:sldId id="720"/>
          </p14:sldIdLst>
        </p14:section>
        <p14:section name="Insights-Recommendations" id="{1403A1AE-FE46-467F-BD7B-684E85ADA6FC}">
          <p14:sldIdLst>
            <p14:sldId id="676"/>
            <p14:sldId id="583"/>
            <p14:sldId id="584"/>
            <p14:sldId id="590"/>
            <p14:sldId id="592"/>
            <p14:sldId id="587"/>
            <p14:sldId id="593"/>
            <p14:sldId id="594"/>
            <p14:sldId id="596"/>
          </p14:sldIdLst>
        </p14:section>
        <p14:section name="Appendix" id="{25F424FF-4BA1-4243-8094-5A8061ECC6D3}">
          <p14:sldIdLst>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722"/>
            <p14:sldId id="66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a Larson" initials="CML" lastIdx="129" clrIdx="0"/>
  <p:cmAuthor id="1" name="Susan L" initials="SL" lastIdx="246" clrIdx="1"/>
  <p:cmAuthor id="2" name="Jeremy Sack" initials="JS" lastIdx="49" clrIdx="2"/>
  <p:cmAuthor id="3" name="Kristy Lee" initials="KL" lastIdx="1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5F4FF"/>
    <a:srgbClr val="D5ED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21" autoAdjust="0"/>
    <p:restoredTop sz="97875" autoAdjust="0"/>
  </p:normalViewPr>
  <p:slideViewPr>
    <p:cSldViewPr snapToGrid="0">
      <p:cViewPr varScale="1">
        <p:scale>
          <a:sx n="171" d="100"/>
          <a:sy n="171" d="100"/>
        </p:scale>
        <p:origin x="776" y="16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3246" y="-102"/>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27A2117-F454-47B3-ACE6-3EA30889E6AF}" type="datetimeFigureOut">
              <a:rPr lang="en-US" smtClean="0"/>
              <a:pPr/>
              <a:t>11/10/23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78A510D-D6E2-47FF-B1F7-5E84544F844D}" type="slidenum">
              <a:rPr lang="en-US" smtClean="0"/>
              <a:pPr/>
              <a:t>‹#›</a:t>
            </a:fld>
            <a:endParaRPr lang="en-US" dirty="0"/>
          </a:p>
        </p:txBody>
      </p:sp>
    </p:spTree>
    <p:extLst>
      <p:ext uri="{BB962C8B-B14F-4D97-AF65-F5344CB8AC3E}">
        <p14:creationId xmlns:p14="http://schemas.microsoft.com/office/powerpoint/2010/main" val="2815549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9FE6103-5604-42BF-97A6-FA6362062248}" type="datetimeFigureOut">
              <a:rPr lang="en-US" smtClean="0"/>
              <a:pPr/>
              <a:t>11/10/23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2AF0CF6-823B-43D1-B0BB-401DDCA12894}" type="slidenum">
              <a:rPr lang="en-US" smtClean="0"/>
              <a:pPr/>
              <a:t>‹#›</a:t>
            </a:fld>
            <a:endParaRPr lang="en-US" dirty="0"/>
          </a:p>
        </p:txBody>
      </p:sp>
    </p:spTree>
    <p:extLst>
      <p:ext uri="{BB962C8B-B14F-4D97-AF65-F5344CB8AC3E}">
        <p14:creationId xmlns:p14="http://schemas.microsoft.com/office/powerpoint/2010/main" val="67382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a:t>
            </a:fld>
            <a:endParaRPr lang="en-US" dirty="0"/>
          </a:p>
        </p:txBody>
      </p:sp>
    </p:spTree>
    <p:extLst>
      <p:ext uri="{BB962C8B-B14F-4D97-AF65-F5344CB8AC3E}">
        <p14:creationId xmlns:p14="http://schemas.microsoft.com/office/powerpoint/2010/main" val="204137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12</a:t>
            </a:fld>
            <a:endParaRPr lang="en-US" dirty="0"/>
          </a:p>
        </p:txBody>
      </p:sp>
    </p:spTree>
    <p:extLst>
      <p:ext uri="{BB962C8B-B14F-4D97-AF65-F5344CB8AC3E}">
        <p14:creationId xmlns:p14="http://schemas.microsoft.com/office/powerpoint/2010/main" val="2676684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13</a:t>
            </a:fld>
            <a:endParaRPr lang="en-US" dirty="0"/>
          </a:p>
        </p:txBody>
      </p:sp>
    </p:spTree>
    <p:extLst>
      <p:ext uri="{BB962C8B-B14F-4D97-AF65-F5344CB8AC3E}">
        <p14:creationId xmlns:p14="http://schemas.microsoft.com/office/powerpoint/2010/main" val="4246968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14</a:t>
            </a:fld>
            <a:endParaRPr lang="en-US" dirty="0"/>
          </a:p>
        </p:txBody>
      </p:sp>
    </p:spTree>
    <p:extLst>
      <p:ext uri="{BB962C8B-B14F-4D97-AF65-F5344CB8AC3E}">
        <p14:creationId xmlns:p14="http://schemas.microsoft.com/office/powerpoint/2010/main" val="155420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15</a:t>
            </a:fld>
            <a:endParaRPr lang="en-US" dirty="0"/>
          </a:p>
        </p:txBody>
      </p:sp>
    </p:spTree>
    <p:extLst>
      <p:ext uri="{BB962C8B-B14F-4D97-AF65-F5344CB8AC3E}">
        <p14:creationId xmlns:p14="http://schemas.microsoft.com/office/powerpoint/2010/main" val="310001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16</a:t>
            </a:fld>
            <a:endParaRPr lang="en-US" dirty="0"/>
          </a:p>
        </p:txBody>
      </p:sp>
    </p:spTree>
    <p:extLst>
      <p:ext uri="{BB962C8B-B14F-4D97-AF65-F5344CB8AC3E}">
        <p14:creationId xmlns:p14="http://schemas.microsoft.com/office/powerpoint/2010/main" val="3950788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17</a:t>
            </a:fld>
            <a:endParaRPr lang="en-US" dirty="0"/>
          </a:p>
        </p:txBody>
      </p:sp>
    </p:spTree>
    <p:extLst>
      <p:ext uri="{BB962C8B-B14F-4D97-AF65-F5344CB8AC3E}">
        <p14:creationId xmlns:p14="http://schemas.microsoft.com/office/powerpoint/2010/main" val="1917050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18</a:t>
            </a:fld>
            <a:endParaRPr lang="en-US" dirty="0"/>
          </a:p>
        </p:txBody>
      </p:sp>
    </p:spTree>
    <p:extLst>
      <p:ext uri="{BB962C8B-B14F-4D97-AF65-F5344CB8AC3E}">
        <p14:creationId xmlns:p14="http://schemas.microsoft.com/office/powerpoint/2010/main" val="2977281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19</a:t>
            </a:fld>
            <a:endParaRPr lang="en-US" dirty="0"/>
          </a:p>
        </p:txBody>
      </p:sp>
    </p:spTree>
    <p:extLst>
      <p:ext uri="{BB962C8B-B14F-4D97-AF65-F5344CB8AC3E}">
        <p14:creationId xmlns:p14="http://schemas.microsoft.com/office/powerpoint/2010/main" val="3887291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20</a:t>
            </a:fld>
            <a:endParaRPr lang="en-US" dirty="0"/>
          </a:p>
        </p:txBody>
      </p:sp>
    </p:spTree>
    <p:extLst>
      <p:ext uri="{BB962C8B-B14F-4D97-AF65-F5344CB8AC3E}">
        <p14:creationId xmlns:p14="http://schemas.microsoft.com/office/powerpoint/2010/main" val="2182933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21</a:t>
            </a:fld>
            <a:endParaRPr lang="en-US" dirty="0"/>
          </a:p>
        </p:txBody>
      </p:sp>
    </p:spTree>
    <p:extLst>
      <p:ext uri="{BB962C8B-B14F-4D97-AF65-F5344CB8AC3E}">
        <p14:creationId xmlns:p14="http://schemas.microsoft.com/office/powerpoint/2010/main" val="303510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a:t>
            </a:fld>
            <a:endParaRPr lang="en-US" dirty="0"/>
          </a:p>
        </p:txBody>
      </p:sp>
    </p:spTree>
    <p:extLst>
      <p:ext uri="{BB962C8B-B14F-4D97-AF65-F5344CB8AC3E}">
        <p14:creationId xmlns:p14="http://schemas.microsoft.com/office/powerpoint/2010/main" val="4139818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22</a:t>
            </a:fld>
            <a:endParaRPr lang="en-US" dirty="0"/>
          </a:p>
        </p:txBody>
      </p:sp>
    </p:spTree>
    <p:extLst>
      <p:ext uri="{BB962C8B-B14F-4D97-AF65-F5344CB8AC3E}">
        <p14:creationId xmlns:p14="http://schemas.microsoft.com/office/powerpoint/2010/main" val="400422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23</a:t>
            </a:fld>
            <a:endParaRPr lang="en-US" dirty="0"/>
          </a:p>
        </p:txBody>
      </p:sp>
    </p:spTree>
    <p:extLst>
      <p:ext uri="{BB962C8B-B14F-4D97-AF65-F5344CB8AC3E}">
        <p14:creationId xmlns:p14="http://schemas.microsoft.com/office/powerpoint/2010/main" val="3860908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24</a:t>
            </a:fld>
            <a:endParaRPr lang="en-US" dirty="0"/>
          </a:p>
        </p:txBody>
      </p:sp>
    </p:spTree>
    <p:extLst>
      <p:ext uri="{BB962C8B-B14F-4D97-AF65-F5344CB8AC3E}">
        <p14:creationId xmlns:p14="http://schemas.microsoft.com/office/powerpoint/2010/main" val="1635697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25</a:t>
            </a:fld>
            <a:endParaRPr lang="en-US" dirty="0"/>
          </a:p>
        </p:txBody>
      </p:sp>
    </p:spTree>
    <p:extLst>
      <p:ext uri="{BB962C8B-B14F-4D97-AF65-F5344CB8AC3E}">
        <p14:creationId xmlns:p14="http://schemas.microsoft.com/office/powerpoint/2010/main" val="1114715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26</a:t>
            </a:fld>
            <a:endParaRPr lang="en-US" dirty="0"/>
          </a:p>
        </p:txBody>
      </p:sp>
    </p:spTree>
    <p:extLst>
      <p:ext uri="{BB962C8B-B14F-4D97-AF65-F5344CB8AC3E}">
        <p14:creationId xmlns:p14="http://schemas.microsoft.com/office/powerpoint/2010/main" val="1726016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27</a:t>
            </a:fld>
            <a:endParaRPr lang="en-US" dirty="0"/>
          </a:p>
        </p:txBody>
      </p:sp>
    </p:spTree>
    <p:extLst>
      <p:ext uri="{BB962C8B-B14F-4D97-AF65-F5344CB8AC3E}">
        <p14:creationId xmlns:p14="http://schemas.microsoft.com/office/powerpoint/2010/main" val="884134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28</a:t>
            </a:fld>
            <a:endParaRPr lang="en-US" dirty="0"/>
          </a:p>
        </p:txBody>
      </p:sp>
    </p:spTree>
    <p:extLst>
      <p:ext uri="{BB962C8B-B14F-4D97-AF65-F5344CB8AC3E}">
        <p14:creationId xmlns:p14="http://schemas.microsoft.com/office/powerpoint/2010/main" val="3420804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29</a:t>
            </a:fld>
            <a:endParaRPr lang="en-US" dirty="0"/>
          </a:p>
        </p:txBody>
      </p:sp>
    </p:spTree>
    <p:extLst>
      <p:ext uri="{BB962C8B-B14F-4D97-AF65-F5344CB8AC3E}">
        <p14:creationId xmlns:p14="http://schemas.microsoft.com/office/powerpoint/2010/main" val="593663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30</a:t>
            </a:fld>
            <a:endParaRPr lang="en-US" dirty="0"/>
          </a:p>
        </p:txBody>
      </p:sp>
    </p:spTree>
    <p:extLst>
      <p:ext uri="{BB962C8B-B14F-4D97-AF65-F5344CB8AC3E}">
        <p14:creationId xmlns:p14="http://schemas.microsoft.com/office/powerpoint/2010/main" val="1188298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31</a:t>
            </a:fld>
            <a:endParaRPr lang="en-US" dirty="0"/>
          </a:p>
        </p:txBody>
      </p:sp>
    </p:spTree>
    <p:extLst>
      <p:ext uri="{BB962C8B-B14F-4D97-AF65-F5344CB8AC3E}">
        <p14:creationId xmlns:p14="http://schemas.microsoft.com/office/powerpoint/2010/main" val="166274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a:t>
            </a:fld>
            <a:endParaRPr lang="en-US" dirty="0"/>
          </a:p>
        </p:txBody>
      </p:sp>
    </p:spTree>
    <p:extLst>
      <p:ext uri="{BB962C8B-B14F-4D97-AF65-F5344CB8AC3E}">
        <p14:creationId xmlns:p14="http://schemas.microsoft.com/office/powerpoint/2010/main" val="2577522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32</a:t>
            </a:fld>
            <a:endParaRPr lang="en-US" dirty="0"/>
          </a:p>
        </p:txBody>
      </p:sp>
    </p:spTree>
    <p:extLst>
      <p:ext uri="{BB962C8B-B14F-4D97-AF65-F5344CB8AC3E}">
        <p14:creationId xmlns:p14="http://schemas.microsoft.com/office/powerpoint/2010/main" val="3141404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33</a:t>
            </a:fld>
            <a:endParaRPr lang="en-US" dirty="0"/>
          </a:p>
        </p:txBody>
      </p:sp>
    </p:spTree>
    <p:extLst>
      <p:ext uri="{BB962C8B-B14F-4D97-AF65-F5344CB8AC3E}">
        <p14:creationId xmlns:p14="http://schemas.microsoft.com/office/powerpoint/2010/main" val="3345578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34</a:t>
            </a:fld>
            <a:endParaRPr lang="en-US" dirty="0"/>
          </a:p>
        </p:txBody>
      </p:sp>
    </p:spTree>
    <p:extLst>
      <p:ext uri="{BB962C8B-B14F-4D97-AF65-F5344CB8AC3E}">
        <p14:creationId xmlns:p14="http://schemas.microsoft.com/office/powerpoint/2010/main" val="4141191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35</a:t>
            </a:fld>
            <a:endParaRPr lang="en-US" dirty="0"/>
          </a:p>
        </p:txBody>
      </p:sp>
    </p:spTree>
    <p:extLst>
      <p:ext uri="{BB962C8B-B14F-4D97-AF65-F5344CB8AC3E}">
        <p14:creationId xmlns:p14="http://schemas.microsoft.com/office/powerpoint/2010/main" val="1763904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36</a:t>
            </a:fld>
            <a:endParaRPr lang="en-US" dirty="0"/>
          </a:p>
        </p:txBody>
      </p:sp>
    </p:spTree>
    <p:extLst>
      <p:ext uri="{BB962C8B-B14F-4D97-AF65-F5344CB8AC3E}">
        <p14:creationId xmlns:p14="http://schemas.microsoft.com/office/powerpoint/2010/main" val="2696523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38</a:t>
            </a:fld>
            <a:endParaRPr lang="en-US" dirty="0"/>
          </a:p>
        </p:txBody>
      </p:sp>
    </p:spTree>
    <p:extLst>
      <p:ext uri="{BB962C8B-B14F-4D97-AF65-F5344CB8AC3E}">
        <p14:creationId xmlns:p14="http://schemas.microsoft.com/office/powerpoint/2010/main" val="4128722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39</a:t>
            </a:fld>
            <a:endParaRPr lang="en-US" dirty="0"/>
          </a:p>
        </p:txBody>
      </p:sp>
    </p:spTree>
    <p:extLst>
      <p:ext uri="{BB962C8B-B14F-4D97-AF65-F5344CB8AC3E}">
        <p14:creationId xmlns:p14="http://schemas.microsoft.com/office/powerpoint/2010/main" val="2604497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40</a:t>
            </a:fld>
            <a:endParaRPr lang="en-US" dirty="0"/>
          </a:p>
        </p:txBody>
      </p:sp>
    </p:spTree>
    <p:extLst>
      <p:ext uri="{BB962C8B-B14F-4D97-AF65-F5344CB8AC3E}">
        <p14:creationId xmlns:p14="http://schemas.microsoft.com/office/powerpoint/2010/main" val="150534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41</a:t>
            </a:fld>
            <a:endParaRPr lang="en-US" dirty="0"/>
          </a:p>
        </p:txBody>
      </p:sp>
    </p:spTree>
    <p:extLst>
      <p:ext uri="{BB962C8B-B14F-4D97-AF65-F5344CB8AC3E}">
        <p14:creationId xmlns:p14="http://schemas.microsoft.com/office/powerpoint/2010/main" val="943703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42</a:t>
            </a:fld>
            <a:endParaRPr lang="en-US" dirty="0"/>
          </a:p>
        </p:txBody>
      </p:sp>
    </p:spTree>
    <p:extLst>
      <p:ext uri="{BB962C8B-B14F-4D97-AF65-F5344CB8AC3E}">
        <p14:creationId xmlns:p14="http://schemas.microsoft.com/office/powerpoint/2010/main" val="478920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Security-Specific</a:t>
            </a:r>
            <a:r>
              <a:rPr lang="en-US" u="sng" baseline="0" dirty="0"/>
              <a:t> Roles Sample Sizes:</a:t>
            </a:r>
          </a:p>
          <a:p>
            <a:pPr>
              <a:buFontTx/>
              <a:buChar char="-"/>
            </a:pPr>
            <a:r>
              <a:rPr lang="en-US" baseline="0" dirty="0"/>
              <a:t> US = 121</a:t>
            </a:r>
          </a:p>
          <a:p>
            <a:pPr>
              <a:buFontTx/>
              <a:buChar char="-"/>
            </a:pPr>
            <a:r>
              <a:rPr lang="en-US" baseline="0" dirty="0"/>
              <a:t> DE = 93</a:t>
            </a:r>
          </a:p>
          <a:p>
            <a:pPr>
              <a:buFontTx/>
              <a:buChar char="-"/>
            </a:pPr>
            <a:r>
              <a:rPr lang="en-US" baseline="0" dirty="0"/>
              <a:t> JP = 82</a:t>
            </a:r>
          </a:p>
          <a:p>
            <a:pPr>
              <a:buFontTx/>
              <a:buChar char="-"/>
            </a:pPr>
            <a:endParaRPr lang="en-US" baseline="0" dirty="0"/>
          </a:p>
          <a:p>
            <a:pPr>
              <a:buFontTx/>
              <a:buNone/>
            </a:pPr>
            <a:r>
              <a:rPr lang="en-US" u="sng" dirty="0"/>
              <a:t>Security-related</a:t>
            </a:r>
            <a:r>
              <a:rPr lang="en-US" u="sng" baseline="0" dirty="0"/>
              <a:t> roles included in the above sample sizes:</a:t>
            </a:r>
          </a:p>
          <a:p>
            <a:r>
              <a:rPr lang="en-US" sz="1200" kern="1200" dirty="0">
                <a:solidFill>
                  <a:schemeClr val="tx1"/>
                </a:solidFill>
                <a:latin typeface="+mn-lt"/>
                <a:ea typeface="+mn-ea"/>
                <a:cs typeface="+mn-cs"/>
              </a:rPr>
              <a:t>- Chief Security Officer</a:t>
            </a:r>
          </a:p>
          <a:p>
            <a:r>
              <a:rPr lang="en-US" sz="1200" kern="1200" dirty="0">
                <a:solidFill>
                  <a:schemeClr val="tx1"/>
                </a:solidFill>
                <a:latin typeface="+mn-lt"/>
                <a:ea typeface="+mn-ea"/>
                <a:cs typeface="+mn-cs"/>
              </a:rPr>
              <a:t>- CISO</a:t>
            </a:r>
          </a:p>
          <a:p>
            <a:r>
              <a:rPr lang="en-US" sz="1200" kern="1200" dirty="0">
                <a:solidFill>
                  <a:schemeClr val="tx1"/>
                </a:solidFill>
                <a:latin typeface="+mn-lt"/>
                <a:ea typeface="+mn-ea"/>
                <a:cs typeface="+mn-cs"/>
              </a:rPr>
              <a:t>- IT / IS Director or Manager</a:t>
            </a:r>
          </a:p>
          <a:p>
            <a:r>
              <a:rPr lang="en-US" sz="1200" kern="1200" dirty="0">
                <a:solidFill>
                  <a:schemeClr val="tx1"/>
                </a:solidFill>
                <a:latin typeface="+mn-lt"/>
                <a:ea typeface="+mn-ea"/>
                <a:cs typeface="+mn-cs"/>
              </a:rPr>
              <a:t>- Security Analyst</a:t>
            </a:r>
          </a:p>
          <a:p>
            <a:r>
              <a:rPr lang="en-US" sz="1200" kern="1200" dirty="0">
                <a:solidFill>
                  <a:schemeClr val="tx1"/>
                </a:solidFill>
                <a:latin typeface="+mn-lt"/>
                <a:ea typeface="+mn-ea"/>
                <a:cs typeface="+mn-cs"/>
              </a:rPr>
              <a:t>- Security Architect</a:t>
            </a:r>
          </a:p>
          <a:p>
            <a:r>
              <a:rPr lang="en-US" sz="1200" kern="1200" dirty="0">
                <a:solidFill>
                  <a:schemeClr val="tx1"/>
                </a:solidFill>
                <a:latin typeface="+mn-lt"/>
                <a:ea typeface="+mn-ea"/>
                <a:cs typeface="+mn-cs"/>
              </a:rPr>
              <a:t>- Security Content Developer</a:t>
            </a:r>
          </a:p>
          <a:p>
            <a:r>
              <a:rPr lang="en-US" sz="1200" kern="1200" dirty="0">
                <a:solidFill>
                  <a:schemeClr val="tx1"/>
                </a:solidFill>
                <a:latin typeface="+mn-lt"/>
                <a:ea typeface="+mn-ea"/>
                <a:cs typeface="+mn-cs"/>
              </a:rPr>
              <a:t>- Security Engineer</a:t>
            </a:r>
          </a:p>
          <a:p>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Security Manager</a:t>
            </a:r>
          </a:p>
          <a:p>
            <a:r>
              <a:rPr lang="en-US" sz="1200" kern="1200" dirty="0">
                <a:solidFill>
                  <a:schemeClr val="tx1"/>
                </a:solidFill>
                <a:latin typeface="+mn-lt"/>
                <a:ea typeface="+mn-ea"/>
                <a:cs typeface="+mn-cs"/>
              </a:rPr>
              <a:t>- VP of IT or IS</a:t>
            </a:r>
          </a:p>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a:t>
            </a:fld>
            <a:endParaRPr lang="en-US" dirty="0"/>
          </a:p>
        </p:txBody>
      </p:sp>
    </p:spTree>
    <p:extLst>
      <p:ext uri="{BB962C8B-B14F-4D97-AF65-F5344CB8AC3E}">
        <p14:creationId xmlns:p14="http://schemas.microsoft.com/office/powerpoint/2010/main" val="62717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43</a:t>
            </a:fld>
            <a:endParaRPr lang="en-US" dirty="0"/>
          </a:p>
        </p:txBody>
      </p:sp>
    </p:spTree>
    <p:extLst>
      <p:ext uri="{BB962C8B-B14F-4D97-AF65-F5344CB8AC3E}">
        <p14:creationId xmlns:p14="http://schemas.microsoft.com/office/powerpoint/2010/main" val="2352383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44</a:t>
            </a:fld>
            <a:endParaRPr lang="en-US" dirty="0"/>
          </a:p>
        </p:txBody>
      </p:sp>
    </p:spTree>
    <p:extLst>
      <p:ext uri="{BB962C8B-B14F-4D97-AF65-F5344CB8AC3E}">
        <p14:creationId xmlns:p14="http://schemas.microsoft.com/office/powerpoint/2010/main" val="4259658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45</a:t>
            </a:fld>
            <a:endParaRPr lang="en-US" dirty="0"/>
          </a:p>
        </p:txBody>
      </p:sp>
    </p:spTree>
    <p:extLst>
      <p:ext uri="{BB962C8B-B14F-4D97-AF65-F5344CB8AC3E}">
        <p14:creationId xmlns:p14="http://schemas.microsoft.com/office/powerpoint/2010/main" val="2147034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46</a:t>
            </a:fld>
            <a:endParaRPr lang="en-US" dirty="0"/>
          </a:p>
        </p:txBody>
      </p:sp>
    </p:spTree>
    <p:extLst>
      <p:ext uri="{BB962C8B-B14F-4D97-AF65-F5344CB8AC3E}">
        <p14:creationId xmlns:p14="http://schemas.microsoft.com/office/powerpoint/2010/main" val="2486311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47</a:t>
            </a:fld>
            <a:endParaRPr lang="en-US" dirty="0"/>
          </a:p>
        </p:txBody>
      </p:sp>
    </p:spTree>
    <p:extLst>
      <p:ext uri="{BB962C8B-B14F-4D97-AF65-F5344CB8AC3E}">
        <p14:creationId xmlns:p14="http://schemas.microsoft.com/office/powerpoint/2010/main" val="2127583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48</a:t>
            </a:fld>
            <a:endParaRPr lang="en-US" dirty="0"/>
          </a:p>
        </p:txBody>
      </p:sp>
    </p:spTree>
    <p:extLst>
      <p:ext uri="{BB962C8B-B14F-4D97-AF65-F5344CB8AC3E}">
        <p14:creationId xmlns:p14="http://schemas.microsoft.com/office/powerpoint/2010/main" val="1940652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49</a:t>
            </a:fld>
            <a:endParaRPr lang="en-US" dirty="0"/>
          </a:p>
        </p:txBody>
      </p:sp>
    </p:spTree>
    <p:extLst>
      <p:ext uri="{BB962C8B-B14F-4D97-AF65-F5344CB8AC3E}">
        <p14:creationId xmlns:p14="http://schemas.microsoft.com/office/powerpoint/2010/main" val="1336154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50</a:t>
            </a:fld>
            <a:endParaRPr lang="en-US" dirty="0"/>
          </a:p>
        </p:txBody>
      </p:sp>
    </p:spTree>
    <p:extLst>
      <p:ext uri="{BB962C8B-B14F-4D97-AF65-F5344CB8AC3E}">
        <p14:creationId xmlns:p14="http://schemas.microsoft.com/office/powerpoint/2010/main" val="13345516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51</a:t>
            </a:fld>
            <a:endParaRPr lang="en-US" dirty="0"/>
          </a:p>
        </p:txBody>
      </p:sp>
    </p:spTree>
    <p:extLst>
      <p:ext uri="{BB962C8B-B14F-4D97-AF65-F5344CB8AC3E}">
        <p14:creationId xmlns:p14="http://schemas.microsoft.com/office/powerpoint/2010/main" val="3731618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52</a:t>
            </a:fld>
            <a:endParaRPr lang="en-US" dirty="0"/>
          </a:p>
        </p:txBody>
      </p:sp>
    </p:spTree>
    <p:extLst>
      <p:ext uri="{BB962C8B-B14F-4D97-AF65-F5344CB8AC3E}">
        <p14:creationId xmlns:p14="http://schemas.microsoft.com/office/powerpoint/2010/main" val="233300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a:t>
            </a:fld>
            <a:endParaRPr lang="en-US" dirty="0"/>
          </a:p>
        </p:txBody>
      </p:sp>
    </p:spTree>
    <p:extLst>
      <p:ext uri="{BB962C8B-B14F-4D97-AF65-F5344CB8AC3E}">
        <p14:creationId xmlns:p14="http://schemas.microsoft.com/office/powerpoint/2010/main" val="3353795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53</a:t>
            </a:fld>
            <a:endParaRPr lang="en-US" dirty="0"/>
          </a:p>
        </p:txBody>
      </p:sp>
    </p:spTree>
    <p:extLst>
      <p:ext uri="{BB962C8B-B14F-4D97-AF65-F5344CB8AC3E}">
        <p14:creationId xmlns:p14="http://schemas.microsoft.com/office/powerpoint/2010/main" val="3534489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54</a:t>
            </a:fld>
            <a:endParaRPr lang="en-US" dirty="0"/>
          </a:p>
        </p:txBody>
      </p:sp>
    </p:spTree>
    <p:extLst>
      <p:ext uri="{BB962C8B-B14F-4D97-AF65-F5344CB8AC3E}">
        <p14:creationId xmlns:p14="http://schemas.microsoft.com/office/powerpoint/2010/main" val="3341234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55</a:t>
            </a:fld>
            <a:endParaRPr lang="en-US" dirty="0"/>
          </a:p>
        </p:txBody>
      </p:sp>
    </p:spTree>
    <p:extLst>
      <p:ext uri="{BB962C8B-B14F-4D97-AF65-F5344CB8AC3E}">
        <p14:creationId xmlns:p14="http://schemas.microsoft.com/office/powerpoint/2010/main" val="2203089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56</a:t>
            </a:fld>
            <a:endParaRPr lang="en-US" dirty="0"/>
          </a:p>
        </p:txBody>
      </p:sp>
    </p:spTree>
    <p:extLst>
      <p:ext uri="{BB962C8B-B14F-4D97-AF65-F5344CB8AC3E}">
        <p14:creationId xmlns:p14="http://schemas.microsoft.com/office/powerpoint/2010/main" val="3563093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57</a:t>
            </a:fld>
            <a:endParaRPr lang="en-US" dirty="0"/>
          </a:p>
        </p:txBody>
      </p:sp>
    </p:spTree>
    <p:extLst>
      <p:ext uri="{BB962C8B-B14F-4D97-AF65-F5344CB8AC3E}">
        <p14:creationId xmlns:p14="http://schemas.microsoft.com/office/powerpoint/2010/main" val="5974438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59</a:t>
            </a:fld>
            <a:endParaRPr lang="en-US" dirty="0"/>
          </a:p>
        </p:txBody>
      </p:sp>
    </p:spTree>
    <p:extLst>
      <p:ext uri="{BB962C8B-B14F-4D97-AF65-F5344CB8AC3E}">
        <p14:creationId xmlns:p14="http://schemas.microsoft.com/office/powerpoint/2010/main" val="11701022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60</a:t>
            </a:fld>
            <a:endParaRPr lang="en-US" dirty="0"/>
          </a:p>
        </p:txBody>
      </p:sp>
    </p:spTree>
    <p:extLst>
      <p:ext uri="{BB962C8B-B14F-4D97-AF65-F5344CB8AC3E}">
        <p14:creationId xmlns:p14="http://schemas.microsoft.com/office/powerpoint/2010/main" val="1170102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61</a:t>
            </a:fld>
            <a:endParaRPr lang="en-US" dirty="0"/>
          </a:p>
        </p:txBody>
      </p:sp>
    </p:spTree>
    <p:extLst>
      <p:ext uri="{BB962C8B-B14F-4D97-AF65-F5344CB8AC3E}">
        <p14:creationId xmlns:p14="http://schemas.microsoft.com/office/powerpoint/2010/main" val="11701022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62</a:t>
            </a:fld>
            <a:endParaRPr lang="en-US" dirty="0"/>
          </a:p>
        </p:txBody>
      </p:sp>
    </p:spTree>
    <p:extLst>
      <p:ext uri="{BB962C8B-B14F-4D97-AF65-F5344CB8AC3E}">
        <p14:creationId xmlns:p14="http://schemas.microsoft.com/office/powerpoint/2010/main" val="1170102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63</a:t>
            </a:fld>
            <a:endParaRPr lang="en-US" dirty="0"/>
          </a:p>
        </p:txBody>
      </p:sp>
    </p:spTree>
    <p:extLst>
      <p:ext uri="{BB962C8B-B14F-4D97-AF65-F5344CB8AC3E}">
        <p14:creationId xmlns:p14="http://schemas.microsoft.com/office/powerpoint/2010/main" val="117010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a:t>
            </a:fld>
            <a:endParaRPr lang="en-US" dirty="0"/>
          </a:p>
        </p:txBody>
      </p:sp>
    </p:spTree>
    <p:extLst>
      <p:ext uri="{BB962C8B-B14F-4D97-AF65-F5344CB8AC3E}">
        <p14:creationId xmlns:p14="http://schemas.microsoft.com/office/powerpoint/2010/main" val="34865617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64</a:t>
            </a:fld>
            <a:endParaRPr lang="en-US" dirty="0"/>
          </a:p>
        </p:txBody>
      </p:sp>
    </p:spTree>
    <p:extLst>
      <p:ext uri="{BB962C8B-B14F-4D97-AF65-F5344CB8AC3E}">
        <p14:creationId xmlns:p14="http://schemas.microsoft.com/office/powerpoint/2010/main" val="2902619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65</a:t>
            </a:fld>
            <a:endParaRPr lang="en-US" dirty="0"/>
          </a:p>
        </p:txBody>
      </p:sp>
    </p:spTree>
    <p:extLst>
      <p:ext uri="{BB962C8B-B14F-4D97-AF65-F5344CB8AC3E}">
        <p14:creationId xmlns:p14="http://schemas.microsoft.com/office/powerpoint/2010/main" val="29026195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66</a:t>
            </a:fld>
            <a:endParaRPr lang="en-US" dirty="0"/>
          </a:p>
        </p:txBody>
      </p:sp>
    </p:spTree>
    <p:extLst>
      <p:ext uri="{BB962C8B-B14F-4D97-AF65-F5344CB8AC3E}">
        <p14:creationId xmlns:p14="http://schemas.microsoft.com/office/powerpoint/2010/main" val="11701022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68</a:t>
            </a:fld>
            <a:endParaRPr lang="en-US" dirty="0"/>
          </a:p>
        </p:txBody>
      </p:sp>
    </p:spTree>
    <p:extLst>
      <p:ext uri="{BB962C8B-B14F-4D97-AF65-F5344CB8AC3E}">
        <p14:creationId xmlns:p14="http://schemas.microsoft.com/office/powerpoint/2010/main" val="11481524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69</a:t>
            </a:fld>
            <a:endParaRPr lang="en-US" dirty="0"/>
          </a:p>
        </p:txBody>
      </p:sp>
    </p:spTree>
    <p:extLst>
      <p:ext uri="{BB962C8B-B14F-4D97-AF65-F5344CB8AC3E}">
        <p14:creationId xmlns:p14="http://schemas.microsoft.com/office/powerpoint/2010/main" val="8360981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70</a:t>
            </a:fld>
            <a:endParaRPr lang="en-US" dirty="0"/>
          </a:p>
        </p:txBody>
      </p:sp>
    </p:spTree>
    <p:extLst>
      <p:ext uri="{BB962C8B-B14F-4D97-AF65-F5344CB8AC3E}">
        <p14:creationId xmlns:p14="http://schemas.microsoft.com/office/powerpoint/2010/main" val="13811571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71</a:t>
            </a:fld>
            <a:endParaRPr lang="en-US" dirty="0"/>
          </a:p>
        </p:txBody>
      </p:sp>
    </p:spTree>
    <p:extLst>
      <p:ext uri="{BB962C8B-B14F-4D97-AF65-F5344CB8AC3E}">
        <p14:creationId xmlns:p14="http://schemas.microsoft.com/office/powerpoint/2010/main" val="1985565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72</a:t>
            </a:fld>
            <a:endParaRPr lang="en-US" dirty="0"/>
          </a:p>
        </p:txBody>
      </p:sp>
    </p:spTree>
    <p:extLst>
      <p:ext uri="{BB962C8B-B14F-4D97-AF65-F5344CB8AC3E}">
        <p14:creationId xmlns:p14="http://schemas.microsoft.com/office/powerpoint/2010/main" val="21592733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73</a:t>
            </a:fld>
            <a:endParaRPr lang="en-US" dirty="0"/>
          </a:p>
        </p:txBody>
      </p:sp>
    </p:spTree>
    <p:extLst>
      <p:ext uri="{BB962C8B-B14F-4D97-AF65-F5344CB8AC3E}">
        <p14:creationId xmlns:p14="http://schemas.microsoft.com/office/powerpoint/2010/main" val="339314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74</a:t>
            </a:fld>
            <a:endParaRPr lang="en-US" dirty="0"/>
          </a:p>
        </p:txBody>
      </p:sp>
    </p:spTree>
    <p:extLst>
      <p:ext uri="{BB962C8B-B14F-4D97-AF65-F5344CB8AC3E}">
        <p14:creationId xmlns:p14="http://schemas.microsoft.com/office/powerpoint/2010/main" val="3526762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a:t>
            </a:fld>
            <a:endParaRPr lang="en-US" dirty="0"/>
          </a:p>
        </p:txBody>
      </p:sp>
    </p:spTree>
    <p:extLst>
      <p:ext uri="{BB962C8B-B14F-4D97-AF65-F5344CB8AC3E}">
        <p14:creationId xmlns:p14="http://schemas.microsoft.com/office/powerpoint/2010/main" val="2295561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75</a:t>
            </a:fld>
            <a:endParaRPr lang="en-US" dirty="0"/>
          </a:p>
        </p:txBody>
      </p:sp>
    </p:spTree>
    <p:extLst>
      <p:ext uri="{BB962C8B-B14F-4D97-AF65-F5344CB8AC3E}">
        <p14:creationId xmlns:p14="http://schemas.microsoft.com/office/powerpoint/2010/main" val="3265573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76</a:t>
            </a:fld>
            <a:endParaRPr lang="en-US" dirty="0"/>
          </a:p>
        </p:txBody>
      </p:sp>
    </p:spTree>
    <p:extLst>
      <p:ext uri="{BB962C8B-B14F-4D97-AF65-F5344CB8AC3E}">
        <p14:creationId xmlns:p14="http://schemas.microsoft.com/office/powerpoint/2010/main" val="3415320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77</a:t>
            </a:fld>
            <a:endParaRPr lang="en-US" dirty="0"/>
          </a:p>
        </p:txBody>
      </p:sp>
    </p:spTree>
    <p:extLst>
      <p:ext uri="{BB962C8B-B14F-4D97-AF65-F5344CB8AC3E}">
        <p14:creationId xmlns:p14="http://schemas.microsoft.com/office/powerpoint/2010/main" val="35587449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78</a:t>
            </a:fld>
            <a:endParaRPr lang="en-US" dirty="0"/>
          </a:p>
        </p:txBody>
      </p:sp>
    </p:spTree>
    <p:extLst>
      <p:ext uri="{BB962C8B-B14F-4D97-AF65-F5344CB8AC3E}">
        <p14:creationId xmlns:p14="http://schemas.microsoft.com/office/powerpoint/2010/main" val="31058395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79</a:t>
            </a:fld>
            <a:endParaRPr lang="en-US" dirty="0"/>
          </a:p>
        </p:txBody>
      </p:sp>
    </p:spTree>
    <p:extLst>
      <p:ext uri="{BB962C8B-B14F-4D97-AF65-F5344CB8AC3E}">
        <p14:creationId xmlns:p14="http://schemas.microsoft.com/office/powerpoint/2010/main" val="17132376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80</a:t>
            </a:fld>
            <a:endParaRPr lang="en-US" dirty="0"/>
          </a:p>
        </p:txBody>
      </p:sp>
    </p:spTree>
    <p:extLst>
      <p:ext uri="{BB962C8B-B14F-4D97-AF65-F5344CB8AC3E}">
        <p14:creationId xmlns:p14="http://schemas.microsoft.com/office/powerpoint/2010/main" val="3419643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81</a:t>
            </a:fld>
            <a:endParaRPr lang="en-US" dirty="0"/>
          </a:p>
        </p:txBody>
      </p:sp>
    </p:spTree>
    <p:extLst>
      <p:ext uri="{BB962C8B-B14F-4D97-AF65-F5344CB8AC3E}">
        <p14:creationId xmlns:p14="http://schemas.microsoft.com/office/powerpoint/2010/main" val="9277265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82</a:t>
            </a:fld>
            <a:endParaRPr lang="en-US" dirty="0"/>
          </a:p>
        </p:txBody>
      </p:sp>
    </p:spTree>
    <p:extLst>
      <p:ext uri="{BB962C8B-B14F-4D97-AF65-F5344CB8AC3E}">
        <p14:creationId xmlns:p14="http://schemas.microsoft.com/office/powerpoint/2010/main" val="1941678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83</a:t>
            </a:fld>
            <a:endParaRPr lang="en-US" dirty="0"/>
          </a:p>
        </p:txBody>
      </p:sp>
    </p:spTree>
    <p:extLst>
      <p:ext uri="{BB962C8B-B14F-4D97-AF65-F5344CB8AC3E}">
        <p14:creationId xmlns:p14="http://schemas.microsoft.com/office/powerpoint/2010/main" val="37623073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84</a:t>
            </a:fld>
            <a:endParaRPr lang="en-US" dirty="0"/>
          </a:p>
        </p:txBody>
      </p:sp>
    </p:spTree>
    <p:extLst>
      <p:ext uri="{BB962C8B-B14F-4D97-AF65-F5344CB8AC3E}">
        <p14:creationId xmlns:p14="http://schemas.microsoft.com/office/powerpoint/2010/main" val="197283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Question text for ratings of </a:t>
            </a:r>
            <a:r>
              <a:rPr lang="en-US" b="1" u="sng" dirty="0"/>
              <a:t>emotion</a:t>
            </a:r>
            <a:r>
              <a:rPr lang="en-US" b="1" u="sng" baseline="0" dirty="0"/>
              <a:t> importance </a:t>
            </a:r>
            <a:r>
              <a:rPr lang="en-US" b="1" baseline="0" dirty="0"/>
              <a:t>(second blue box): </a:t>
            </a:r>
            <a:r>
              <a:rPr lang="en-US" baseline="0" dirty="0"/>
              <a:t>F1. </a:t>
            </a:r>
            <a:r>
              <a:rPr lang="en-GB" dirty="0"/>
              <a:t>Imagine you are using a security software product </a:t>
            </a:r>
            <a:r>
              <a:rPr lang="en-GB" u="sng" dirty="0"/>
              <a:t>in general</a:t>
            </a:r>
            <a:r>
              <a:rPr lang="en-GB" dirty="0"/>
              <a:t>. For each of the statements below, please rate how important it is that a security software product makes you feel....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Question text for ratings of </a:t>
            </a:r>
            <a:r>
              <a:rPr lang="en-US" b="1" u="sng" dirty="0"/>
              <a:t>attribute associations </a:t>
            </a:r>
            <a:r>
              <a:rPr lang="en-US" b="1" baseline="0" dirty="0"/>
              <a:t>(second blue box): </a:t>
            </a:r>
            <a:r>
              <a:rPr lang="en-GB" dirty="0"/>
              <a:t>GR1.</a:t>
            </a:r>
            <a:r>
              <a:rPr lang="en-GB" baseline="0" dirty="0"/>
              <a:t> </a:t>
            </a:r>
            <a:r>
              <a:rPr lang="en-GB" dirty="0"/>
              <a:t>Thinking about the product and all three screens you just saw, please decide </a:t>
            </a:r>
            <a:r>
              <a:rPr lang="en-GB" u="sng" dirty="0"/>
              <a:t>whether the word you see on the screen describes the product</a:t>
            </a:r>
            <a:r>
              <a:rPr lang="en-GB" dirty="0"/>
              <a:t>.</a:t>
            </a:r>
            <a:r>
              <a:rPr lang="en-US" baseline="0" dirty="0"/>
              <a:t> </a:t>
            </a:r>
            <a:r>
              <a:rPr lang="en-GB" dirty="0"/>
              <a:t>Does the word describe the product?</a:t>
            </a:r>
          </a:p>
          <a:p>
            <a:endParaRPr lang="en-US" dirty="0"/>
          </a:p>
          <a:p>
            <a:r>
              <a:rPr lang="en-US" b="1" dirty="0"/>
              <a:t>Question text for ratings of </a:t>
            </a:r>
            <a:r>
              <a:rPr lang="en-US" b="1" u="sng" dirty="0"/>
              <a:t>emotion associations </a:t>
            </a:r>
            <a:r>
              <a:rPr lang="en-US" b="1" baseline="0" dirty="0"/>
              <a:t>(second blue box): </a:t>
            </a:r>
            <a:r>
              <a:rPr lang="en-US" dirty="0"/>
              <a:t>GR2.</a:t>
            </a:r>
            <a:r>
              <a:rPr lang="en-GB" dirty="0"/>
              <a:t>Now, we’d like you to imagine that you are using the product you just saw. Please decide whether the word on the screen </a:t>
            </a:r>
            <a:r>
              <a:rPr lang="en-GB" u="sng" dirty="0"/>
              <a:t>describes how you imagine you’d feel while using or after using the product</a:t>
            </a:r>
            <a:r>
              <a:rPr lang="en-GB" dirty="0"/>
              <a:t>. Does the word describe how you would feel while using the product?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Question text for </a:t>
            </a:r>
            <a:r>
              <a:rPr lang="en-US" b="1" u="sng" dirty="0"/>
              <a:t>linguistic coding </a:t>
            </a:r>
            <a:r>
              <a:rPr lang="en-US" b="1" dirty="0"/>
              <a:t>(bottom blue box): </a:t>
            </a:r>
            <a:r>
              <a:rPr lang="en-US" dirty="0"/>
              <a:t>L1.</a:t>
            </a:r>
            <a:r>
              <a:rPr lang="en-US" baseline="0" dirty="0"/>
              <a:t> </a:t>
            </a:r>
            <a:r>
              <a:rPr lang="en-GB" dirty="0"/>
              <a:t>Now, imagine your friend / colleague is in the market for a new security software product. Using the information you have, convince your friend / colleague to buy the product by describing the product and its qualities. Please be as detailed as possible in providing all the reasons you think your friend / colleague should buy this product.</a:t>
            </a:r>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a:t>
            </a:fld>
            <a:endParaRPr lang="en-US" dirty="0"/>
          </a:p>
        </p:txBody>
      </p:sp>
    </p:spTree>
    <p:extLst>
      <p:ext uri="{BB962C8B-B14F-4D97-AF65-F5344CB8AC3E}">
        <p14:creationId xmlns:p14="http://schemas.microsoft.com/office/powerpoint/2010/main" val="8482894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85</a:t>
            </a:fld>
            <a:endParaRPr lang="en-US" dirty="0"/>
          </a:p>
        </p:txBody>
      </p:sp>
    </p:spTree>
    <p:extLst>
      <p:ext uri="{BB962C8B-B14F-4D97-AF65-F5344CB8AC3E}">
        <p14:creationId xmlns:p14="http://schemas.microsoft.com/office/powerpoint/2010/main" val="9708484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86</a:t>
            </a:fld>
            <a:endParaRPr lang="en-US" dirty="0"/>
          </a:p>
        </p:txBody>
      </p:sp>
    </p:spTree>
    <p:extLst>
      <p:ext uri="{BB962C8B-B14F-4D97-AF65-F5344CB8AC3E}">
        <p14:creationId xmlns:p14="http://schemas.microsoft.com/office/powerpoint/2010/main" val="25385475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87</a:t>
            </a:fld>
            <a:endParaRPr lang="en-US" dirty="0"/>
          </a:p>
        </p:txBody>
      </p:sp>
    </p:spTree>
    <p:extLst>
      <p:ext uri="{BB962C8B-B14F-4D97-AF65-F5344CB8AC3E}">
        <p14:creationId xmlns:p14="http://schemas.microsoft.com/office/powerpoint/2010/main" val="40376092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88</a:t>
            </a:fld>
            <a:endParaRPr lang="en-US" dirty="0"/>
          </a:p>
        </p:txBody>
      </p:sp>
    </p:spTree>
    <p:extLst>
      <p:ext uri="{BB962C8B-B14F-4D97-AF65-F5344CB8AC3E}">
        <p14:creationId xmlns:p14="http://schemas.microsoft.com/office/powerpoint/2010/main" val="36176565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89</a:t>
            </a:fld>
            <a:endParaRPr lang="en-US" dirty="0"/>
          </a:p>
        </p:txBody>
      </p:sp>
    </p:spTree>
    <p:extLst>
      <p:ext uri="{BB962C8B-B14F-4D97-AF65-F5344CB8AC3E}">
        <p14:creationId xmlns:p14="http://schemas.microsoft.com/office/powerpoint/2010/main" val="34999830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90</a:t>
            </a:fld>
            <a:endParaRPr lang="en-US" dirty="0"/>
          </a:p>
        </p:txBody>
      </p:sp>
    </p:spTree>
    <p:extLst>
      <p:ext uri="{BB962C8B-B14F-4D97-AF65-F5344CB8AC3E}">
        <p14:creationId xmlns:p14="http://schemas.microsoft.com/office/powerpoint/2010/main" val="20205349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91</a:t>
            </a:fld>
            <a:endParaRPr lang="en-US" dirty="0"/>
          </a:p>
        </p:txBody>
      </p:sp>
    </p:spTree>
    <p:extLst>
      <p:ext uri="{BB962C8B-B14F-4D97-AF65-F5344CB8AC3E}">
        <p14:creationId xmlns:p14="http://schemas.microsoft.com/office/powerpoint/2010/main" val="3348313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AF0CF6-823B-43D1-B0BB-401DDCA12894}" type="slidenum">
              <a:rPr lang="en-US" smtClean="0"/>
              <a:pPr/>
              <a:t>11</a:t>
            </a:fld>
            <a:endParaRPr lang="en-US" dirty="0"/>
          </a:p>
        </p:txBody>
      </p:sp>
    </p:spTree>
    <p:extLst>
      <p:ext uri="{BB962C8B-B14F-4D97-AF65-F5344CB8AC3E}">
        <p14:creationId xmlns:p14="http://schemas.microsoft.com/office/powerpoint/2010/main" val="4108305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228600" y="133350"/>
            <a:ext cx="8686800" cy="638175"/>
          </a:xfrm>
        </p:spPr>
        <p:txBody>
          <a:bodyPr/>
          <a:lstStyle>
            <a:lvl1pPr>
              <a:defRPr sz="2800" b="0" i="0" baseline="0">
                <a:solidFill>
                  <a:srgbClr val="003C71"/>
                </a:solidFill>
                <a:latin typeface="Intel Clear"/>
                <a:cs typeface="Intel Clear"/>
              </a:defRPr>
            </a:lvl1pPr>
          </a:lstStyle>
          <a:p>
            <a:r>
              <a:rPr lang="en-US" dirty="0"/>
              <a:t>28pt Intel Clear Headline</a:t>
            </a:r>
          </a:p>
        </p:txBody>
      </p:sp>
      <p:sp>
        <p:nvSpPr>
          <p:cNvPr id="7" name="Slide Number Placeholder 4"/>
          <p:cNvSpPr>
            <a:spLocks noGrp="1"/>
          </p:cNvSpPr>
          <p:nvPr>
            <p:ph type="sldNum" sz="quarter" idx="12"/>
          </p:nvPr>
        </p:nvSpPr>
        <p:spPr bwMode="white">
          <a:xfrm>
            <a:off x="6872352" y="4824387"/>
            <a:ext cx="2133600" cy="273844"/>
          </a:xfrm>
          <a:prstGeom prst="rect">
            <a:avLst/>
          </a:prstGeom>
        </p:spPr>
        <p:txBody>
          <a:bodyPr/>
          <a:lstStyle>
            <a:lvl1pPr algn="r">
              <a:defRPr sz="1000"/>
            </a:lvl1pPr>
          </a:lstStyle>
          <a:p>
            <a:fld id="{AD853D7B-1EFE-4375-8708-B48456447D0F}" type="slidenum">
              <a:rPr lang="en-US" smtClean="0">
                <a:solidFill>
                  <a:prstClr val="white"/>
                </a:solidFill>
              </a:rPr>
              <a:pPr/>
              <a:t>‹#›</a:t>
            </a:fld>
            <a:endParaRPr lang="en-US" dirty="0">
              <a:solidFill>
                <a:prstClr val="white"/>
              </a:solidFill>
            </a:endParaRPr>
          </a:p>
        </p:txBody>
      </p:sp>
      <p:sp>
        <p:nvSpPr>
          <p:cNvPr id="5" name="TextBox 4"/>
          <p:cNvSpPr txBox="1"/>
          <p:nvPr userDrawn="1"/>
        </p:nvSpPr>
        <p:spPr bwMode="white">
          <a:xfrm>
            <a:off x="2971800" y="4760259"/>
            <a:ext cx="3200400" cy="376549"/>
          </a:xfrm>
          <a:prstGeom prst="rect">
            <a:avLst/>
          </a:prstGeom>
          <a:noFill/>
        </p:spPr>
        <p:txBody>
          <a:bodyPr vert="horz" wrap="square" lIns="0" tIns="0" rIns="0" bIns="0" rtlCol="0" anchor="ctr">
            <a:noAutofit/>
          </a:bodyPr>
          <a:lstStyle/>
          <a:p>
            <a:pPr algn="ctr"/>
            <a:r>
              <a:rPr lang="en-US" sz="1000" dirty="0">
                <a:solidFill>
                  <a:schemeClr val="bg1"/>
                </a:solidFill>
              </a:rPr>
              <a:t>Intel Confidential</a:t>
            </a:r>
          </a:p>
        </p:txBody>
      </p:sp>
    </p:spTree>
    <p:extLst>
      <p:ext uri="{BB962C8B-B14F-4D97-AF65-F5344CB8AC3E}">
        <p14:creationId xmlns:p14="http://schemas.microsoft.com/office/powerpoint/2010/main" val="41371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bwMode="white">
          <a:xfrm>
            <a:off x="6872352" y="4824387"/>
            <a:ext cx="2133600" cy="273844"/>
          </a:xfrm>
          <a:prstGeom prst="rect">
            <a:avLst/>
          </a:prstGeom>
        </p:spPr>
        <p:txBody>
          <a:bodyPr/>
          <a:lstStyle>
            <a:lvl1pPr algn="r">
              <a:defRPr sz="1000"/>
            </a:lvl1pPr>
          </a:lstStyle>
          <a:p>
            <a:fld id="{AD853D7B-1EFE-4375-8708-B48456447D0F}"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228600" y="133351"/>
            <a:ext cx="8686800" cy="628650"/>
          </a:xfrm>
        </p:spPr>
        <p:txBody>
          <a:bodyPr anchor="ctr"/>
          <a:lstStyle>
            <a:lvl1pPr>
              <a:defRPr b="0" i="0" baseline="0">
                <a:solidFill>
                  <a:srgbClr val="003C71"/>
                </a:solidFill>
                <a:latin typeface="Intel Clear"/>
                <a:cs typeface="Intel Clear"/>
              </a:defRPr>
            </a:lvl1pPr>
          </a:lstStyle>
          <a:p>
            <a:r>
              <a:rPr lang="en-US" dirty="0"/>
              <a:t>28pt Intel Clear Headline</a:t>
            </a:r>
            <a:br>
              <a:rPr lang="en-US" dirty="0"/>
            </a:br>
            <a:r>
              <a:rPr lang="en-US" dirty="0"/>
              <a:t>XXX</a:t>
            </a:r>
          </a:p>
        </p:txBody>
      </p:sp>
      <p:sp>
        <p:nvSpPr>
          <p:cNvPr id="9" name="Text Placeholder 8"/>
          <p:cNvSpPr>
            <a:spLocks noGrp="1"/>
          </p:cNvSpPr>
          <p:nvPr>
            <p:ph type="body" sz="quarter" idx="13"/>
          </p:nvPr>
        </p:nvSpPr>
        <p:spPr>
          <a:xfrm>
            <a:off x="228600" y="707121"/>
            <a:ext cx="8686800" cy="457200"/>
          </a:xfrm>
        </p:spPr>
        <p:txBody>
          <a:bodyPr anchor="ctr"/>
          <a:lstStyle/>
          <a:p>
            <a:pPr lvl="0"/>
            <a:r>
              <a:rPr lang="en-US" dirty="0"/>
              <a:t>Click to edit Master text styles</a:t>
            </a:r>
          </a:p>
        </p:txBody>
      </p:sp>
      <p:sp>
        <p:nvSpPr>
          <p:cNvPr id="11" name="Text Placeholder 10"/>
          <p:cNvSpPr>
            <a:spLocks noGrp="1"/>
          </p:cNvSpPr>
          <p:nvPr>
            <p:ph type="body" sz="quarter" idx="14" hasCustomPrompt="1"/>
          </p:nvPr>
        </p:nvSpPr>
        <p:spPr>
          <a:xfrm>
            <a:off x="228600" y="4400550"/>
            <a:ext cx="8686800" cy="304800"/>
          </a:xfrm>
        </p:spPr>
        <p:txBody>
          <a:bodyPr anchor="b"/>
          <a:lstStyle>
            <a:lvl1pPr>
              <a:spcBef>
                <a:spcPts val="0"/>
              </a:spcBef>
              <a:defRPr sz="600" i="1">
                <a:solidFill>
                  <a:schemeClr val="bg2">
                    <a:lumMod val="50000"/>
                  </a:schemeClr>
                </a:solidFill>
              </a:defRPr>
            </a:lvl1pPr>
          </a:lstStyle>
          <a:p>
            <a:pPr lvl="0"/>
            <a:r>
              <a:rPr lang="en-US" dirty="0"/>
              <a:t>Q: 	text</a:t>
            </a:r>
          </a:p>
        </p:txBody>
      </p:sp>
      <p:sp>
        <p:nvSpPr>
          <p:cNvPr id="7" name="TextBox 6"/>
          <p:cNvSpPr txBox="1"/>
          <p:nvPr userDrawn="1"/>
        </p:nvSpPr>
        <p:spPr bwMode="white">
          <a:xfrm>
            <a:off x="2971800" y="4760259"/>
            <a:ext cx="3200400" cy="376549"/>
          </a:xfrm>
          <a:prstGeom prst="rect">
            <a:avLst/>
          </a:prstGeom>
          <a:noFill/>
        </p:spPr>
        <p:txBody>
          <a:bodyPr vert="horz" wrap="square" lIns="0" tIns="0" rIns="0" bIns="0" rtlCol="0" anchor="ctr">
            <a:noAutofit/>
          </a:bodyPr>
          <a:lstStyle/>
          <a:p>
            <a:pPr algn="ctr"/>
            <a:r>
              <a:rPr lang="en-US" sz="1000" dirty="0">
                <a:solidFill>
                  <a:schemeClr val="bg1"/>
                </a:solidFill>
              </a:rPr>
              <a:t>Intel Confidential</a:t>
            </a:r>
          </a:p>
        </p:txBody>
      </p:sp>
    </p:spTree>
    <p:extLst>
      <p:ext uri="{BB962C8B-B14F-4D97-AF65-F5344CB8AC3E}">
        <p14:creationId xmlns:p14="http://schemas.microsoft.com/office/powerpoint/2010/main" val="41371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pic>
        <p:nvPicPr>
          <p:cNvPr id="4" name="Picture 3" descr="int_experience_hrz_wht_rgb_15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460693" y="389229"/>
            <a:ext cx="2121766" cy="887284"/>
          </a:xfrm>
          <a:prstGeom prst="rect">
            <a:avLst/>
          </a:prstGeom>
        </p:spPr>
      </p:pic>
    </p:spTree>
    <p:extLst>
      <p:ext uri="{BB962C8B-B14F-4D97-AF65-F5344CB8AC3E}">
        <p14:creationId xmlns:p14="http://schemas.microsoft.com/office/powerpoint/2010/main" val="1110112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Radial Gradient">
    <p:bg>
      <p:bgPr>
        <a:blipFill dpi="0" rotWithShape="1">
          <a:blip r:embed="rId2" cstate="email"/>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44687" y="2479425"/>
            <a:ext cx="8212886"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radial gradient</a:t>
            </a:r>
          </a:p>
        </p:txBody>
      </p:sp>
      <p:sp>
        <p:nvSpPr>
          <p:cNvPr id="9"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10" name="Picture 9" descr="int_experience_hrz_wht_rgb_15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460693" y="389229"/>
            <a:ext cx="2121766" cy="887284"/>
          </a:xfrm>
          <a:prstGeom prst="rect">
            <a:avLst/>
          </a:prstGeom>
        </p:spPr>
      </p:pic>
    </p:spTree>
    <p:extLst>
      <p:ext uri="{BB962C8B-B14F-4D97-AF65-F5344CB8AC3E}">
        <p14:creationId xmlns:p14="http://schemas.microsoft.com/office/powerpoint/2010/main" val="104506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477434" y="1875130"/>
            <a:ext cx="2108795" cy="138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0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7" name="Picture 6" descr="int_experience_wht_rgb_30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3490232" y="1693329"/>
            <a:ext cx="2085380" cy="2113879"/>
          </a:xfrm>
          <a:prstGeom prst="rect">
            <a:avLst/>
          </a:prstGeom>
        </p:spPr>
      </p:pic>
    </p:spTree>
    <p:extLst>
      <p:ext uri="{BB962C8B-B14F-4D97-AF65-F5344CB8AC3E}">
        <p14:creationId xmlns:p14="http://schemas.microsoft.com/office/powerpoint/2010/main" val="1474831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White Section Brea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white">
          <a:xfrm>
            <a:off x="6872352" y="4824387"/>
            <a:ext cx="2133600" cy="273844"/>
          </a:xfrm>
          <a:prstGeom prst="rect">
            <a:avLst/>
          </a:prstGeom>
        </p:spPr>
        <p:txBody>
          <a:bodyPr/>
          <a:lstStyle>
            <a:lvl1pPr algn="r">
              <a:defRPr sz="1000">
                <a:solidFill>
                  <a:schemeClr val="bg1"/>
                </a:solidFill>
              </a:defRPr>
            </a:lvl1pPr>
          </a:lstStyle>
          <a:p>
            <a:fld id="{A545CA6B-A23D-4953-B597-42CBC306DAF0}" type="slidenum">
              <a:rPr lang="en-US" smtClean="0"/>
              <a:pPr/>
              <a:t>‹#›</a:t>
            </a:fld>
            <a:endParaRPr lang="en-US" dirty="0"/>
          </a:p>
        </p:txBody>
      </p:sp>
      <p:sp>
        <p:nvSpPr>
          <p:cNvPr id="3" name="TextBox 2"/>
          <p:cNvSpPr txBox="1"/>
          <p:nvPr userDrawn="1"/>
        </p:nvSpPr>
        <p:spPr bwMode="white">
          <a:xfrm>
            <a:off x="2971800" y="4760259"/>
            <a:ext cx="3200400" cy="376549"/>
          </a:xfrm>
          <a:prstGeom prst="rect">
            <a:avLst/>
          </a:prstGeom>
          <a:noFill/>
        </p:spPr>
        <p:txBody>
          <a:bodyPr vert="horz" wrap="square" lIns="0" tIns="0" rIns="0" bIns="0" rtlCol="0" anchor="ctr">
            <a:noAutofit/>
          </a:bodyPr>
          <a:lstStyle/>
          <a:p>
            <a:pPr algn="ctr"/>
            <a:r>
              <a:rPr lang="en-US" sz="1000" dirty="0">
                <a:solidFill>
                  <a:schemeClr val="bg1"/>
                </a:solidFill>
              </a:rPr>
              <a:t>Intel Confidential</a:t>
            </a:r>
          </a:p>
        </p:txBody>
      </p:sp>
    </p:spTree>
    <p:extLst>
      <p:ext uri="{BB962C8B-B14F-4D97-AF65-F5344CB8AC3E}">
        <p14:creationId xmlns:p14="http://schemas.microsoft.com/office/powerpoint/2010/main" val="240372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9"/>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name="think-cell Slide" r:id="rId10" imgW="360" imgH="360" progId="TCLayout.ActiveDocument.1">
                  <p:embed/>
                </p:oleObj>
              </mc:Choice>
              <mc:Fallback>
                <p:oleObj name="think-cell Slide" r:id="rId10" imgW="360" imgH="360" progId="TCLayout.ActiveDocument.1">
                  <p:embed/>
                  <p:pic>
                    <p:nvPicPr>
                      <p:cNvPr id="0" name="Picture 25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1587" y="4759452"/>
            <a:ext cx="9144000" cy="384048"/>
          </a:xfrm>
          <a:prstGeom prst="rect">
            <a:avLst/>
          </a:prstGeom>
          <a:gradFill flip="none" rotWithShape="1">
            <a:gsLst>
              <a:gs pos="0">
                <a:schemeClr val="tx2"/>
              </a:gs>
              <a:gs pos="5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1" name="Picture 2" descr="\\.psf\Home\Desktop\Intel.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239915" y="4830593"/>
            <a:ext cx="364336" cy="2401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bwMode="white">
          <a:xfrm>
            <a:off x="8718559"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228600" y="133350"/>
            <a:ext cx="8686800" cy="868680"/>
          </a:xfrm>
          <a:prstGeom prst="rect">
            <a:avLst/>
          </a:prstGeom>
        </p:spPr>
        <p:txBody>
          <a:bodyPr vert="horz" lIns="0" tIns="0" rIns="0" bIns="0" rtlCol="0" anchor="b" anchorCtr="0">
            <a:noAutofit/>
          </a:bodyPr>
          <a:lstStyle/>
          <a:p>
            <a:r>
              <a:rPr lang="en-US" dirty="0"/>
              <a:t>28pt Intel Clear Headline</a:t>
            </a:r>
          </a:p>
        </p:txBody>
      </p:sp>
      <p:sp>
        <p:nvSpPr>
          <p:cNvPr id="3" name="Text Placeholder 2"/>
          <p:cNvSpPr>
            <a:spLocks noGrp="1"/>
          </p:cNvSpPr>
          <p:nvPr>
            <p:ph type="body" idx="1"/>
          </p:nvPr>
        </p:nvSpPr>
        <p:spPr>
          <a:xfrm>
            <a:off x="228600" y="1026549"/>
            <a:ext cx="8685124" cy="326001"/>
          </a:xfrm>
          <a:prstGeom prst="rect">
            <a:avLst/>
          </a:prstGeom>
        </p:spPr>
        <p:txBody>
          <a:bodyPr vert="horz" lIns="0" tIns="0" rIns="0" bIns="0" rtlCol="0">
            <a:noAutofit/>
          </a:bodyPr>
          <a:lstStyle/>
          <a:p>
            <a:pPr lvl="0"/>
            <a:r>
              <a:rPr lang="en-US" dirty="0"/>
              <a:t>18pt Intel Clear body text</a:t>
            </a:r>
          </a:p>
        </p:txBody>
      </p:sp>
      <p:sp>
        <p:nvSpPr>
          <p:cNvPr id="8" name="TextBox 7"/>
          <p:cNvSpPr txBox="1"/>
          <p:nvPr/>
        </p:nvSpPr>
        <p:spPr bwMode="white">
          <a:xfrm>
            <a:off x="2971800" y="4760259"/>
            <a:ext cx="3200400" cy="376549"/>
          </a:xfrm>
          <a:prstGeom prst="rect">
            <a:avLst/>
          </a:prstGeom>
          <a:noFill/>
        </p:spPr>
        <p:txBody>
          <a:bodyPr vert="horz" wrap="square" lIns="0" tIns="0" rIns="0" bIns="0" rtlCol="0" anchor="ctr">
            <a:noAutofit/>
          </a:bodyPr>
          <a:lstStyle/>
          <a:p>
            <a:pPr algn="ctr"/>
            <a:r>
              <a:rPr lang="en-US" sz="1000" dirty="0">
                <a:solidFill>
                  <a:schemeClr val="bg1"/>
                </a:solidFill>
              </a:rPr>
              <a:t>Intel Confidential</a:t>
            </a:r>
          </a:p>
        </p:txBody>
      </p:sp>
    </p:spTree>
    <p:extLst>
      <p:ext uri="{BB962C8B-B14F-4D97-AF65-F5344CB8AC3E}">
        <p14:creationId xmlns:p14="http://schemas.microsoft.com/office/powerpoint/2010/main" val="3786227823"/>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6" r:id="rId4"/>
    <p:sldLayoutId id="2147483671" r:id="rId5"/>
    <p:sldLayoutId id="2147483672" r:id="rId6"/>
    <p:sldLayoutId id="2147483674" r:id="rId7"/>
  </p:sldLayoutIdLst>
  <p:hf hdr="0" dt="0"/>
  <p:txStyles>
    <p:titleStyle>
      <a:lvl1pPr algn="l" defTabSz="457200" rtl="0" eaLnBrk="1" latinLnBrk="0" hangingPunct="1">
        <a:lnSpc>
          <a:spcPct val="100000"/>
        </a:lnSpc>
        <a:spcBef>
          <a:spcPct val="0"/>
        </a:spcBef>
        <a:buNone/>
        <a:defRPr sz="2000" b="0" i="0" kern="1200" spc="0" baseline="0">
          <a:solidFill>
            <a:srgbClr val="003C71"/>
          </a:solidFill>
          <a:latin typeface="Intel Clear"/>
          <a:ea typeface="Intel Clear"/>
          <a:cs typeface="Intel Clear"/>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4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image" Target="../media/image40.emf"/><Relationship Id="rId12" Type="http://schemas.openxmlformats.org/officeDocument/2006/relationships/image" Target="../media/image44.png"/><Relationship Id="rId17" Type="http://schemas.openxmlformats.org/officeDocument/2006/relationships/image" Target="../media/image36.png"/><Relationship Id="rId2" Type="http://schemas.openxmlformats.org/officeDocument/2006/relationships/slideLayout" Target="../slideLayouts/slideLayout2.xml"/><Relationship Id="rId16" Type="http://schemas.openxmlformats.org/officeDocument/2006/relationships/image" Target="../media/image34.png"/><Relationship Id="rId1" Type="http://schemas.openxmlformats.org/officeDocument/2006/relationships/tags" Target="../tags/tag10.xml"/><Relationship Id="rId6" Type="http://schemas.openxmlformats.org/officeDocument/2006/relationships/package" Target="../embeddings/Microsoft_Excel_Worksheet.xlsx"/><Relationship Id="rId11" Type="http://schemas.openxmlformats.org/officeDocument/2006/relationships/image" Target="../media/image43.png"/><Relationship Id="rId5" Type="http://schemas.openxmlformats.org/officeDocument/2006/relationships/image" Target="../media/image1.emf"/><Relationship Id="rId15" Type="http://schemas.openxmlformats.org/officeDocument/2006/relationships/image" Target="../media/image45.png"/><Relationship Id="rId10" Type="http://schemas.openxmlformats.org/officeDocument/2006/relationships/image" Target="../media/image32.png"/><Relationship Id="rId4" Type="http://schemas.openxmlformats.org/officeDocument/2006/relationships/oleObject" Target="../embeddings/oleObject9.bin"/><Relationship Id="rId9" Type="http://schemas.openxmlformats.org/officeDocument/2006/relationships/image" Target="../media/image42.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10.bin"/><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2.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3.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12.bin"/><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5.jpe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1.png"/><Relationship Id="rId3" Type="http://schemas.openxmlformats.org/officeDocument/2006/relationships/notesSlide" Target="../notesSlides/notesSlide15.xml"/><Relationship Id="rId7" Type="http://schemas.openxmlformats.org/officeDocument/2006/relationships/image" Target="../media/image1.emf"/><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slideLayout" Target="../slideLayouts/slideLayout2.xml"/><Relationship Id="rId16" Type="http://schemas.openxmlformats.org/officeDocument/2006/relationships/image" Target="../media/image64.jpeg"/><Relationship Id="rId1" Type="http://schemas.openxmlformats.org/officeDocument/2006/relationships/tags" Target="../tags/tag15.xml"/><Relationship Id="rId6" Type="http://schemas.openxmlformats.org/officeDocument/2006/relationships/oleObject" Target="../embeddings/oleObject14.bin"/><Relationship Id="rId11" Type="http://schemas.openxmlformats.org/officeDocument/2006/relationships/image" Target="../media/image59.png"/><Relationship Id="rId5" Type="http://schemas.openxmlformats.org/officeDocument/2006/relationships/image" Target="../media/image56.emf"/><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package" Target="../embeddings/Microsoft_Excel_Worksheet1.xlsx"/><Relationship Id="rId9" Type="http://schemas.openxmlformats.org/officeDocument/2006/relationships/image" Target="../media/image5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6.xml"/><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15.bin"/><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7.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16.bin"/><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18.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17.bin"/><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75.jpe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notesSlide" Target="../notesSlides/notesSlide20.xml"/><Relationship Id="rId7" Type="http://schemas.openxmlformats.org/officeDocument/2006/relationships/image" Target="../media/image1.emf"/><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slideLayout" Target="../slideLayouts/slideLayout2.xml"/><Relationship Id="rId16" Type="http://schemas.openxmlformats.org/officeDocument/2006/relationships/image" Target="../media/image86.png"/><Relationship Id="rId1" Type="http://schemas.openxmlformats.org/officeDocument/2006/relationships/tags" Target="../tags/tag20.xml"/><Relationship Id="rId6" Type="http://schemas.openxmlformats.org/officeDocument/2006/relationships/oleObject" Target="../embeddings/oleObject19.bin"/><Relationship Id="rId11" Type="http://schemas.openxmlformats.org/officeDocument/2006/relationships/image" Target="../media/image81.png"/><Relationship Id="rId5" Type="http://schemas.openxmlformats.org/officeDocument/2006/relationships/image" Target="../media/image77.emf"/><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package" Target="../embeddings/Microsoft_Excel_Worksheet2.xlsx"/><Relationship Id="rId9" Type="http://schemas.openxmlformats.org/officeDocument/2006/relationships/image" Target="../media/image79.png"/><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21.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78.png"/><Relationship Id="rId5" Type="http://schemas.openxmlformats.org/officeDocument/2006/relationships/image" Target="../media/image1.emf"/><Relationship Id="rId4" Type="http://schemas.openxmlformats.org/officeDocument/2006/relationships/oleObject" Target="../embeddings/oleObject20.bin"/><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23.xml"/><Relationship Id="rId7"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8.png"/><Relationship Id="rId5" Type="http://schemas.openxmlformats.org/officeDocument/2006/relationships/image" Target="../media/image1.emf"/><Relationship Id="rId4" Type="http://schemas.openxmlformats.org/officeDocument/2006/relationships/oleObject" Target="../embeddings/oleObject22.bin"/><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97.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03.png"/><Relationship Id="rId3" Type="http://schemas.openxmlformats.org/officeDocument/2006/relationships/notesSlide" Target="../notesSlides/notesSlide25.xml"/><Relationship Id="rId7" Type="http://schemas.openxmlformats.org/officeDocument/2006/relationships/image" Target="../media/image98.emf"/><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slideLayout" Target="../slideLayouts/slideLayout2.xml"/><Relationship Id="rId16" Type="http://schemas.openxmlformats.org/officeDocument/2006/relationships/image" Target="../media/image106.png"/><Relationship Id="rId1" Type="http://schemas.openxmlformats.org/officeDocument/2006/relationships/tags" Target="../tags/tag25.xml"/><Relationship Id="rId6" Type="http://schemas.openxmlformats.org/officeDocument/2006/relationships/package" Target="../embeddings/Microsoft_Excel_Worksheet3.xlsx"/><Relationship Id="rId11" Type="http://schemas.openxmlformats.org/officeDocument/2006/relationships/image" Target="../media/image101.png"/><Relationship Id="rId5" Type="http://schemas.openxmlformats.org/officeDocument/2006/relationships/image" Target="../media/image1.emf"/><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oleObject" Target="../embeddings/oleObject24.bin"/><Relationship Id="rId9" Type="http://schemas.openxmlformats.org/officeDocument/2006/relationships/image" Target="../media/image99.png"/><Relationship Id="rId14" Type="http://schemas.openxmlformats.org/officeDocument/2006/relationships/image" Target="../media/image104.png"/></Relationships>
</file>

<file path=ppt/slides/_rels/slide2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26.xml"/><Relationship Id="rId7"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25.bin"/><Relationship Id="rId9" Type="http://schemas.openxmlformats.org/officeDocument/2006/relationships/image" Target="../media/image110.png"/></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notesSlide" Target="../notesSlides/notesSlide27.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26.bin"/><Relationship Id="rId9" Type="http://schemas.openxmlformats.org/officeDocument/2006/relationships/image" Target="../media/image1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28.xml"/><Relationship Id="rId7"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27.bin"/><Relationship Id="rId9" Type="http://schemas.openxmlformats.org/officeDocument/2006/relationships/image" Target="../media/image11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17.jpe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118.emf"/><Relationship Id="rId4" Type="http://schemas.openxmlformats.org/officeDocument/2006/relationships/package" Target="../embeddings/Microsoft_Excel_Worksheet4.xlsx"/></Relationships>
</file>

<file path=ppt/slides/_rels/slide33.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notesSlide" Target="../notesSlides/notesSlide31.xml"/><Relationship Id="rId7" Type="http://schemas.openxmlformats.org/officeDocument/2006/relationships/package" Target="../embeddings/Microsoft_Excel_Worksheet5.xlsx"/><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32.xml"/><Relationship Id="rId7" Type="http://schemas.openxmlformats.org/officeDocument/2006/relationships/image" Target="../media/image120.emf"/><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package" Target="../embeddings/Microsoft_Excel_Worksheet6.xlsx"/><Relationship Id="rId5" Type="http://schemas.openxmlformats.org/officeDocument/2006/relationships/image" Target="../media/image1.emf"/><Relationship Id="rId4" Type="http://schemas.openxmlformats.org/officeDocument/2006/relationships/oleObject" Target="../embeddings/oleObject31.bin"/></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33.xml"/><Relationship Id="rId7" Type="http://schemas.openxmlformats.org/officeDocument/2006/relationships/image" Target="../media/image121.emf"/><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package" Target="../embeddings/Microsoft_Excel_Worksheet7.xlsx"/><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34.xml"/><Relationship Id="rId7" Type="http://schemas.openxmlformats.org/officeDocument/2006/relationships/image" Target="../media/image122.emf"/><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package" Target="../embeddings/Microsoft_Excel_Worksheet8.xlsx"/><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23.jpe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9.xml.rels><?xml version="1.0" encoding="UTF-8" standalone="yes"?>
<Relationships xmlns="http://schemas.openxmlformats.org/package/2006/relationships"><Relationship Id="rId8" Type="http://schemas.openxmlformats.org/officeDocument/2006/relationships/image" Target="../media/image124.emf"/><Relationship Id="rId13" Type="http://schemas.openxmlformats.org/officeDocument/2006/relationships/image" Target="../media/image129.jpeg"/><Relationship Id="rId3" Type="http://schemas.openxmlformats.org/officeDocument/2006/relationships/notesSlide" Target="../notesSlides/notesSlide36.xml"/><Relationship Id="rId7" Type="http://schemas.openxmlformats.org/officeDocument/2006/relationships/package" Target="../embeddings/Microsoft_Excel_Worksheet9.xlsx"/><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slideLayout" Target="../slideLayouts/slideLayout2.xml"/><Relationship Id="rId16" Type="http://schemas.openxmlformats.org/officeDocument/2006/relationships/image" Target="../media/image132.jpeg"/><Relationship Id="rId1" Type="http://schemas.openxmlformats.org/officeDocument/2006/relationships/tags" Target="../tags/tag36.xml"/><Relationship Id="rId6" Type="http://schemas.openxmlformats.org/officeDocument/2006/relationships/image" Target="../media/image41.jpeg"/><Relationship Id="rId11" Type="http://schemas.openxmlformats.org/officeDocument/2006/relationships/image" Target="../media/image127.jpeg"/><Relationship Id="rId5" Type="http://schemas.openxmlformats.org/officeDocument/2006/relationships/image" Target="../media/image1.emf"/><Relationship Id="rId15" Type="http://schemas.openxmlformats.org/officeDocument/2006/relationships/image" Target="../media/image131.jpeg"/><Relationship Id="rId10" Type="http://schemas.openxmlformats.org/officeDocument/2006/relationships/image" Target="../media/image126.jpeg"/><Relationship Id="rId4" Type="http://schemas.openxmlformats.org/officeDocument/2006/relationships/oleObject" Target="../embeddings/oleObject35.bin"/><Relationship Id="rId9" Type="http://schemas.openxmlformats.org/officeDocument/2006/relationships/image" Target="../media/image125.jpeg"/><Relationship Id="rId14" Type="http://schemas.openxmlformats.org/officeDocument/2006/relationships/image" Target="../media/image1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notesSlide" Target="../notesSlides/notesSlide37.xml"/><Relationship Id="rId7" Type="http://schemas.openxmlformats.org/officeDocument/2006/relationships/image" Target="../media/image134.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36.bin"/><Relationship Id="rId9" Type="http://schemas.openxmlformats.org/officeDocument/2006/relationships/image" Target="../media/image136.jpeg"/></Relationships>
</file>

<file path=ppt/slides/_rels/slide41.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notesSlide" Target="../notesSlides/notesSlide38.xml"/><Relationship Id="rId7" Type="http://schemas.openxmlformats.org/officeDocument/2006/relationships/image" Target="../media/image137.jpe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37.bin"/><Relationship Id="rId9" Type="http://schemas.openxmlformats.org/officeDocument/2006/relationships/image" Target="../media/image139.jpeg"/></Relationships>
</file>

<file path=ppt/slides/_rels/slide42.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notesSlide" Target="../notesSlides/notesSlide39.xml"/><Relationship Id="rId7"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38.bin"/><Relationship Id="rId9" Type="http://schemas.openxmlformats.org/officeDocument/2006/relationships/image" Target="../media/image14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43.jpe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4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49.jpeg"/><Relationship Id="rId3" Type="http://schemas.openxmlformats.org/officeDocument/2006/relationships/notesSlide" Target="../notesSlides/notesSlide41.xml"/><Relationship Id="rId7" Type="http://schemas.openxmlformats.org/officeDocument/2006/relationships/image" Target="../media/image144.emf"/><Relationship Id="rId12" Type="http://schemas.openxmlformats.org/officeDocument/2006/relationships/image" Target="../media/image148.jpeg"/><Relationship Id="rId17" Type="http://schemas.openxmlformats.org/officeDocument/2006/relationships/image" Target="../media/image153.jpeg"/><Relationship Id="rId2" Type="http://schemas.openxmlformats.org/officeDocument/2006/relationships/slideLayout" Target="../slideLayouts/slideLayout2.xml"/><Relationship Id="rId16" Type="http://schemas.openxmlformats.org/officeDocument/2006/relationships/image" Target="../media/image152.jpeg"/><Relationship Id="rId1" Type="http://schemas.openxmlformats.org/officeDocument/2006/relationships/tags" Target="../tags/tag41.xml"/><Relationship Id="rId6" Type="http://schemas.openxmlformats.org/officeDocument/2006/relationships/package" Target="../embeddings/Microsoft_Excel_Worksheet10.xlsx"/><Relationship Id="rId11" Type="http://schemas.openxmlformats.org/officeDocument/2006/relationships/image" Target="../media/image147.jpeg"/><Relationship Id="rId5" Type="http://schemas.openxmlformats.org/officeDocument/2006/relationships/image" Target="../media/image1.emf"/><Relationship Id="rId15" Type="http://schemas.openxmlformats.org/officeDocument/2006/relationships/image" Target="../media/image151.jpeg"/><Relationship Id="rId10" Type="http://schemas.openxmlformats.org/officeDocument/2006/relationships/image" Target="../media/image146.jpeg"/><Relationship Id="rId4" Type="http://schemas.openxmlformats.org/officeDocument/2006/relationships/oleObject" Target="../embeddings/oleObject40.bin"/><Relationship Id="rId9" Type="http://schemas.openxmlformats.org/officeDocument/2006/relationships/image" Target="../media/image145.jpeg"/><Relationship Id="rId14" Type="http://schemas.openxmlformats.org/officeDocument/2006/relationships/image" Target="../media/image150.jpeg"/></Relationships>
</file>

<file path=ppt/slides/_rels/slide45.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notesSlide" Target="../notesSlides/notesSlide42.xml"/><Relationship Id="rId7" Type="http://schemas.openxmlformats.org/officeDocument/2006/relationships/image" Target="../media/image155.jpe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154.jpeg"/><Relationship Id="rId5" Type="http://schemas.openxmlformats.org/officeDocument/2006/relationships/image" Target="../media/image1.emf"/><Relationship Id="rId4" Type="http://schemas.openxmlformats.org/officeDocument/2006/relationships/oleObject" Target="../embeddings/oleObject41.bin"/><Relationship Id="rId9" Type="http://schemas.openxmlformats.org/officeDocument/2006/relationships/image" Target="../media/image31.png"/></Relationships>
</file>

<file path=ppt/slides/_rels/slide46.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notesSlide" Target="../notesSlides/notesSlide43.xml"/><Relationship Id="rId7" Type="http://schemas.openxmlformats.org/officeDocument/2006/relationships/image" Target="../media/image157.jpe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42.bin"/><Relationship Id="rId9" Type="http://schemas.openxmlformats.org/officeDocument/2006/relationships/image" Target="../media/image159.jpeg"/></Relationships>
</file>

<file path=ppt/slides/_rels/slide47.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notesSlide" Target="../notesSlides/notesSlide44.xml"/><Relationship Id="rId7" Type="http://schemas.openxmlformats.org/officeDocument/2006/relationships/image" Target="../media/image160.jpe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43.bin"/><Relationship Id="rId9" Type="http://schemas.openxmlformats.org/officeDocument/2006/relationships/image" Target="../media/image16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163.jpeg"/><Relationship Id="rId5" Type="http://schemas.openxmlformats.org/officeDocument/2006/relationships/image" Target="../media/image1.emf"/><Relationship Id="rId4" Type="http://schemas.openxmlformats.org/officeDocument/2006/relationships/oleObject" Target="../embeddings/oleObject44.bin"/></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69.jpeg"/><Relationship Id="rId3" Type="http://schemas.openxmlformats.org/officeDocument/2006/relationships/notesSlide" Target="../notesSlides/notesSlide46.xml"/><Relationship Id="rId7" Type="http://schemas.openxmlformats.org/officeDocument/2006/relationships/image" Target="../media/image164.emf"/><Relationship Id="rId12" Type="http://schemas.openxmlformats.org/officeDocument/2006/relationships/image" Target="../media/image168.jpeg"/><Relationship Id="rId17" Type="http://schemas.openxmlformats.org/officeDocument/2006/relationships/image" Target="../media/image173.jpeg"/><Relationship Id="rId2" Type="http://schemas.openxmlformats.org/officeDocument/2006/relationships/slideLayout" Target="../slideLayouts/slideLayout2.xml"/><Relationship Id="rId16" Type="http://schemas.openxmlformats.org/officeDocument/2006/relationships/image" Target="../media/image172.jpeg"/><Relationship Id="rId1" Type="http://schemas.openxmlformats.org/officeDocument/2006/relationships/tags" Target="../tags/tag46.xml"/><Relationship Id="rId6" Type="http://schemas.openxmlformats.org/officeDocument/2006/relationships/package" Target="../embeddings/Microsoft_Excel_Worksheet11.xlsx"/><Relationship Id="rId11" Type="http://schemas.openxmlformats.org/officeDocument/2006/relationships/image" Target="../media/image167.jpeg"/><Relationship Id="rId5" Type="http://schemas.openxmlformats.org/officeDocument/2006/relationships/image" Target="../media/image1.emf"/><Relationship Id="rId15" Type="http://schemas.openxmlformats.org/officeDocument/2006/relationships/image" Target="../media/image171.jpeg"/><Relationship Id="rId10" Type="http://schemas.openxmlformats.org/officeDocument/2006/relationships/image" Target="../media/image166.jpeg"/><Relationship Id="rId4" Type="http://schemas.openxmlformats.org/officeDocument/2006/relationships/oleObject" Target="../embeddings/oleObject45.bin"/><Relationship Id="rId9" Type="http://schemas.openxmlformats.org/officeDocument/2006/relationships/image" Target="../media/image165.jpeg"/><Relationship Id="rId14" Type="http://schemas.openxmlformats.org/officeDocument/2006/relationships/image" Target="../media/image170.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emf"/><Relationship Id="rId10" Type="http://schemas.openxmlformats.org/officeDocument/2006/relationships/image" Target="../media/image15.png"/><Relationship Id="rId4" Type="http://schemas.openxmlformats.org/officeDocument/2006/relationships/oleObject" Target="../embeddings/oleObject4.bin"/><Relationship Id="rId9" Type="http://schemas.openxmlformats.org/officeDocument/2006/relationships/image" Target="../media/image14.png"/><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notesSlide" Target="../notesSlides/notesSlide47.xml"/><Relationship Id="rId7" Type="http://schemas.openxmlformats.org/officeDocument/2006/relationships/image" Target="../media/image175.jpe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174.jpeg"/><Relationship Id="rId5" Type="http://schemas.openxmlformats.org/officeDocument/2006/relationships/image" Target="../media/image1.emf"/><Relationship Id="rId4" Type="http://schemas.openxmlformats.org/officeDocument/2006/relationships/oleObject" Target="../embeddings/oleObject46.bin"/><Relationship Id="rId9" Type="http://schemas.openxmlformats.org/officeDocument/2006/relationships/image" Target="../media/image78.png"/></Relationships>
</file>

<file path=ppt/slides/_rels/slide51.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notesSlide" Target="../notesSlides/notesSlide48.xml"/><Relationship Id="rId7" Type="http://schemas.openxmlformats.org/officeDocument/2006/relationships/image" Target="../media/image177.jpe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78.png"/><Relationship Id="rId5" Type="http://schemas.openxmlformats.org/officeDocument/2006/relationships/image" Target="../media/image1.emf"/><Relationship Id="rId4" Type="http://schemas.openxmlformats.org/officeDocument/2006/relationships/oleObject" Target="../embeddings/oleObject47.bin"/><Relationship Id="rId9" Type="http://schemas.openxmlformats.org/officeDocument/2006/relationships/image" Target="../media/image179.jpeg"/></Relationships>
</file>

<file path=ppt/slides/_rels/slide52.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notesSlide" Target="../notesSlides/notesSlide49.xml"/><Relationship Id="rId7" Type="http://schemas.openxmlformats.org/officeDocument/2006/relationships/image" Target="../media/image180.jpe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78.png"/><Relationship Id="rId5" Type="http://schemas.openxmlformats.org/officeDocument/2006/relationships/image" Target="../media/image1.emf"/><Relationship Id="rId4" Type="http://schemas.openxmlformats.org/officeDocument/2006/relationships/oleObject" Target="../embeddings/oleObject48.bin"/><Relationship Id="rId9" Type="http://schemas.openxmlformats.org/officeDocument/2006/relationships/image" Target="../media/image18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183.jpeg"/><Relationship Id="rId5" Type="http://schemas.openxmlformats.org/officeDocument/2006/relationships/image" Target="../media/image1.emf"/><Relationship Id="rId4" Type="http://schemas.openxmlformats.org/officeDocument/2006/relationships/oleObject" Target="../embeddings/oleObject49.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oleObject" Target="../embeddings/oleObject50.bin"/><Relationship Id="rId5" Type="http://schemas.openxmlformats.org/officeDocument/2006/relationships/image" Target="../media/image184.emf"/><Relationship Id="rId4" Type="http://schemas.openxmlformats.org/officeDocument/2006/relationships/package" Target="../embeddings/Microsoft_Excel_Worksheet12.xlsx"/></Relationships>
</file>

<file path=ppt/slides/_rels/slide55.xml.rels><?xml version="1.0" encoding="UTF-8" standalone="yes"?>
<Relationships xmlns="http://schemas.openxmlformats.org/package/2006/relationships"><Relationship Id="rId8" Type="http://schemas.openxmlformats.org/officeDocument/2006/relationships/image" Target="../media/image185.emf"/><Relationship Id="rId3" Type="http://schemas.openxmlformats.org/officeDocument/2006/relationships/notesSlide" Target="../notesSlides/notesSlide52.xml"/><Relationship Id="rId7" Type="http://schemas.openxmlformats.org/officeDocument/2006/relationships/package" Target="../embeddings/Microsoft_Excel_Worksheet13.xlsx"/><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51.bin"/></Relationships>
</file>

<file path=ppt/slides/_rels/slide5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53.xml"/><Relationship Id="rId7" Type="http://schemas.openxmlformats.org/officeDocument/2006/relationships/image" Target="../media/image186.emf"/><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package" Target="../embeddings/Microsoft_Excel_Worksheet14.xlsx"/><Relationship Id="rId5" Type="http://schemas.openxmlformats.org/officeDocument/2006/relationships/image" Target="../media/image1.emf"/><Relationship Id="rId4" Type="http://schemas.openxmlformats.org/officeDocument/2006/relationships/oleObject" Target="../embeddings/oleObject52.bin"/></Relationships>
</file>

<file path=ppt/slides/_rels/slide57.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notesSlide" Target="../notesSlides/notesSlide54.xml"/><Relationship Id="rId7" Type="http://schemas.openxmlformats.org/officeDocument/2006/relationships/package" Target="../embeddings/Microsoft_Excel_Worksheet15.xlsx"/><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78.png"/><Relationship Id="rId5" Type="http://schemas.openxmlformats.org/officeDocument/2006/relationships/image" Target="../media/image1.emf"/><Relationship Id="rId4" Type="http://schemas.openxmlformats.org/officeDocument/2006/relationships/oleObject" Target="../embeddings/oleObject53.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91.jpeg"/><Relationship Id="rId5" Type="http://schemas.openxmlformats.org/officeDocument/2006/relationships/image" Target="../media/image190.png"/><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notesSlide" Target="../notesSlides/notesSlide6.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emf"/><Relationship Id="rId10" Type="http://schemas.openxmlformats.org/officeDocument/2006/relationships/image" Target="../media/image24.jpeg"/><Relationship Id="rId4" Type="http://schemas.openxmlformats.org/officeDocument/2006/relationships/oleObject" Target="../embeddings/oleObject5.bin"/><Relationship Id="rId9" Type="http://schemas.openxmlformats.org/officeDocument/2006/relationships/image" Target="../media/image23.jpeg"/><Relationship Id="rId14" Type="http://schemas.openxmlformats.org/officeDocument/2006/relationships/image" Target="../media/image28.jpeg"/></Relationships>
</file>

<file path=ppt/slides/_rels/slide6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61.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jpeg"/><Relationship Id="rId3" Type="http://schemas.openxmlformats.org/officeDocument/2006/relationships/notesSlide" Target="../notesSlides/notesSlide57.xml"/><Relationship Id="rId7" Type="http://schemas.openxmlformats.org/officeDocument/2006/relationships/image" Target="../media/image199.jpeg"/><Relationship Id="rId12" Type="http://schemas.openxmlformats.org/officeDocument/2006/relationships/image" Target="../media/image204.png"/><Relationship Id="rId2" Type="http://schemas.openxmlformats.org/officeDocument/2006/relationships/slideLayout" Target="../slideLayouts/slideLayout1.xml"/><Relationship Id="rId16" Type="http://schemas.openxmlformats.org/officeDocument/2006/relationships/image" Target="../media/image208.jpeg"/><Relationship Id="rId1" Type="http://schemas.openxmlformats.org/officeDocument/2006/relationships/tags" Target="../tags/tag55.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emf"/><Relationship Id="rId15" Type="http://schemas.openxmlformats.org/officeDocument/2006/relationships/image" Target="../media/image207.jpeg"/><Relationship Id="rId10" Type="http://schemas.openxmlformats.org/officeDocument/2006/relationships/image" Target="../media/image202.png"/><Relationship Id="rId4" Type="http://schemas.openxmlformats.org/officeDocument/2006/relationships/oleObject" Target="../embeddings/oleObject54.bin"/><Relationship Id="rId9" Type="http://schemas.openxmlformats.org/officeDocument/2006/relationships/image" Target="../media/image201.png"/><Relationship Id="rId14" Type="http://schemas.openxmlformats.org/officeDocument/2006/relationships/image" Target="../media/image206.jpeg"/></Relationships>
</file>

<file path=ppt/slides/_rels/slide62.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jpeg"/><Relationship Id="rId9" Type="http://schemas.openxmlformats.org/officeDocument/2006/relationships/image" Target="../media/image215.jpeg"/></Relationships>
</file>

<file path=ppt/slides/_rels/slide63.xml.rels><?xml version="1.0" encoding="UTF-8" standalone="yes"?>
<Relationships xmlns="http://schemas.openxmlformats.org/package/2006/relationships"><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64.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24.jpeg"/><Relationship Id="rId11" Type="http://schemas.openxmlformats.org/officeDocument/2006/relationships/image" Target="../media/image153.jpeg"/><Relationship Id="rId5" Type="http://schemas.openxmlformats.org/officeDocument/2006/relationships/image" Target="../media/image223.jpeg"/><Relationship Id="rId10" Type="http://schemas.openxmlformats.org/officeDocument/2006/relationships/image" Target="../media/image228.jpeg"/><Relationship Id="rId4" Type="http://schemas.openxmlformats.org/officeDocument/2006/relationships/image" Target="../media/image222.jpeg"/><Relationship Id="rId9" Type="http://schemas.openxmlformats.org/officeDocument/2006/relationships/image" Target="../media/image227.jpeg"/></Relationships>
</file>

<file path=ppt/slides/_rels/slide6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231.jpeg"/><Relationship Id="rId4" Type="http://schemas.openxmlformats.org/officeDocument/2006/relationships/image" Target="../media/image230.jpeg"/></Relationships>
</file>

<file path=ppt/slides/_rels/slide6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48.jpeg"/><Relationship Id="rId5" Type="http://schemas.openxmlformats.org/officeDocument/2006/relationships/image" Target="../media/image145.jpeg"/><Relationship Id="rId4" Type="http://schemas.openxmlformats.org/officeDocument/2006/relationships/image" Target="../media/image23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notesSlide" Target="../notesSlides/notesSlide64.xml"/><Relationship Id="rId7" Type="http://schemas.openxmlformats.org/officeDocument/2006/relationships/image" Target="../media/image236.jpeg"/><Relationship Id="rId2" Type="http://schemas.openxmlformats.org/officeDocument/2006/relationships/slideLayout" Target="../slideLayouts/slideLayout1.xml"/><Relationship Id="rId1" Type="http://schemas.openxmlformats.org/officeDocument/2006/relationships/tags" Target="../tags/tag56.xml"/><Relationship Id="rId6" Type="http://schemas.openxmlformats.org/officeDocument/2006/relationships/image" Target="../media/image235.png"/><Relationship Id="rId5" Type="http://schemas.openxmlformats.org/officeDocument/2006/relationships/image" Target="../media/image1.emf"/><Relationship Id="rId4" Type="http://schemas.openxmlformats.org/officeDocument/2006/relationships/oleObject" Target="../embeddings/oleObject55.bin"/><Relationship Id="rId9" Type="http://schemas.openxmlformats.org/officeDocument/2006/relationships/image" Target="../media/image41.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3.png"/><Relationship Id="rId3" Type="http://schemas.openxmlformats.org/officeDocument/2006/relationships/notesSlide" Target="../notesSlides/notesSlide7.xml"/><Relationship Id="rId7" Type="http://schemas.openxmlformats.org/officeDocument/2006/relationships/image" Target="../media/image23.jpeg"/><Relationship Id="rId12"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0.jpeg"/><Relationship Id="rId11" Type="http://schemas.openxmlformats.org/officeDocument/2006/relationships/image" Target="../media/image31.png"/><Relationship Id="rId5" Type="http://schemas.openxmlformats.org/officeDocument/2006/relationships/image" Target="../media/image1.emf"/><Relationship Id="rId10" Type="http://schemas.openxmlformats.org/officeDocument/2006/relationships/image" Target="../media/image30.png"/><Relationship Id="rId4" Type="http://schemas.openxmlformats.org/officeDocument/2006/relationships/oleObject" Target="../embeddings/oleObject6.bin"/><Relationship Id="rId9" Type="http://schemas.openxmlformats.org/officeDocument/2006/relationships/image" Target="../media/image29.jpeg"/><Relationship Id="rId14" Type="http://schemas.openxmlformats.org/officeDocument/2006/relationships/image" Target="../media/image34.png"/></Relationships>
</file>

<file path=ppt/slides/_rels/slide70.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notesSlide" Target="../notesSlides/notesSlide65.xml"/><Relationship Id="rId7" Type="http://schemas.openxmlformats.org/officeDocument/2006/relationships/image" Target="../media/image239.png"/><Relationship Id="rId2" Type="http://schemas.openxmlformats.org/officeDocument/2006/relationships/slideLayout" Target="../slideLayouts/slideLayout1.xml"/><Relationship Id="rId1" Type="http://schemas.openxmlformats.org/officeDocument/2006/relationships/tags" Target="../tags/tag57.xml"/><Relationship Id="rId6" Type="http://schemas.openxmlformats.org/officeDocument/2006/relationships/image" Target="../media/image238.png"/><Relationship Id="rId5" Type="http://schemas.openxmlformats.org/officeDocument/2006/relationships/image" Target="../media/image1.emf"/><Relationship Id="rId4" Type="http://schemas.openxmlformats.org/officeDocument/2006/relationships/oleObject" Target="../embeddings/oleObject56.bin"/><Relationship Id="rId9" Type="http://schemas.openxmlformats.org/officeDocument/2006/relationships/image" Target="../media/image41.jpeg"/></Relationships>
</file>

<file path=ppt/slides/_rels/slide71.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notesSlide" Target="../notesSlides/notesSlide66.xml"/><Relationship Id="rId7" Type="http://schemas.openxmlformats.org/officeDocument/2006/relationships/image" Target="../media/image242.png"/><Relationship Id="rId2" Type="http://schemas.openxmlformats.org/officeDocument/2006/relationships/slideLayout" Target="../slideLayouts/slideLayout1.xml"/><Relationship Id="rId1" Type="http://schemas.openxmlformats.org/officeDocument/2006/relationships/tags" Target="../tags/tag58.xml"/><Relationship Id="rId6" Type="http://schemas.openxmlformats.org/officeDocument/2006/relationships/image" Target="../media/image241.png"/><Relationship Id="rId5" Type="http://schemas.openxmlformats.org/officeDocument/2006/relationships/image" Target="../media/image1.emf"/><Relationship Id="rId4" Type="http://schemas.openxmlformats.org/officeDocument/2006/relationships/oleObject" Target="../embeddings/oleObject57.bin"/><Relationship Id="rId9" Type="http://schemas.openxmlformats.org/officeDocument/2006/relationships/image" Target="../media/image41.jpeg"/></Relationships>
</file>

<file path=ppt/slides/_rels/slide7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67.xml"/><Relationship Id="rId7" Type="http://schemas.openxmlformats.org/officeDocument/2006/relationships/image" Target="../media/image64.jpeg"/><Relationship Id="rId2" Type="http://schemas.openxmlformats.org/officeDocument/2006/relationships/slideLayout" Target="../slideLayouts/slideLayout1.xml"/><Relationship Id="rId1" Type="http://schemas.openxmlformats.org/officeDocument/2006/relationships/tags" Target="../tags/tag59.xml"/><Relationship Id="rId6" Type="http://schemas.openxmlformats.org/officeDocument/2006/relationships/image" Target="../media/image63.png"/><Relationship Id="rId5" Type="http://schemas.openxmlformats.org/officeDocument/2006/relationships/image" Target="../media/image1.emf"/><Relationship Id="rId4" Type="http://schemas.openxmlformats.org/officeDocument/2006/relationships/oleObject" Target="../embeddings/oleObject58.bin"/><Relationship Id="rId9" Type="http://schemas.openxmlformats.org/officeDocument/2006/relationships/image" Target="../media/image31.png"/></Relationships>
</file>

<file path=ppt/slides/_rels/slide7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68.xml"/><Relationship Id="rId7"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60.xml"/><Relationship Id="rId6" Type="http://schemas.openxmlformats.org/officeDocument/2006/relationships/image" Target="../media/image60.png"/><Relationship Id="rId5" Type="http://schemas.openxmlformats.org/officeDocument/2006/relationships/image" Target="../media/image1.emf"/><Relationship Id="rId4" Type="http://schemas.openxmlformats.org/officeDocument/2006/relationships/oleObject" Target="../embeddings/oleObject59.bin"/><Relationship Id="rId9" Type="http://schemas.openxmlformats.org/officeDocument/2006/relationships/image" Target="../media/image31.png"/></Relationships>
</file>

<file path=ppt/slides/_rels/slide7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69.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61.xml"/><Relationship Id="rId6" Type="http://schemas.openxmlformats.org/officeDocument/2006/relationships/image" Target="../media/image57.png"/><Relationship Id="rId5" Type="http://schemas.openxmlformats.org/officeDocument/2006/relationships/image" Target="../media/image1.emf"/><Relationship Id="rId4" Type="http://schemas.openxmlformats.org/officeDocument/2006/relationships/oleObject" Target="../embeddings/oleObject60.bin"/><Relationship Id="rId9" Type="http://schemas.openxmlformats.org/officeDocument/2006/relationships/image" Target="../media/image31.png"/></Relationships>
</file>

<file path=ppt/slides/_rels/slide7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70.xml"/><Relationship Id="rId7" Type="http://schemas.openxmlformats.org/officeDocument/2006/relationships/image" Target="../media/image86.png"/><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85.png"/><Relationship Id="rId5" Type="http://schemas.openxmlformats.org/officeDocument/2006/relationships/image" Target="../media/image1.emf"/><Relationship Id="rId4" Type="http://schemas.openxmlformats.org/officeDocument/2006/relationships/oleObject" Target="../embeddings/oleObject61.bin"/><Relationship Id="rId9" Type="http://schemas.openxmlformats.org/officeDocument/2006/relationships/image" Target="../media/image78.png"/></Relationships>
</file>

<file path=ppt/slides/_rels/slide7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71.xml"/><Relationship Id="rId7" Type="http://schemas.openxmlformats.org/officeDocument/2006/relationships/image" Target="../media/image83.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82.png"/><Relationship Id="rId5" Type="http://schemas.openxmlformats.org/officeDocument/2006/relationships/image" Target="../media/image1.emf"/><Relationship Id="rId4" Type="http://schemas.openxmlformats.org/officeDocument/2006/relationships/oleObject" Target="../embeddings/oleObject62.bin"/><Relationship Id="rId9" Type="http://schemas.openxmlformats.org/officeDocument/2006/relationships/image" Target="../media/image78.png"/></Relationships>
</file>

<file path=ppt/slides/_rels/slide7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72.xml"/><Relationship Id="rId7" Type="http://schemas.openxmlformats.org/officeDocument/2006/relationships/image" Target="../media/image80.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79.png"/><Relationship Id="rId5" Type="http://schemas.openxmlformats.org/officeDocument/2006/relationships/image" Target="../media/image1.emf"/><Relationship Id="rId4" Type="http://schemas.openxmlformats.org/officeDocument/2006/relationships/oleObject" Target="../embeddings/oleObject63.bin"/><Relationship Id="rId9" Type="http://schemas.openxmlformats.org/officeDocument/2006/relationships/image" Target="../media/image78.png"/></Relationships>
</file>

<file path=ppt/slides/_rels/slide7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73.xml"/><Relationship Id="rId7" Type="http://schemas.openxmlformats.org/officeDocument/2006/relationships/image" Target="../media/image106.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105.png"/><Relationship Id="rId5" Type="http://schemas.openxmlformats.org/officeDocument/2006/relationships/image" Target="../media/image1.emf"/><Relationship Id="rId4" Type="http://schemas.openxmlformats.org/officeDocument/2006/relationships/oleObject" Target="../embeddings/oleObject64.bin"/><Relationship Id="rId9" Type="http://schemas.openxmlformats.org/officeDocument/2006/relationships/image" Target="../media/image41.jpeg"/></Relationships>
</file>

<file path=ppt/slides/_rels/slide7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74.xml"/><Relationship Id="rId7" Type="http://schemas.openxmlformats.org/officeDocument/2006/relationships/image" Target="../media/image103.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02.png"/><Relationship Id="rId5" Type="http://schemas.openxmlformats.org/officeDocument/2006/relationships/image" Target="../media/image1.emf"/><Relationship Id="rId4" Type="http://schemas.openxmlformats.org/officeDocument/2006/relationships/oleObject" Target="../embeddings/oleObject65.bin"/><Relationship Id="rId9"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75.xml"/><Relationship Id="rId7" Type="http://schemas.openxmlformats.org/officeDocument/2006/relationships/image" Target="../media/image100.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99.png"/><Relationship Id="rId5" Type="http://schemas.openxmlformats.org/officeDocument/2006/relationships/image" Target="../media/image1.emf"/><Relationship Id="rId4" Type="http://schemas.openxmlformats.org/officeDocument/2006/relationships/oleObject" Target="../embeddings/oleObject66.bin"/><Relationship Id="rId9" Type="http://schemas.openxmlformats.org/officeDocument/2006/relationships/image" Target="../media/image41.jpeg"/></Relationships>
</file>

<file path=ppt/slides/_rels/slide81.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notesSlide" Target="../notesSlides/notesSlide76.xml"/><Relationship Id="rId7" Type="http://schemas.openxmlformats.org/officeDocument/2006/relationships/image" Target="../media/image131.jpe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67.bin"/><Relationship Id="rId9" Type="http://schemas.openxmlformats.org/officeDocument/2006/relationships/image" Target="../media/image133.jpeg"/></Relationships>
</file>

<file path=ppt/slides/_rels/slide8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notesSlide" Target="../notesSlides/notesSlide77.xml"/><Relationship Id="rId7" Type="http://schemas.openxmlformats.org/officeDocument/2006/relationships/image" Target="../media/image129.jpe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28.jpeg"/><Relationship Id="rId5" Type="http://schemas.openxmlformats.org/officeDocument/2006/relationships/image" Target="../media/image1.emf"/><Relationship Id="rId4" Type="http://schemas.openxmlformats.org/officeDocument/2006/relationships/oleObject" Target="../embeddings/oleObject68.bin"/><Relationship Id="rId9" Type="http://schemas.openxmlformats.org/officeDocument/2006/relationships/image" Target="../media/image41.jpeg"/></Relationships>
</file>

<file path=ppt/slides/_rels/slide8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notesSlide" Target="../notesSlides/notesSlide78.xml"/><Relationship Id="rId7" Type="http://schemas.openxmlformats.org/officeDocument/2006/relationships/image" Target="../media/image126.jpe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125.jpeg"/><Relationship Id="rId5" Type="http://schemas.openxmlformats.org/officeDocument/2006/relationships/image" Target="../media/image1.emf"/><Relationship Id="rId4" Type="http://schemas.openxmlformats.org/officeDocument/2006/relationships/oleObject" Target="../embeddings/oleObject69.bin"/><Relationship Id="rId9" Type="http://schemas.openxmlformats.org/officeDocument/2006/relationships/image" Target="../media/image41.jpeg"/></Relationships>
</file>

<file path=ppt/slides/_rels/slide84.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notesSlide" Target="../notesSlides/notesSlide79.xml"/><Relationship Id="rId7" Type="http://schemas.openxmlformats.org/officeDocument/2006/relationships/image" Target="../media/image151.jpe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70.bin"/><Relationship Id="rId9" Type="http://schemas.openxmlformats.org/officeDocument/2006/relationships/image" Target="../media/image153.jpeg"/></Relationships>
</file>

<file path=ppt/slides/_rels/slide8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notesSlide" Target="../notesSlides/notesSlide80.xml"/><Relationship Id="rId7" Type="http://schemas.openxmlformats.org/officeDocument/2006/relationships/image" Target="../media/image148.jpe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71.bin"/><Relationship Id="rId9" Type="http://schemas.openxmlformats.org/officeDocument/2006/relationships/image" Target="../media/image150.jpeg"/></Relationships>
</file>

<file path=ppt/slides/_rels/slide8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notesSlide" Target="../notesSlides/notesSlide81.xml"/><Relationship Id="rId7" Type="http://schemas.openxmlformats.org/officeDocument/2006/relationships/image" Target="../media/image145.jpe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31.png"/><Relationship Id="rId5" Type="http://schemas.openxmlformats.org/officeDocument/2006/relationships/image" Target="../media/image1.emf"/><Relationship Id="rId4" Type="http://schemas.openxmlformats.org/officeDocument/2006/relationships/oleObject" Target="../embeddings/oleObject72.bin"/><Relationship Id="rId9" Type="http://schemas.openxmlformats.org/officeDocument/2006/relationships/image" Target="../media/image147.jpeg"/></Relationships>
</file>

<file path=ppt/slides/_rels/slide87.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notesSlide" Target="../notesSlides/notesSlide82.xml"/><Relationship Id="rId7" Type="http://schemas.openxmlformats.org/officeDocument/2006/relationships/image" Target="../media/image171.jpe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78.png"/><Relationship Id="rId5" Type="http://schemas.openxmlformats.org/officeDocument/2006/relationships/image" Target="../media/image1.emf"/><Relationship Id="rId4" Type="http://schemas.openxmlformats.org/officeDocument/2006/relationships/oleObject" Target="../embeddings/oleObject73.bin"/><Relationship Id="rId9" Type="http://schemas.openxmlformats.org/officeDocument/2006/relationships/image" Target="../media/image173.jpeg"/></Relationships>
</file>

<file path=ppt/slides/_rels/slide88.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notesSlide" Target="../notesSlides/notesSlide83.xml"/><Relationship Id="rId7" Type="http://schemas.openxmlformats.org/officeDocument/2006/relationships/image" Target="../media/image168.jpe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78.png"/><Relationship Id="rId5" Type="http://schemas.openxmlformats.org/officeDocument/2006/relationships/image" Target="../media/image1.emf"/><Relationship Id="rId4" Type="http://schemas.openxmlformats.org/officeDocument/2006/relationships/oleObject" Target="../embeddings/oleObject74.bin"/><Relationship Id="rId9" Type="http://schemas.openxmlformats.org/officeDocument/2006/relationships/image" Target="../media/image170.jpeg"/></Relationships>
</file>

<file path=ppt/slides/_rels/slide89.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notesSlide" Target="../notesSlides/notesSlide84.xml"/><Relationship Id="rId7" Type="http://schemas.openxmlformats.org/officeDocument/2006/relationships/image" Target="../media/image165.jpe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78.png"/><Relationship Id="rId5" Type="http://schemas.openxmlformats.org/officeDocument/2006/relationships/image" Target="../media/image1.emf"/><Relationship Id="rId4" Type="http://schemas.openxmlformats.org/officeDocument/2006/relationships/oleObject" Target="../embeddings/oleObject75.bin"/><Relationship Id="rId9" Type="http://schemas.openxmlformats.org/officeDocument/2006/relationships/image" Target="../media/image167.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7.emf"/></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1.emf"/><Relationship Id="rId4" Type="http://schemas.openxmlformats.org/officeDocument/2006/relationships/oleObject" Target="../embeddings/oleObject76.bin"/></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a:xfrm>
            <a:off x="455612" y="2108062"/>
            <a:ext cx="8574087" cy="1021556"/>
          </a:xfrm>
        </p:spPr>
        <p:txBody>
          <a:bodyPr/>
          <a:lstStyle/>
          <a:p>
            <a:r>
              <a:rPr lang="en-US" sz="4400" dirty="0"/>
              <a:t>Intel Security UI Design Research</a:t>
            </a:r>
            <a:br>
              <a:rPr lang="en-US" sz="4400" dirty="0"/>
            </a:br>
            <a:r>
              <a:rPr lang="en-US" sz="3600" dirty="0"/>
              <a:t>Quantitative study Report</a:t>
            </a:r>
            <a:endParaRPr lang="en-US" sz="3200" dirty="0"/>
          </a:p>
        </p:txBody>
      </p:sp>
      <p:sp>
        <p:nvSpPr>
          <p:cNvPr id="7" name="Text Placeholder 6"/>
          <p:cNvSpPr>
            <a:spLocks noGrp="1"/>
          </p:cNvSpPr>
          <p:nvPr>
            <p:ph type="body" idx="1"/>
          </p:nvPr>
        </p:nvSpPr>
        <p:spPr/>
        <p:txBody>
          <a:bodyPr/>
          <a:lstStyle/>
          <a:p>
            <a:pPr>
              <a:spcBef>
                <a:spcPts val="600"/>
              </a:spcBef>
            </a:pPr>
            <a:r>
              <a:rPr lang="en-US" dirty="0"/>
              <a:t>Insights, Market Research &amp; Analytics (IMRA)</a:t>
            </a:r>
          </a:p>
          <a:p>
            <a:pPr>
              <a:spcBef>
                <a:spcPts val="600"/>
              </a:spcBef>
            </a:pPr>
            <a:r>
              <a:rPr lang="en-US" dirty="0"/>
              <a:t>January 25, 2016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108061"/>
            <a:ext cx="8688387" cy="2035313"/>
          </a:xfrm>
        </p:spPr>
        <p:txBody>
          <a:bodyPr/>
          <a:lstStyle/>
          <a:p>
            <a:r>
              <a:rPr lang="en-US" dirty="0"/>
              <a:t>SECTION 1 </a:t>
            </a:r>
            <a:br>
              <a:rPr lang="en-US" dirty="0"/>
            </a:br>
            <a:r>
              <a:rPr lang="en-US" sz="3600" dirty="0"/>
              <a:t>QUANTITATIVE CONSUMER INSIGHTS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9139" name="Picture 3" descr="P:\GRAPHICS\Stock Photos\People\People On Computers\MaleLookingAtLaptop.jpg"/>
          <p:cNvPicPr>
            <a:picLocks noChangeAspect="1" noChangeArrowheads="1"/>
          </p:cNvPicPr>
          <p:nvPr/>
        </p:nvPicPr>
        <p:blipFill>
          <a:blip r:embed="rId6" cstate="screen"/>
          <a:srcRect/>
          <a:stretch>
            <a:fillRect/>
          </a:stretch>
        </p:blipFill>
        <p:spPr bwMode="auto">
          <a:xfrm>
            <a:off x="0" y="0"/>
            <a:ext cx="9144000" cy="4763386"/>
          </a:xfrm>
          <a:prstGeom prst="rect">
            <a:avLst/>
          </a:prstGeom>
          <a:noFill/>
        </p:spPr>
      </p:pic>
      <p:sp>
        <p:nvSpPr>
          <p:cNvPr id="3" name="Slide Number Placeholder 2"/>
          <p:cNvSpPr>
            <a:spLocks noGrp="1"/>
          </p:cNvSpPr>
          <p:nvPr>
            <p:ph type="sldNum" sz="quarter" idx="12"/>
          </p:nvPr>
        </p:nvSpPr>
        <p:spPr/>
        <p:txBody>
          <a:bodyPr/>
          <a:lstStyle/>
          <a:p>
            <a:fld id="{EE2556C5-CE8C-6547-B838-EA80C61A4AF7}" type="slidenum">
              <a:rPr lang="en-US" smtClean="0"/>
              <a:pPr/>
              <a:t>11</a:t>
            </a:fld>
            <a:endParaRPr lang="en-US" dirty="0"/>
          </a:p>
        </p:txBody>
      </p:sp>
      <p:sp>
        <p:nvSpPr>
          <p:cNvPr id="11" name="Rectangle 10"/>
          <p:cNvSpPr/>
          <p:nvPr/>
        </p:nvSpPr>
        <p:spPr bwMode="white">
          <a:xfrm>
            <a:off x="0" y="3448733"/>
            <a:ext cx="9144000" cy="1318439"/>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idx="4294967295"/>
          </p:nvPr>
        </p:nvSpPr>
        <p:spPr>
          <a:xfrm>
            <a:off x="148862" y="3236964"/>
            <a:ext cx="7772400" cy="1020763"/>
          </a:xfrm>
        </p:spPr>
        <p:txBody>
          <a:bodyPr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a:solidFill>
                  <a:srgbClr val="003C71"/>
                </a:solidFill>
              </a:rPr>
              <a:t>Chapter 1</a:t>
            </a:r>
          </a:p>
        </p:txBody>
      </p:sp>
      <p:sp>
        <p:nvSpPr>
          <p:cNvPr id="10" name="Text Placeholder 2"/>
          <p:cNvSpPr>
            <a:spLocks noGrp="1"/>
          </p:cNvSpPr>
          <p:nvPr>
            <p:ph type="body" idx="4294967295"/>
          </p:nvPr>
        </p:nvSpPr>
        <p:spPr>
          <a:xfrm>
            <a:off x="148862" y="4200311"/>
            <a:ext cx="5071730" cy="112395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2500" dirty="0">
                <a:solidFill>
                  <a:srgbClr val="0071C5"/>
                </a:solidFill>
              </a:rPr>
              <a:t>US CONSUMER PC CONCEPTS</a:t>
            </a:r>
          </a:p>
        </p:txBody>
      </p:sp>
      <p:grpSp>
        <p:nvGrpSpPr>
          <p:cNvPr id="2" name="Group 16"/>
          <p:cNvGrpSpPr/>
          <p:nvPr/>
        </p:nvGrpSpPr>
        <p:grpSpPr>
          <a:xfrm>
            <a:off x="3252264" y="3689037"/>
            <a:ext cx="1483022" cy="436650"/>
            <a:chOff x="3252264" y="3689037"/>
            <a:chExt cx="1483022" cy="436650"/>
          </a:xfrm>
        </p:grpSpPr>
        <p:grpSp>
          <p:nvGrpSpPr>
            <p:cNvPr id="4" name="Group 31"/>
            <p:cNvGrpSpPr/>
            <p:nvPr/>
          </p:nvGrpSpPr>
          <p:grpSpPr>
            <a:xfrm>
              <a:off x="4170424" y="3696700"/>
              <a:ext cx="564862" cy="421325"/>
              <a:chOff x="6872288" y="753756"/>
              <a:chExt cx="989013" cy="617845"/>
            </a:xfrm>
            <a:solidFill>
              <a:schemeClr val="accent2">
                <a:lumMod val="75000"/>
              </a:schemeClr>
            </a:solidFill>
          </p:grpSpPr>
          <p:sp>
            <p:nvSpPr>
              <p:cNvPr id="15"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4" name="Picture 3" descr="C:\Users\cmitchell\Desktop\USA-Flag.jpg"/>
            <p:cNvPicPr>
              <a:picLocks noChangeAspect="1" noChangeArrowheads="1"/>
            </p:cNvPicPr>
            <p:nvPr/>
          </p:nvPicPr>
          <p:blipFill>
            <a:blip r:embed="rId7" cstate="screen"/>
            <a:srcRect/>
            <a:stretch>
              <a:fillRect/>
            </a:stretch>
          </p:blipFill>
          <p:spPr bwMode="auto">
            <a:xfrm>
              <a:off x="3252264" y="3689037"/>
              <a:ext cx="724931" cy="436650"/>
            </a:xfrm>
            <a:prstGeom prst="rect">
              <a:avLst/>
            </a:prstGeom>
            <a:noFill/>
          </p:spPr>
        </p:pic>
      </p:grpSp>
    </p:spTree>
    <p:extLst>
      <p:ext uri="{BB962C8B-B14F-4D97-AF65-F5344CB8AC3E}">
        <p14:creationId xmlns:p14="http://schemas.microsoft.com/office/powerpoint/2010/main" val="423187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401302155"/>
              </p:ext>
            </p:extLst>
          </p:nvPr>
        </p:nvGraphicFramePr>
        <p:xfrm>
          <a:off x="304800" y="1687703"/>
          <a:ext cx="8686800" cy="2773149"/>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95709">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rgbClr val="92D050"/>
                          </a:solidFill>
                        </a:rPr>
                        <a:t>Overall Opinion </a:t>
                      </a:r>
                      <a:r>
                        <a:rPr lang="en-US" sz="1000" i="1" dirty="0">
                          <a:solidFill>
                            <a:schemeClr val="bg2">
                              <a:lumMod val="50000"/>
                            </a:schemeClr>
                          </a:solidFill>
                        </a:rPr>
                        <a:t>(Top 2 Box</a:t>
                      </a:r>
                      <a:r>
                        <a:rPr lang="en-US" sz="1000" i="1" baseline="0" dirty="0">
                          <a:solidFill>
                            <a:schemeClr val="bg2">
                              <a:lumMod val="50000"/>
                            </a:schemeClr>
                          </a:solidFill>
                        </a:rPr>
                        <a:t>)</a:t>
                      </a:r>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rgbClr val="92D050"/>
                          </a:solidFill>
                        </a:rPr>
                        <a:t>83%</a:t>
                      </a:r>
                    </a:p>
                  </a:txBody>
                  <a:tcPr anchor="ctr">
                    <a:lnL w="12700" cmpd="sng">
                      <a:noFill/>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rgbClr val="92D050"/>
                          </a:solidFill>
                        </a:rPr>
                        <a:t>80%</a:t>
                      </a:r>
                    </a:p>
                  </a:txBody>
                  <a:tcPr anchor="ctr">
                    <a:lnL w="12700" cmpd="sng">
                      <a:noFill/>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rgbClr val="92D050"/>
                          </a:solidFill>
                        </a:rPr>
                        <a:t>84%</a:t>
                      </a:r>
                    </a:p>
                  </a:txBody>
                  <a:tcPr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rgbClr val="00B050"/>
                          </a:solidFill>
                        </a:rPr>
                        <a:t>Likelihood to Purchase </a:t>
                      </a:r>
                      <a:r>
                        <a:rPr lang="en-US" sz="1000" i="1" dirty="0">
                          <a:solidFill>
                            <a:schemeClr val="bg2">
                              <a:lumMod val="50000"/>
                            </a:schemeClr>
                          </a:solidFill>
                        </a:rPr>
                        <a:t>(Top 2 Box)</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rgbClr val="00B050"/>
                          </a:solidFill>
                        </a:rPr>
                        <a:t>72%</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kern="1200" dirty="0">
                          <a:solidFill>
                            <a:srgbClr val="00B050"/>
                          </a:solidFill>
                          <a:latin typeface="+mn-lt"/>
                          <a:ea typeface="+mn-ea"/>
                          <a:cs typeface="+mn-cs"/>
                        </a:rPr>
                        <a:t>71%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kern="1200" dirty="0">
                          <a:solidFill>
                            <a:srgbClr val="00B050"/>
                          </a:solidFill>
                          <a:latin typeface="+mn-lt"/>
                          <a:ea typeface="+mn-ea"/>
                          <a:cs typeface="+mn-cs"/>
                        </a:rPr>
                        <a:t>81%</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63040">
                <a:tc gridSpan="2">
                  <a:txBody>
                    <a:bodyPr/>
                    <a:lstStyle/>
                    <a:p>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10542" name="Object 302"/>
          <p:cNvGraphicFramePr>
            <a:graphicFrameLocks/>
          </p:cNvGraphicFramePr>
          <p:nvPr/>
        </p:nvGraphicFramePr>
        <p:xfrm>
          <a:off x="2120900" y="2819400"/>
          <a:ext cx="7048500" cy="1622425"/>
        </p:xfrm>
        <a:graphic>
          <a:graphicData uri="http://schemas.openxmlformats.org/presentationml/2006/ole">
            <mc:AlternateContent xmlns:mc="http://schemas.openxmlformats.org/markup-compatibility/2006">
              <mc:Choice xmlns:v="urn:schemas-microsoft-com:vml" Requires="v">
                <p:oleObj name="Worksheet" r:id="rId6" imgW="7058150" imgH="1628852" progId="Excel.Sheet.12">
                  <p:embed/>
                </p:oleObj>
              </mc:Choice>
              <mc:Fallback>
                <p:oleObj name="Worksheet" r:id="rId6" imgW="7058150" imgH="1628852" progId="Excel.Sheet.12">
                  <p:embed/>
                  <p:pic>
                    <p:nvPicPr>
                      <p:cNvPr id="0" name="Picture 6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900" y="2819400"/>
                        <a:ext cx="704850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2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itle 7"/>
          <p:cNvSpPr>
            <a:spLocks noGrp="1"/>
          </p:cNvSpPr>
          <p:nvPr>
            <p:ph type="title"/>
          </p:nvPr>
        </p:nvSpPr>
        <p:spPr>
          <a:xfrm>
            <a:off x="228600" y="133350"/>
            <a:ext cx="8305800" cy="708479"/>
          </a:xfrm>
        </p:spPr>
        <p:txBody>
          <a:bodyPr/>
          <a:lstStyle/>
          <a:p>
            <a:r>
              <a:rPr lang="en-US" dirty="0"/>
              <a:t>For US PC Consumers, Concept C is highest on likelihood to purchase and product attributes, though all concepts are rated relatively high</a:t>
            </a:r>
          </a:p>
        </p:txBody>
      </p:sp>
      <p:sp>
        <p:nvSpPr>
          <p:cNvPr id="9" name="Text Placeholder 8"/>
          <p:cNvSpPr>
            <a:spLocks noGrp="1"/>
          </p:cNvSpPr>
          <p:nvPr>
            <p:ph type="body" sz="quarter" idx="13"/>
          </p:nvPr>
        </p:nvSpPr>
        <p:spPr/>
        <p:txBody>
          <a:bodyPr/>
          <a:lstStyle/>
          <a:p>
            <a:r>
              <a:rPr lang="en-US" sz="1200" i="1" dirty="0"/>
              <a:t>US Consumer PC | Overall Ratings</a:t>
            </a:r>
          </a:p>
        </p:txBody>
      </p:sp>
      <p:sp>
        <p:nvSpPr>
          <p:cNvPr id="10" name="Text Placeholder 9"/>
          <p:cNvSpPr>
            <a:spLocks noGrp="1"/>
          </p:cNvSpPr>
          <p:nvPr>
            <p:ph type="body" sz="quarter" idx="14"/>
          </p:nvPr>
        </p:nvSpPr>
        <p:spPr/>
        <p:txBody>
          <a:bodyPr/>
          <a:lstStyle/>
          <a:p>
            <a:pPr>
              <a:spcBef>
                <a:spcPts val="0"/>
              </a:spcBef>
            </a:pPr>
            <a:r>
              <a:rPr lang="en-US" dirty="0"/>
              <a:t>Note:	Capital letters indicate statistical significance at the 90% confidence level. </a:t>
            </a:r>
          </a:p>
          <a:p>
            <a:r>
              <a:rPr lang="en-US" dirty="0"/>
              <a:t>R1.	</a:t>
            </a:r>
            <a:r>
              <a:rPr lang="en-GB" dirty="0"/>
              <a:t>Thinking about the product overall, please rate whether you agree or disagree with each statement. </a:t>
            </a:r>
          </a:p>
          <a:p>
            <a:r>
              <a:rPr lang="en-GB" dirty="0"/>
              <a:t>R2.	Overall, how much do you like the security product? </a:t>
            </a:r>
          </a:p>
          <a:p>
            <a:r>
              <a:rPr lang="en-US" dirty="0"/>
              <a:t>R3.	</a:t>
            </a:r>
            <a:r>
              <a:rPr lang="en-GB" dirty="0"/>
              <a:t>If it was at a price you found acceptable, could comprehensively serve your IT security needs and you were in the market for a new security product, how likely are you to buy the security product?</a:t>
            </a:r>
            <a:endParaRPr lang="en-US" dirty="0"/>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12</a:t>
            </a:fld>
            <a:endParaRPr lang="en-US" dirty="0">
              <a:solidFill>
                <a:prstClr val="white"/>
              </a:solidFill>
            </a:endParaRPr>
          </a:p>
        </p:txBody>
      </p:sp>
      <p:grpSp>
        <p:nvGrpSpPr>
          <p:cNvPr id="2" name="Group 28"/>
          <p:cNvGrpSpPr/>
          <p:nvPr/>
        </p:nvGrpSpPr>
        <p:grpSpPr>
          <a:xfrm>
            <a:off x="8515589" y="88900"/>
            <a:ext cx="501412" cy="654992"/>
            <a:chOff x="8528289" y="76200"/>
            <a:chExt cx="501412" cy="654992"/>
          </a:xfrm>
        </p:grpSpPr>
        <p:grpSp>
          <p:nvGrpSpPr>
            <p:cNvPr id="3" name="Group 31"/>
            <p:cNvGrpSpPr/>
            <p:nvPr/>
          </p:nvGrpSpPr>
          <p:grpSpPr>
            <a:xfrm>
              <a:off x="8579139" y="459825"/>
              <a:ext cx="389601" cy="271367"/>
              <a:chOff x="6872288" y="753756"/>
              <a:chExt cx="989013" cy="617845"/>
            </a:xfrm>
            <a:solidFill>
              <a:schemeClr val="accent2">
                <a:lumMod val="75000"/>
              </a:schemeClr>
            </a:solidFill>
          </p:grpSpPr>
          <p:sp>
            <p:nvSpPr>
              <p:cNvPr id="44"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40" name="Picture 3" descr="C:\Users\cmitchell\Desktop\USA-Flag.jpg"/>
            <p:cNvPicPr>
              <a:picLocks noChangeAspect="1" noChangeArrowheads="1"/>
            </p:cNvPicPr>
            <p:nvPr/>
          </p:nvPicPr>
          <p:blipFill>
            <a:blip r:embed="rId8" cstate="screen"/>
            <a:srcRect/>
            <a:stretch>
              <a:fillRect/>
            </a:stretch>
          </p:blipFill>
          <p:spPr bwMode="auto">
            <a:xfrm>
              <a:off x="8528289" y="76200"/>
              <a:ext cx="501412" cy="302017"/>
            </a:xfrm>
            <a:prstGeom prst="rect">
              <a:avLst/>
            </a:prstGeom>
            <a:noFill/>
          </p:spPr>
        </p:pic>
      </p:grpSp>
      <p:sp>
        <p:nvSpPr>
          <p:cNvPr id="36" name="Rectangle 35"/>
          <p:cNvSpPr/>
          <p:nvPr/>
        </p:nvSpPr>
        <p:spPr>
          <a:xfrm>
            <a:off x="959550" y="3041239"/>
            <a:ext cx="2250375" cy="461665"/>
          </a:xfrm>
          <a:prstGeom prst="rect">
            <a:avLst/>
          </a:prstGeom>
        </p:spPr>
        <p:txBody>
          <a:bodyPr wrap="square">
            <a:spAutoFit/>
          </a:bodyPr>
          <a:lstStyle/>
          <a:p>
            <a:pPr lvl="0" defTabSz="457200"/>
            <a:r>
              <a:rPr lang="en-US" sz="1400" b="1" dirty="0">
                <a:solidFill>
                  <a:srgbClr val="0070C0"/>
                </a:solidFill>
              </a:rPr>
              <a:t>Product Attributes</a:t>
            </a:r>
          </a:p>
          <a:p>
            <a:pPr lvl="0" defTabSz="457200">
              <a:defRPr/>
            </a:pPr>
            <a:r>
              <a:rPr lang="en-US" sz="1000" i="1" dirty="0">
                <a:solidFill>
                  <a:srgbClr val="B1BABF">
                    <a:lumMod val="50000"/>
                  </a:srgbClr>
                </a:solidFill>
              </a:rPr>
              <a:t>(</a:t>
            </a:r>
            <a:r>
              <a:rPr lang="en-US" sz="1000" i="1" dirty="0">
                <a:solidFill>
                  <a:schemeClr val="bg2">
                    <a:lumMod val="50000"/>
                  </a:schemeClr>
                </a:solidFill>
              </a:rPr>
              <a:t>Top 2 Box</a:t>
            </a:r>
            <a:r>
              <a:rPr lang="en-US" sz="1000" i="1" dirty="0">
                <a:solidFill>
                  <a:srgbClr val="B1BABF">
                    <a:lumMod val="50000"/>
                  </a:srgbClr>
                </a:solidFill>
              </a:rPr>
              <a:t>)</a:t>
            </a:r>
          </a:p>
        </p:txBody>
      </p:sp>
      <p:sp>
        <p:nvSpPr>
          <p:cNvPr id="52" name="Rounded Rectangle 51"/>
          <p:cNvSpPr/>
          <p:nvPr/>
        </p:nvSpPr>
        <p:spPr>
          <a:xfrm>
            <a:off x="7893576" y="2619736"/>
            <a:ext cx="513934" cy="34493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8464922" y="2997197"/>
            <a:ext cx="513789" cy="130810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Freeform 308"/>
          <p:cNvSpPr>
            <a:spLocks noEditPoints="1"/>
          </p:cNvSpPr>
          <p:nvPr/>
        </p:nvSpPr>
        <p:spPr bwMode="auto">
          <a:xfrm>
            <a:off x="504294" y="3079629"/>
            <a:ext cx="345057" cy="345057"/>
          </a:xfrm>
          <a:custGeom>
            <a:avLst/>
            <a:gdLst/>
            <a:ahLst/>
            <a:cxnLst>
              <a:cxn ang="0">
                <a:pos x="2807" y="1016"/>
              </a:cxn>
              <a:cxn ang="0">
                <a:pos x="2732" y="1129"/>
              </a:cxn>
              <a:cxn ang="0">
                <a:pos x="1122" y="2299"/>
              </a:cxn>
              <a:cxn ang="0">
                <a:pos x="1016" y="2335"/>
              </a:cxn>
              <a:cxn ang="0">
                <a:pos x="988" y="2409"/>
              </a:cxn>
              <a:cxn ang="0">
                <a:pos x="1044" y="2506"/>
              </a:cxn>
              <a:cxn ang="0">
                <a:pos x="1684" y="4378"/>
              </a:cxn>
              <a:cxn ang="0">
                <a:pos x="1676" y="4514"/>
              </a:cxn>
              <a:cxn ang="0">
                <a:pos x="1726" y="4585"/>
              </a:cxn>
              <a:cxn ang="0">
                <a:pos x="1826" y="4589"/>
              </a:cxn>
              <a:cxn ang="0">
                <a:pos x="2880" y="3967"/>
              </a:cxn>
              <a:cxn ang="0">
                <a:pos x="3933" y="4589"/>
              </a:cxn>
              <a:cxn ang="0">
                <a:pos x="4030" y="4587"/>
              </a:cxn>
              <a:cxn ang="0">
                <a:pos x="4076" y="4515"/>
              </a:cxn>
              <a:cxn ang="0">
                <a:pos x="4063" y="4381"/>
              </a:cxn>
              <a:cxn ang="0">
                <a:pos x="4723" y="2515"/>
              </a:cxn>
              <a:cxn ang="0">
                <a:pos x="4776" y="2414"/>
              </a:cxn>
              <a:cxn ang="0">
                <a:pos x="4744" y="2339"/>
              </a:cxn>
              <a:cxn ang="0">
                <a:pos x="4636" y="2299"/>
              </a:cxn>
              <a:cxn ang="0">
                <a:pos x="3023" y="1131"/>
              </a:cxn>
              <a:cxn ang="0">
                <a:pos x="2950" y="1016"/>
              </a:cxn>
              <a:cxn ang="0">
                <a:pos x="2864" y="988"/>
              </a:cxn>
              <a:cxn ang="0">
                <a:pos x="3227" y="21"/>
              </a:cxn>
              <a:cxn ang="0">
                <a:pos x="3727" y="126"/>
              </a:cxn>
              <a:cxn ang="0">
                <a:pos x="4189" y="314"/>
              </a:cxn>
              <a:cxn ang="0">
                <a:pos x="4608" y="574"/>
              </a:cxn>
              <a:cxn ang="0">
                <a:pos x="4975" y="902"/>
              </a:cxn>
              <a:cxn ang="0">
                <a:pos x="5280" y="1286"/>
              </a:cxn>
              <a:cxn ang="0">
                <a:pos x="5517" y="1721"/>
              </a:cxn>
              <a:cxn ang="0">
                <a:pos x="5678" y="2196"/>
              </a:cxn>
              <a:cxn ang="0">
                <a:pos x="5755" y="2704"/>
              </a:cxn>
              <a:cxn ang="0">
                <a:pos x="5739" y="3227"/>
              </a:cxn>
              <a:cxn ang="0">
                <a:pos x="5634" y="3727"/>
              </a:cxn>
              <a:cxn ang="0">
                <a:pos x="5446" y="4189"/>
              </a:cxn>
              <a:cxn ang="0">
                <a:pos x="5186" y="4608"/>
              </a:cxn>
              <a:cxn ang="0">
                <a:pos x="4858" y="4975"/>
              </a:cxn>
              <a:cxn ang="0">
                <a:pos x="4474" y="5280"/>
              </a:cxn>
              <a:cxn ang="0">
                <a:pos x="4039" y="5517"/>
              </a:cxn>
              <a:cxn ang="0">
                <a:pos x="3564" y="5678"/>
              </a:cxn>
              <a:cxn ang="0">
                <a:pos x="3056" y="5755"/>
              </a:cxn>
              <a:cxn ang="0">
                <a:pos x="2704" y="5755"/>
              </a:cxn>
              <a:cxn ang="0">
                <a:pos x="2196" y="5678"/>
              </a:cxn>
              <a:cxn ang="0">
                <a:pos x="1721" y="5517"/>
              </a:cxn>
              <a:cxn ang="0">
                <a:pos x="1286" y="5280"/>
              </a:cxn>
              <a:cxn ang="0">
                <a:pos x="902" y="4975"/>
              </a:cxn>
              <a:cxn ang="0">
                <a:pos x="574" y="4608"/>
              </a:cxn>
              <a:cxn ang="0">
                <a:pos x="314" y="4189"/>
              </a:cxn>
              <a:cxn ang="0">
                <a:pos x="126" y="3727"/>
              </a:cxn>
              <a:cxn ang="0">
                <a:pos x="21" y="3227"/>
              </a:cxn>
              <a:cxn ang="0">
                <a:pos x="5" y="2704"/>
              </a:cxn>
              <a:cxn ang="0">
                <a:pos x="82" y="2196"/>
              </a:cxn>
              <a:cxn ang="0">
                <a:pos x="243" y="1721"/>
              </a:cxn>
              <a:cxn ang="0">
                <a:pos x="480" y="1286"/>
              </a:cxn>
              <a:cxn ang="0">
                <a:pos x="785" y="902"/>
              </a:cxn>
              <a:cxn ang="0">
                <a:pos x="1152" y="574"/>
              </a:cxn>
              <a:cxn ang="0">
                <a:pos x="1571" y="314"/>
              </a:cxn>
              <a:cxn ang="0">
                <a:pos x="2033" y="126"/>
              </a:cxn>
              <a:cxn ang="0">
                <a:pos x="2533" y="21"/>
              </a:cxn>
            </a:cxnLst>
            <a:rect l="0" t="0" r="r" b="b"/>
            <a:pathLst>
              <a:path w="5760" h="5760">
                <a:moveTo>
                  <a:pt x="2864" y="988"/>
                </a:moveTo>
                <a:lnTo>
                  <a:pt x="2835" y="997"/>
                </a:lnTo>
                <a:lnTo>
                  <a:pt x="2807" y="1016"/>
                </a:lnTo>
                <a:lnTo>
                  <a:pt x="2781" y="1044"/>
                </a:lnTo>
                <a:lnTo>
                  <a:pt x="2754" y="1082"/>
                </a:lnTo>
                <a:lnTo>
                  <a:pt x="2732" y="1129"/>
                </a:lnTo>
                <a:lnTo>
                  <a:pt x="2229" y="2297"/>
                </a:lnTo>
                <a:lnTo>
                  <a:pt x="1173" y="2297"/>
                </a:lnTo>
                <a:lnTo>
                  <a:pt x="1122" y="2299"/>
                </a:lnTo>
                <a:lnTo>
                  <a:pt x="1077" y="2307"/>
                </a:lnTo>
                <a:lnTo>
                  <a:pt x="1042" y="2320"/>
                </a:lnTo>
                <a:lnTo>
                  <a:pt x="1016" y="2335"/>
                </a:lnTo>
                <a:lnTo>
                  <a:pt x="997" y="2356"/>
                </a:lnTo>
                <a:lnTo>
                  <a:pt x="988" y="2381"/>
                </a:lnTo>
                <a:lnTo>
                  <a:pt x="988" y="2409"/>
                </a:lnTo>
                <a:lnTo>
                  <a:pt x="997" y="2438"/>
                </a:lnTo>
                <a:lnTo>
                  <a:pt x="1016" y="2472"/>
                </a:lnTo>
                <a:lnTo>
                  <a:pt x="1044" y="2506"/>
                </a:lnTo>
                <a:lnTo>
                  <a:pt x="1080" y="2543"/>
                </a:lnTo>
                <a:lnTo>
                  <a:pt x="1950" y="3309"/>
                </a:lnTo>
                <a:lnTo>
                  <a:pt x="1684" y="4378"/>
                </a:lnTo>
                <a:lnTo>
                  <a:pt x="1674" y="4430"/>
                </a:lnTo>
                <a:lnTo>
                  <a:pt x="1672" y="4474"/>
                </a:lnTo>
                <a:lnTo>
                  <a:pt x="1676" y="4514"/>
                </a:lnTo>
                <a:lnTo>
                  <a:pt x="1688" y="4545"/>
                </a:lnTo>
                <a:lnTo>
                  <a:pt x="1704" y="4568"/>
                </a:lnTo>
                <a:lnTo>
                  <a:pt x="1726" y="4585"/>
                </a:lnTo>
                <a:lnTo>
                  <a:pt x="1754" y="4594"/>
                </a:lnTo>
                <a:lnTo>
                  <a:pt x="1789" y="4596"/>
                </a:lnTo>
                <a:lnTo>
                  <a:pt x="1826" y="4589"/>
                </a:lnTo>
                <a:lnTo>
                  <a:pt x="1869" y="4573"/>
                </a:lnTo>
                <a:lnTo>
                  <a:pt x="1915" y="4549"/>
                </a:lnTo>
                <a:lnTo>
                  <a:pt x="2880" y="3967"/>
                </a:lnTo>
                <a:lnTo>
                  <a:pt x="3843" y="4549"/>
                </a:lnTo>
                <a:lnTo>
                  <a:pt x="3891" y="4573"/>
                </a:lnTo>
                <a:lnTo>
                  <a:pt x="3933" y="4589"/>
                </a:lnTo>
                <a:lnTo>
                  <a:pt x="3969" y="4598"/>
                </a:lnTo>
                <a:lnTo>
                  <a:pt x="4002" y="4596"/>
                </a:lnTo>
                <a:lnTo>
                  <a:pt x="4030" y="4587"/>
                </a:lnTo>
                <a:lnTo>
                  <a:pt x="4051" y="4570"/>
                </a:lnTo>
                <a:lnTo>
                  <a:pt x="4067" y="4547"/>
                </a:lnTo>
                <a:lnTo>
                  <a:pt x="4076" y="4515"/>
                </a:lnTo>
                <a:lnTo>
                  <a:pt x="4079" y="4477"/>
                </a:lnTo>
                <a:lnTo>
                  <a:pt x="4076" y="4432"/>
                </a:lnTo>
                <a:lnTo>
                  <a:pt x="4063" y="4381"/>
                </a:lnTo>
                <a:lnTo>
                  <a:pt x="3789" y="3400"/>
                </a:lnTo>
                <a:lnTo>
                  <a:pt x="4687" y="2554"/>
                </a:lnTo>
                <a:lnTo>
                  <a:pt x="4723" y="2515"/>
                </a:lnTo>
                <a:lnTo>
                  <a:pt x="4749" y="2480"/>
                </a:lnTo>
                <a:lnTo>
                  <a:pt x="4767" y="2445"/>
                </a:lnTo>
                <a:lnTo>
                  <a:pt x="4776" y="2414"/>
                </a:lnTo>
                <a:lnTo>
                  <a:pt x="4774" y="2386"/>
                </a:lnTo>
                <a:lnTo>
                  <a:pt x="4763" y="2360"/>
                </a:lnTo>
                <a:lnTo>
                  <a:pt x="4744" y="2339"/>
                </a:lnTo>
                <a:lnTo>
                  <a:pt x="4716" y="2321"/>
                </a:lnTo>
                <a:lnTo>
                  <a:pt x="4681" y="2307"/>
                </a:lnTo>
                <a:lnTo>
                  <a:pt x="4636" y="2299"/>
                </a:lnTo>
                <a:lnTo>
                  <a:pt x="4584" y="2297"/>
                </a:lnTo>
                <a:lnTo>
                  <a:pt x="3514" y="2297"/>
                </a:lnTo>
                <a:lnTo>
                  <a:pt x="3023" y="1131"/>
                </a:lnTo>
                <a:lnTo>
                  <a:pt x="3000" y="1082"/>
                </a:lnTo>
                <a:lnTo>
                  <a:pt x="2976" y="1046"/>
                </a:lnTo>
                <a:lnTo>
                  <a:pt x="2950" y="1016"/>
                </a:lnTo>
                <a:lnTo>
                  <a:pt x="2922" y="998"/>
                </a:lnTo>
                <a:lnTo>
                  <a:pt x="2892" y="988"/>
                </a:lnTo>
                <a:lnTo>
                  <a:pt x="2864" y="988"/>
                </a:lnTo>
                <a:close/>
                <a:moveTo>
                  <a:pt x="2880" y="0"/>
                </a:moveTo>
                <a:lnTo>
                  <a:pt x="3056" y="5"/>
                </a:lnTo>
                <a:lnTo>
                  <a:pt x="3227" y="21"/>
                </a:lnTo>
                <a:lnTo>
                  <a:pt x="3398" y="47"/>
                </a:lnTo>
                <a:lnTo>
                  <a:pt x="3564" y="82"/>
                </a:lnTo>
                <a:lnTo>
                  <a:pt x="3727" y="126"/>
                </a:lnTo>
                <a:lnTo>
                  <a:pt x="3885" y="180"/>
                </a:lnTo>
                <a:lnTo>
                  <a:pt x="4039" y="243"/>
                </a:lnTo>
                <a:lnTo>
                  <a:pt x="4189" y="314"/>
                </a:lnTo>
                <a:lnTo>
                  <a:pt x="4334" y="393"/>
                </a:lnTo>
                <a:lnTo>
                  <a:pt x="4474" y="480"/>
                </a:lnTo>
                <a:lnTo>
                  <a:pt x="4608" y="574"/>
                </a:lnTo>
                <a:lnTo>
                  <a:pt x="4735" y="677"/>
                </a:lnTo>
                <a:lnTo>
                  <a:pt x="4858" y="785"/>
                </a:lnTo>
                <a:lnTo>
                  <a:pt x="4975" y="902"/>
                </a:lnTo>
                <a:lnTo>
                  <a:pt x="5083" y="1025"/>
                </a:lnTo>
                <a:lnTo>
                  <a:pt x="5186" y="1152"/>
                </a:lnTo>
                <a:lnTo>
                  <a:pt x="5280" y="1286"/>
                </a:lnTo>
                <a:lnTo>
                  <a:pt x="5367" y="1426"/>
                </a:lnTo>
                <a:lnTo>
                  <a:pt x="5446" y="1571"/>
                </a:lnTo>
                <a:lnTo>
                  <a:pt x="5517" y="1721"/>
                </a:lnTo>
                <a:lnTo>
                  <a:pt x="5580" y="1875"/>
                </a:lnTo>
                <a:lnTo>
                  <a:pt x="5634" y="2033"/>
                </a:lnTo>
                <a:lnTo>
                  <a:pt x="5678" y="2196"/>
                </a:lnTo>
                <a:lnTo>
                  <a:pt x="5713" y="2362"/>
                </a:lnTo>
                <a:lnTo>
                  <a:pt x="5739" y="2533"/>
                </a:lnTo>
                <a:lnTo>
                  <a:pt x="5755" y="2704"/>
                </a:lnTo>
                <a:lnTo>
                  <a:pt x="5760" y="2878"/>
                </a:lnTo>
                <a:lnTo>
                  <a:pt x="5755" y="3056"/>
                </a:lnTo>
                <a:lnTo>
                  <a:pt x="5739" y="3227"/>
                </a:lnTo>
                <a:lnTo>
                  <a:pt x="5713" y="3398"/>
                </a:lnTo>
                <a:lnTo>
                  <a:pt x="5678" y="3564"/>
                </a:lnTo>
                <a:lnTo>
                  <a:pt x="5634" y="3727"/>
                </a:lnTo>
                <a:lnTo>
                  <a:pt x="5580" y="3885"/>
                </a:lnTo>
                <a:lnTo>
                  <a:pt x="5517" y="4039"/>
                </a:lnTo>
                <a:lnTo>
                  <a:pt x="5446" y="4189"/>
                </a:lnTo>
                <a:lnTo>
                  <a:pt x="5367" y="4334"/>
                </a:lnTo>
                <a:lnTo>
                  <a:pt x="5280" y="4474"/>
                </a:lnTo>
                <a:lnTo>
                  <a:pt x="5186" y="4608"/>
                </a:lnTo>
                <a:lnTo>
                  <a:pt x="5083" y="4735"/>
                </a:lnTo>
                <a:lnTo>
                  <a:pt x="4975" y="4858"/>
                </a:lnTo>
                <a:lnTo>
                  <a:pt x="4858" y="4975"/>
                </a:lnTo>
                <a:lnTo>
                  <a:pt x="4735" y="5083"/>
                </a:lnTo>
                <a:lnTo>
                  <a:pt x="4608" y="5186"/>
                </a:lnTo>
                <a:lnTo>
                  <a:pt x="4474" y="5280"/>
                </a:lnTo>
                <a:lnTo>
                  <a:pt x="4334" y="5367"/>
                </a:lnTo>
                <a:lnTo>
                  <a:pt x="4189" y="5446"/>
                </a:lnTo>
                <a:lnTo>
                  <a:pt x="4039" y="5517"/>
                </a:lnTo>
                <a:lnTo>
                  <a:pt x="3885" y="5580"/>
                </a:lnTo>
                <a:lnTo>
                  <a:pt x="3727" y="5634"/>
                </a:lnTo>
                <a:lnTo>
                  <a:pt x="3564" y="5678"/>
                </a:lnTo>
                <a:lnTo>
                  <a:pt x="3398" y="5713"/>
                </a:lnTo>
                <a:lnTo>
                  <a:pt x="3227" y="5739"/>
                </a:lnTo>
                <a:lnTo>
                  <a:pt x="3056" y="5755"/>
                </a:lnTo>
                <a:lnTo>
                  <a:pt x="2880" y="5760"/>
                </a:lnTo>
                <a:lnTo>
                  <a:pt x="2878" y="5760"/>
                </a:lnTo>
                <a:lnTo>
                  <a:pt x="2704" y="5755"/>
                </a:lnTo>
                <a:lnTo>
                  <a:pt x="2533" y="5739"/>
                </a:lnTo>
                <a:lnTo>
                  <a:pt x="2362" y="5713"/>
                </a:lnTo>
                <a:lnTo>
                  <a:pt x="2196" y="5678"/>
                </a:lnTo>
                <a:lnTo>
                  <a:pt x="2033" y="5634"/>
                </a:lnTo>
                <a:lnTo>
                  <a:pt x="1875" y="5580"/>
                </a:lnTo>
                <a:lnTo>
                  <a:pt x="1721" y="5517"/>
                </a:lnTo>
                <a:lnTo>
                  <a:pt x="1571" y="5446"/>
                </a:lnTo>
                <a:lnTo>
                  <a:pt x="1426" y="5367"/>
                </a:lnTo>
                <a:lnTo>
                  <a:pt x="1286" y="5280"/>
                </a:lnTo>
                <a:lnTo>
                  <a:pt x="1152" y="5186"/>
                </a:lnTo>
                <a:lnTo>
                  <a:pt x="1025" y="5083"/>
                </a:lnTo>
                <a:lnTo>
                  <a:pt x="902" y="4975"/>
                </a:lnTo>
                <a:lnTo>
                  <a:pt x="785" y="4858"/>
                </a:lnTo>
                <a:lnTo>
                  <a:pt x="677" y="4735"/>
                </a:lnTo>
                <a:lnTo>
                  <a:pt x="574" y="4608"/>
                </a:lnTo>
                <a:lnTo>
                  <a:pt x="480" y="4474"/>
                </a:lnTo>
                <a:lnTo>
                  <a:pt x="393" y="4334"/>
                </a:lnTo>
                <a:lnTo>
                  <a:pt x="314" y="4189"/>
                </a:lnTo>
                <a:lnTo>
                  <a:pt x="243" y="4039"/>
                </a:lnTo>
                <a:lnTo>
                  <a:pt x="180" y="3885"/>
                </a:lnTo>
                <a:lnTo>
                  <a:pt x="126" y="3727"/>
                </a:lnTo>
                <a:lnTo>
                  <a:pt x="82" y="3564"/>
                </a:lnTo>
                <a:lnTo>
                  <a:pt x="47" y="3398"/>
                </a:lnTo>
                <a:lnTo>
                  <a:pt x="21" y="3227"/>
                </a:lnTo>
                <a:lnTo>
                  <a:pt x="5" y="3056"/>
                </a:lnTo>
                <a:lnTo>
                  <a:pt x="0" y="2878"/>
                </a:lnTo>
                <a:lnTo>
                  <a:pt x="5" y="2704"/>
                </a:lnTo>
                <a:lnTo>
                  <a:pt x="21" y="2533"/>
                </a:lnTo>
                <a:lnTo>
                  <a:pt x="47" y="2362"/>
                </a:lnTo>
                <a:lnTo>
                  <a:pt x="82" y="2196"/>
                </a:lnTo>
                <a:lnTo>
                  <a:pt x="126" y="2033"/>
                </a:lnTo>
                <a:lnTo>
                  <a:pt x="180" y="1875"/>
                </a:lnTo>
                <a:lnTo>
                  <a:pt x="243" y="1721"/>
                </a:lnTo>
                <a:lnTo>
                  <a:pt x="314" y="1571"/>
                </a:lnTo>
                <a:lnTo>
                  <a:pt x="393" y="1426"/>
                </a:lnTo>
                <a:lnTo>
                  <a:pt x="480" y="1286"/>
                </a:lnTo>
                <a:lnTo>
                  <a:pt x="574" y="1152"/>
                </a:lnTo>
                <a:lnTo>
                  <a:pt x="677" y="1025"/>
                </a:lnTo>
                <a:lnTo>
                  <a:pt x="785" y="902"/>
                </a:lnTo>
                <a:lnTo>
                  <a:pt x="902" y="785"/>
                </a:lnTo>
                <a:lnTo>
                  <a:pt x="1025" y="677"/>
                </a:lnTo>
                <a:lnTo>
                  <a:pt x="1152" y="574"/>
                </a:lnTo>
                <a:lnTo>
                  <a:pt x="1286" y="480"/>
                </a:lnTo>
                <a:lnTo>
                  <a:pt x="1426" y="393"/>
                </a:lnTo>
                <a:lnTo>
                  <a:pt x="1571" y="314"/>
                </a:lnTo>
                <a:lnTo>
                  <a:pt x="1721" y="243"/>
                </a:lnTo>
                <a:lnTo>
                  <a:pt x="1875" y="180"/>
                </a:lnTo>
                <a:lnTo>
                  <a:pt x="2033" y="126"/>
                </a:lnTo>
                <a:lnTo>
                  <a:pt x="2196" y="82"/>
                </a:lnTo>
                <a:lnTo>
                  <a:pt x="2362" y="47"/>
                </a:lnTo>
                <a:lnTo>
                  <a:pt x="2533" y="21"/>
                </a:lnTo>
                <a:lnTo>
                  <a:pt x="2704" y="5"/>
                </a:lnTo>
                <a:lnTo>
                  <a:pt x="28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 name="Group 29"/>
          <p:cNvGrpSpPr/>
          <p:nvPr/>
        </p:nvGrpSpPr>
        <p:grpSpPr>
          <a:xfrm>
            <a:off x="504488" y="2570176"/>
            <a:ext cx="344669" cy="388684"/>
            <a:chOff x="2297113" y="4763"/>
            <a:chExt cx="4549776" cy="5130800"/>
          </a:xfrm>
          <a:solidFill>
            <a:srgbClr val="00B050"/>
          </a:solidFill>
        </p:grpSpPr>
        <p:sp>
          <p:nvSpPr>
            <p:cNvPr id="34" name="Freeform 10"/>
            <p:cNvSpPr>
              <a:spLocks noEditPoints="1"/>
            </p:cNvSpPr>
            <p:nvPr/>
          </p:nvSpPr>
          <p:spPr bwMode="auto">
            <a:xfrm>
              <a:off x="3597276" y="4763"/>
              <a:ext cx="3249613" cy="4573588"/>
            </a:xfrm>
            <a:custGeom>
              <a:avLst/>
              <a:gdLst/>
              <a:ahLst/>
              <a:cxnLst>
                <a:cxn ang="0">
                  <a:pos x="1758" y="151"/>
                </a:cxn>
                <a:cxn ang="0">
                  <a:pos x="1589" y="194"/>
                </a:cxn>
                <a:cxn ang="0">
                  <a:pos x="1440" y="275"/>
                </a:cxn>
                <a:cxn ang="0">
                  <a:pos x="1316" y="389"/>
                </a:cxn>
                <a:cxn ang="0">
                  <a:pos x="1222" y="528"/>
                </a:cxn>
                <a:cxn ang="0">
                  <a:pos x="1163" y="689"/>
                </a:cxn>
                <a:cxn ang="0">
                  <a:pos x="1151" y="793"/>
                </a:cxn>
                <a:cxn ang="0">
                  <a:pos x="1181" y="813"/>
                </a:cxn>
                <a:cxn ang="0">
                  <a:pos x="2530" y="807"/>
                </a:cxn>
                <a:cxn ang="0">
                  <a:pos x="2546" y="776"/>
                </a:cxn>
                <a:cxn ang="0">
                  <a:pos x="2507" y="607"/>
                </a:cxn>
                <a:cxn ang="0">
                  <a:pos x="2428" y="456"/>
                </a:cxn>
                <a:cxn ang="0">
                  <a:pos x="2318" y="328"/>
                </a:cxn>
                <a:cxn ang="0">
                  <a:pos x="2181" y="230"/>
                </a:cxn>
                <a:cxn ang="0">
                  <a:pos x="2022" y="167"/>
                </a:cxn>
                <a:cxn ang="0">
                  <a:pos x="1847" y="145"/>
                </a:cxn>
                <a:cxn ang="0">
                  <a:pos x="1949" y="6"/>
                </a:cxn>
                <a:cxn ang="0">
                  <a:pos x="2139" y="51"/>
                </a:cxn>
                <a:cxn ang="0">
                  <a:pos x="2310" y="137"/>
                </a:cxn>
                <a:cxn ang="0">
                  <a:pos x="2458" y="259"/>
                </a:cxn>
                <a:cxn ang="0">
                  <a:pos x="2574" y="410"/>
                </a:cxn>
                <a:cxn ang="0">
                  <a:pos x="2654" y="587"/>
                </a:cxn>
                <a:cxn ang="0">
                  <a:pos x="2693" y="780"/>
                </a:cxn>
                <a:cxn ang="0">
                  <a:pos x="2711" y="807"/>
                </a:cxn>
                <a:cxn ang="0">
                  <a:pos x="3599" y="813"/>
                </a:cxn>
                <a:cxn ang="0">
                  <a:pos x="3642" y="829"/>
                </a:cxn>
                <a:cxn ang="0">
                  <a:pos x="3662" y="870"/>
                </a:cxn>
                <a:cxn ang="0">
                  <a:pos x="4090" y="5722"/>
                </a:cxn>
                <a:cxn ang="0">
                  <a:pos x="4057" y="5757"/>
                </a:cxn>
                <a:cxn ang="0">
                  <a:pos x="1743" y="5763"/>
                </a:cxn>
                <a:cxn ang="0">
                  <a:pos x="1701" y="5747"/>
                </a:cxn>
                <a:cxn ang="0">
                  <a:pos x="1682" y="5706"/>
                </a:cxn>
                <a:cxn ang="0">
                  <a:pos x="1411" y="2738"/>
                </a:cxn>
                <a:cxn ang="0">
                  <a:pos x="1377" y="2709"/>
                </a:cxn>
                <a:cxn ang="0">
                  <a:pos x="766" y="2703"/>
                </a:cxn>
                <a:cxn ang="0">
                  <a:pos x="731" y="2687"/>
                </a:cxn>
                <a:cxn ang="0">
                  <a:pos x="694" y="2589"/>
                </a:cxn>
                <a:cxn ang="0">
                  <a:pos x="613" y="2439"/>
                </a:cxn>
                <a:cxn ang="0">
                  <a:pos x="503" y="2314"/>
                </a:cxn>
                <a:cxn ang="0">
                  <a:pos x="368" y="2214"/>
                </a:cxn>
                <a:cxn ang="0">
                  <a:pos x="212" y="2145"/>
                </a:cxn>
                <a:cxn ang="0">
                  <a:pos x="42" y="2111"/>
                </a:cxn>
                <a:cxn ang="0">
                  <a:pos x="10" y="2096"/>
                </a:cxn>
                <a:cxn ang="0">
                  <a:pos x="0" y="2064"/>
                </a:cxn>
                <a:cxn ang="0">
                  <a:pos x="112" y="846"/>
                </a:cxn>
                <a:cxn ang="0">
                  <a:pos x="146" y="817"/>
                </a:cxn>
                <a:cxn ang="0">
                  <a:pos x="967" y="813"/>
                </a:cxn>
                <a:cxn ang="0">
                  <a:pos x="996" y="797"/>
                </a:cxn>
                <a:cxn ang="0">
                  <a:pos x="1016" y="681"/>
                </a:cxn>
                <a:cxn ang="0">
                  <a:pos x="1075" y="497"/>
                </a:cxn>
                <a:cxn ang="0">
                  <a:pos x="1175" y="332"/>
                </a:cxn>
                <a:cxn ang="0">
                  <a:pos x="1307" y="194"/>
                </a:cxn>
                <a:cxn ang="0">
                  <a:pos x="1466" y="90"/>
                </a:cxn>
                <a:cxn ang="0">
                  <a:pos x="1648" y="23"/>
                </a:cxn>
                <a:cxn ang="0">
                  <a:pos x="1847" y="0"/>
                </a:cxn>
              </a:cxnLst>
              <a:rect l="0" t="0" r="r" b="b"/>
              <a:pathLst>
                <a:path w="4094" h="5763">
                  <a:moveTo>
                    <a:pt x="1847" y="145"/>
                  </a:moveTo>
                  <a:lnTo>
                    <a:pt x="1758" y="151"/>
                  </a:lnTo>
                  <a:lnTo>
                    <a:pt x="1672" y="167"/>
                  </a:lnTo>
                  <a:lnTo>
                    <a:pt x="1589" y="194"/>
                  </a:lnTo>
                  <a:lnTo>
                    <a:pt x="1513" y="230"/>
                  </a:lnTo>
                  <a:lnTo>
                    <a:pt x="1440" y="275"/>
                  </a:lnTo>
                  <a:lnTo>
                    <a:pt x="1375" y="328"/>
                  </a:lnTo>
                  <a:lnTo>
                    <a:pt x="1316" y="389"/>
                  </a:lnTo>
                  <a:lnTo>
                    <a:pt x="1265" y="456"/>
                  </a:lnTo>
                  <a:lnTo>
                    <a:pt x="1222" y="528"/>
                  </a:lnTo>
                  <a:lnTo>
                    <a:pt x="1187" y="607"/>
                  </a:lnTo>
                  <a:lnTo>
                    <a:pt x="1163" y="689"/>
                  </a:lnTo>
                  <a:lnTo>
                    <a:pt x="1147" y="776"/>
                  </a:lnTo>
                  <a:lnTo>
                    <a:pt x="1151" y="793"/>
                  </a:lnTo>
                  <a:lnTo>
                    <a:pt x="1163" y="807"/>
                  </a:lnTo>
                  <a:lnTo>
                    <a:pt x="1181" y="813"/>
                  </a:lnTo>
                  <a:lnTo>
                    <a:pt x="2513" y="813"/>
                  </a:lnTo>
                  <a:lnTo>
                    <a:pt x="2530" y="807"/>
                  </a:lnTo>
                  <a:lnTo>
                    <a:pt x="2542" y="793"/>
                  </a:lnTo>
                  <a:lnTo>
                    <a:pt x="2546" y="776"/>
                  </a:lnTo>
                  <a:lnTo>
                    <a:pt x="2532" y="689"/>
                  </a:lnTo>
                  <a:lnTo>
                    <a:pt x="2507" y="607"/>
                  </a:lnTo>
                  <a:lnTo>
                    <a:pt x="2471" y="528"/>
                  </a:lnTo>
                  <a:lnTo>
                    <a:pt x="2428" y="456"/>
                  </a:lnTo>
                  <a:lnTo>
                    <a:pt x="2377" y="389"/>
                  </a:lnTo>
                  <a:lnTo>
                    <a:pt x="2318" y="328"/>
                  </a:lnTo>
                  <a:lnTo>
                    <a:pt x="2253" y="275"/>
                  </a:lnTo>
                  <a:lnTo>
                    <a:pt x="2181" y="230"/>
                  </a:lnTo>
                  <a:lnTo>
                    <a:pt x="2104" y="194"/>
                  </a:lnTo>
                  <a:lnTo>
                    <a:pt x="2022" y="167"/>
                  </a:lnTo>
                  <a:lnTo>
                    <a:pt x="1937" y="151"/>
                  </a:lnTo>
                  <a:lnTo>
                    <a:pt x="1847" y="145"/>
                  </a:lnTo>
                  <a:close/>
                  <a:moveTo>
                    <a:pt x="1847" y="0"/>
                  </a:moveTo>
                  <a:lnTo>
                    <a:pt x="1949" y="6"/>
                  </a:lnTo>
                  <a:lnTo>
                    <a:pt x="2045" y="23"/>
                  </a:lnTo>
                  <a:lnTo>
                    <a:pt x="2139" y="51"/>
                  </a:lnTo>
                  <a:lnTo>
                    <a:pt x="2228" y="90"/>
                  </a:lnTo>
                  <a:lnTo>
                    <a:pt x="2310" y="137"/>
                  </a:lnTo>
                  <a:lnTo>
                    <a:pt x="2387" y="194"/>
                  </a:lnTo>
                  <a:lnTo>
                    <a:pt x="2458" y="259"/>
                  </a:lnTo>
                  <a:lnTo>
                    <a:pt x="2521" y="332"/>
                  </a:lnTo>
                  <a:lnTo>
                    <a:pt x="2574" y="410"/>
                  </a:lnTo>
                  <a:lnTo>
                    <a:pt x="2619" y="497"/>
                  </a:lnTo>
                  <a:lnTo>
                    <a:pt x="2654" y="587"/>
                  </a:lnTo>
                  <a:lnTo>
                    <a:pt x="2678" y="681"/>
                  </a:lnTo>
                  <a:lnTo>
                    <a:pt x="2693" y="780"/>
                  </a:lnTo>
                  <a:lnTo>
                    <a:pt x="2697" y="797"/>
                  </a:lnTo>
                  <a:lnTo>
                    <a:pt x="2711" y="807"/>
                  </a:lnTo>
                  <a:lnTo>
                    <a:pt x="2727" y="813"/>
                  </a:lnTo>
                  <a:lnTo>
                    <a:pt x="3599" y="813"/>
                  </a:lnTo>
                  <a:lnTo>
                    <a:pt x="3623" y="817"/>
                  </a:lnTo>
                  <a:lnTo>
                    <a:pt x="3642" y="829"/>
                  </a:lnTo>
                  <a:lnTo>
                    <a:pt x="3656" y="846"/>
                  </a:lnTo>
                  <a:lnTo>
                    <a:pt x="3662" y="870"/>
                  </a:lnTo>
                  <a:lnTo>
                    <a:pt x="4094" y="5694"/>
                  </a:lnTo>
                  <a:lnTo>
                    <a:pt x="4090" y="5722"/>
                  </a:lnTo>
                  <a:lnTo>
                    <a:pt x="4076" y="5743"/>
                  </a:lnTo>
                  <a:lnTo>
                    <a:pt x="4057" y="5757"/>
                  </a:lnTo>
                  <a:lnTo>
                    <a:pt x="4031" y="5763"/>
                  </a:lnTo>
                  <a:lnTo>
                    <a:pt x="1743" y="5763"/>
                  </a:lnTo>
                  <a:lnTo>
                    <a:pt x="1721" y="5759"/>
                  </a:lnTo>
                  <a:lnTo>
                    <a:pt x="1701" y="5747"/>
                  </a:lnTo>
                  <a:lnTo>
                    <a:pt x="1688" y="5730"/>
                  </a:lnTo>
                  <a:lnTo>
                    <a:pt x="1682" y="5706"/>
                  </a:lnTo>
                  <a:lnTo>
                    <a:pt x="1417" y="2760"/>
                  </a:lnTo>
                  <a:lnTo>
                    <a:pt x="1411" y="2738"/>
                  </a:lnTo>
                  <a:lnTo>
                    <a:pt x="1397" y="2720"/>
                  </a:lnTo>
                  <a:lnTo>
                    <a:pt x="1377" y="2709"/>
                  </a:lnTo>
                  <a:lnTo>
                    <a:pt x="1356" y="2703"/>
                  </a:lnTo>
                  <a:lnTo>
                    <a:pt x="766" y="2703"/>
                  </a:lnTo>
                  <a:lnTo>
                    <a:pt x="747" y="2699"/>
                  </a:lnTo>
                  <a:lnTo>
                    <a:pt x="731" y="2687"/>
                  </a:lnTo>
                  <a:lnTo>
                    <a:pt x="721" y="2669"/>
                  </a:lnTo>
                  <a:lnTo>
                    <a:pt x="694" y="2589"/>
                  </a:lnTo>
                  <a:lnTo>
                    <a:pt x="658" y="2512"/>
                  </a:lnTo>
                  <a:lnTo>
                    <a:pt x="613" y="2439"/>
                  </a:lnTo>
                  <a:lnTo>
                    <a:pt x="562" y="2373"/>
                  </a:lnTo>
                  <a:lnTo>
                    <a:pt x="503" y="2314"/>
                  </a:lnTo>
                  <a:lnTo>
                    <a:pt x="438" y="2259"/>
                  </a:lnTo>
                  <a:lnTo>
                    <a:pt x="368" y="2214"/>
                  </a:lnTo>
                  <a:lnTo>
                    <a:pt x="293" y="2174"/>
                  </a:lnTo>
                  <a:lnTo>
                    <a:pt x="212" y="2145"/>
                  </a:lnTo>
                  <a:lnTo>
                    <a:pt x="128" y="2123"/>
                  </a:lnTo>
                  <a:lnTo>
                    <a:pt x="42" y="2111"/>
                  </a:lnTo>
                  <a:lnTo>
                    <a:pt x="24" y="2108"/>
                  </a:lnTo>
                  <a:lnTo>
                    <a:pt x="10" y="2096"/>
                  </a:lnTo>
                  <a:lnTo>
                    <a:pt x="2" y="2082"/>
                  </a:lnTo>
                  <a:lnTo>
                    <a:pt x="0" y="2064"/>
                  </a:lnTo>
                  <a:lnTo>
                    <a:pt x="106" y="870"/>
                  </a:lnTo>
                  <a:lnTo>
                    <a:pt x="112" y="846"/>
                  </a:lnTo>
                  <a:lnTo>
                    <a:pt x="126" y="829"/>
                  </a:lnTo>
                  <a:lnTo>
                    <a:pt x="146" y="817"/>
                  </a:lnTo>
                  <a:lnTo>
                    <a:pt x="169" y="813"/>
                  </a:lnTo>
                  <a:lnTo>
                    <a:pt x="967" y="813"/>
                  </a:lnTo>
                  <a:lnTo>
                    <a:pt x="984" y="807"/>
                  </a:lnTo>
                  <a:lnTo>
                    <a:pt x="996" y="797"/>
                  </a:lnTo>
                  <a:lnTo>
                    <a:pt x="1002" y="780"/>
                  </a:lnTo>
                  <a:lnTo>
                    <a:pt x="1016" y="681"/>
                  </a:lnTo>
                  <a:lnTo>
                    <a:pt x="1041" y="587"/>
                  </a:lnTo>
                  <a:lnTo>
                    <a:pt x="1075" y="497"/>
                  </a:lnTo>
                  <a:lnTo>
                    <a:pt x="1120" y="410"/>
                  </a:lnTo>
                  <a:lnTo>
                    <a:pt x="1175" y="332"/>
                  </a:lnTo>
                  <a:lnTo>
                    <a:pt x="1236" y="259"/>
                  </a:lnTo>
                  <a:lnTo>
                    <a:pt x="1307" y="194"/>
                  </a:lnTo>
                  <a:lnTo>
                    <a:pt x="1383" y="137"/>
                  </a:lnTo>
                  <a:lnTo>
                    <a:pt x="1466" y="90"/>
                  </a:lnTo>
                  <a:lnTo>
                    <a:pt x="1554" y="51"/>
                  </a:lnTo>
                  <a:lnTo>
                    <a:pt x="1648" y="23"/>
                  </a:lnTo>
                  <a:lnTo>
                    <a:pt x="1747" y="6"/>
                  </a:lnTo>
                  <a:lnTo>
                    <a:pt x="18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1"/>
            <p:cNvSpPr>
              <a:spLocks noEditPoints="1"/>
            </p:cNvSpPr>
            <p:nvPr/>
          </p:nvSpPr>
          <p:spPr bwMode="auto">
            <a:xfrm>
              <a:off x="2297113" y="1787525"/>
              <a:ext cx="2560638" cy="3348038"/>
            </a:xfrm>
            <a:custGeom>
              <a:avLst/>
              <a:gdLst/>
              <a:ahLst/>
              <a:cxnLst>
                <a:cxn ang="0">
                  <a:pos x="1516" y="151"/>
                </a:cxn>
                <a:cxn ang="0">
                  <a:pos x="1387" y="189"/>
                </a:cxn>
                <a:cxn ang="0">
                  <a:pos x="1277" y="261"/>
                </a:cxn>
                <a:cxn ang="0">
                  <a:pos x="1190" y="359"/>
                </a:cxn>
                <a:cxn ang="0">
                  <a:pos x="1133" y="479"/>
                </a:cxn>
                <a:cxn ang="0">
                  <a:pos x="1118" y="564"/>
                </a:cxn>
                <a:cxn ang="0">
                  <a:pos x="1141" y="591"/>
                </a:cxn>
                <a:cxn ang="0">
                  <a:pos x="2013" y="595"/>
                </a:cxn>
                <a:cxn ang="0">
                  <a:pos x="2045" y="579"/>
                </a:cxn>
                <a:cxn ang="0">
                  <a:pos x="2055" y="544"/>
                </a:cxn>
                <a:cxn ang="0">
                  <a:pos x="2015" y="416"/>
                </a:cxn>
                <a:cxn ang="0">
                  <a:pos x="1943" y="306"/>
                </a:cxn>
                <a:cxn ang="0">
                  <a:pos x="1843" y="222"/>
                </a:cxn>
                <a:cxn ang="0">
                  <a:pos x="1723" y="165"/>
                </a:cxn>
                <a:cxn ang="0">
                  <a:pos x="1585" y="145"/>
                </a:cxn>
                <a:cxn ang="0">
                  <a:pos x="1672" y="6"/>
                </a:cxn>
                <a:cxn ang="0">
                  <a:pos x="1833" y="51"/>
                </a:cxn>
                <a:cxn ang="0">
                  <a:pos x="1972" y="136"/>
                </a:cxn>
                <a:cxn ang="0">
                  <a:pos x="2084" y="251"/>
                </a:cxn>
                <a:cxn ang="0">
                  <a:pos x="2163" y="393"/>
                </a:cxn>
                <a:cxn ang="0">
                  <a:pos x="2204" y="556"/>
                </a:cxn>
                <a:cxn ang="0">
                  <a:pos x="2228" y="589"/>
                </a:cxn>
                <a:cxn ang="0">
                  <a:pos x="2831" y="595"/>
                </a:cxn>
                <a:cxn ang="0">
                  <a:pos x="2880" y="609"/>
                </a:cxn>
                <a:cxn ang="0">
                  <a:pos x="2911" y="648"/>
                </a:cxn>
                <a:cxn ang="0">
                  <a:pos x="3225" y="4123"/>
                </a:cxn>
                <a:cxn ang="0">
                  <a:pos x="3212" y="4178"/>
                </a:cxn>
                <a:cxn ang="0">
                  <a:pos x="3169" y="4213"/>
                </a:cxn>
                <a:cxn ang="0">
                  <a:pos x="86" y="4217"/>
                </a:cxn>
                <a:cxn ang="0">
                  <a:pos x="33" y="4200"/>
                </a:cxn>
                <a:cxn ang="0">
                  <a:pos x="2" y="4152"/>
                </a:cxn>
                <a:cxn ang="0">
                  <a:pos x="308" y="674"/>
                </a:cxn>
                <a:cxn ang="0">
                  <a:pos x="328" y="627"/>
                </a:cxn>
                <a:cxn ang="0">
                  <a:pos x="369" y="599"/>
                </a:cxn>
                <a:cxn ang="0">
                  <a:pos x="925" y="595"/>
                </a:cxn>
                <a:cxn ang="0">
                  <a:pos x="961" y="575"/>
                </a:cxn>
                <a:cxn ang="0">
                  <a:pos x="984" y="471"/>
                </a:cxn>
                <a:cxn ang="0">
                  <a:pos x="1043" y="318"/>
                </a:cxn>
                <a:cxn ang="0">
                  <a:pos x="1141" y="189"/>
                </a:cxn>
                <a:cxn ang="0">
                  <a:pos x="1267" y="88"/>
                </a:cxn>
                <a:cxn ang="0">
                  <a:pos x="1418" y="24"/>
                </a:cxn>
                <a:cxn ang="0">
                  <a:pos x="1585" y="0"/>
                </a:cxn>
              </a:cxnLst>
              <a:rect l="0" t="0" r="r" b="b"/>
              <a:pathLst>
                <a:path w="3225" h="4217">
                  <a:moveTo>
                    <a:pt x="1585" y="145"/>
                  </a:moveTo>
                  <a:lnTo>
                    <a:pt x="1516" y="151"/>
                  </a:lnTo>
                  <a:lnTo>
                    <a:pt x="1450" y="165"/>
                  </a:lnTo>
                  <a:lnTo>
                    <a:pt x="1387" y="189"/>
                  </a:lnTo>
                  <a:lnTo>
                    <a:pt x="1330" y="222"/>
                  </a:lnTo>
                  <a:lnTo>
                    <a:pt x="1277" y="261"/>
                  </a:lnTo>
                  <a:lnTo>
                    <a:pt x="1230" y="306"/>
                  </a:lnTo>
                  <a:lnTo>
                    <a:pt x="1190" y="359"/>
                  </a:lnTo>
                  <a:lnTo>
                    <a:pt x="1157" y="416"/>
                  </a:lnTo>
                  <a:lnTo>
                    <a:pt x="1133" y="479"/>
                  </a:lnTo>
                  <a:lnTo>
                    <a:pt x="1118" y="544"/>
                  </a:lnTo>
                  <a:lnTo>
                    <a:pt x="1118" y="564"/>
                  </a:lnTo>
                  <a:lnTo>
                    <a:pt x="1126" y="579"/>
                  </a:lnTo>
                  <a:lnTo>
                    <a:pt x="1141" y="591"/>
                  </a:lnTo>
                  <a:lnTo>
                    <a:pt x="1159" y="595"/>
                  </a:lnTo>
                  <a:lnTo>
                    <a:pt x="2013" y="595"/>
                  </a:lnTo>
                  <a:lnTo>
                    <a:pt x="2031" y="591"/>
                  </a:lnTo>
                  <a:lnTo>
                    <a:pt x="2045" y="579"/>
                  </a:lnTo>
                  <a:lnTo>
                    <a:pt x="2055" y="564"/>
                  </a:lnTo>
                  <a:lnTo>
                    <a:pt x="2055" y="544"/>
                  </a:lnTo>
                  <a:lnTo>
                    <a:pt x="2039" y="479"/>
                  </a:lnTo>
                  <a:lnTo>
                    <a:pt x="2015" y="416"/>
                  </a:lnTo>
                  <a:lnTo>
                    <a:pt x="1982" y="359"/>
                  </a:lnTo>
                  <a:lnTo>
                    <a:pt x="1943" y="306"/>
                  </a:lnTo>
                  <a:lnTo>
                    <a:pt x="1896" y="261"/>
                  </a:lnTo>
                  <a:lnTo>
                    <a:pt x="1843" y="222"/>
                  </a:lnTo>
                  <a:lnTo>
                    <a:pt x="1784" y="189"/>
                  </a:lnTo>
                  <a:lnTo>
                    <a:pt x="1723" y="165"/>
                  </a:lnTo>
                  <a:lnTo>
                    <a:pt x="1656" y="151"/>
                  </a:lnTo>
                  <a:lnTo>
                    <a:pt x="1585" y="145"/>
                  </a:lnTo>
                  <a:close/>
                  <a:moveTo>
                    <a:pt x="1585" y="0"/>
                  </a:moveTo>
                  <a:lnTo>
                    <a:pt x="1672" y="6"/>
                  </a:lnTo>
                  <a:lnTo>
                    <a:pt x="1754" y="24"/>
                  </a:lnTo>
                  <a:lnTo>
                    <a:pt x="1833" y="51"/>
                  </a:lnTo>
                  <a:lnTo>
                    <a:pt x="1905" y="88"/>
                  </a:lnTo>
                  <a:lnTo>
                    <a:pt x="1972" y="136"/>
                  </a:lnTo>
                  <a:lnTo>
                    <a:pt x="2031" y="189"/>
                  </a:lnTo>
                  <a:lnTo>
                    <a:pt x="2084" y="251"/>
                  </a:lnTo>
                  <a:lnTo>
                    <a:pt x="2127" y="318"/>
                  </a:lnTo>
                  <a:lnTo>
                    <a:pt x="2163" y="393"/>
                  </a:lnTo>
                  <a:lnTo>
                    <a:pt x="2188" y="471"/>
                  </a:lnTo>
                  <a:lnTo>
                    <a:pt x="2204" y="556"/>
                  </a:lnTo>
                  <a:lnTo>
                    <a:pt x="2212" y="575"/>
                  </a:lnTo>
                  <a:lnTo>
                    <a:pt x="2228" y="589"/>
                  </a:lnTo>
                  <a:lnTo>
                    <a:pt x="2247" y="595"/>
                  </a:lnTo>
                  <a:lnTo>
                    <a:pt x="2831" y="595"/>
                  </a:lnTo>
                  <a:lnTo>
                    <a:pt x="2856" y="599"/>
                  </a:lnTo>
                  <a:lnTo>
                    <a:pt x="2880" y="609"/>
                  </a:lnTo>
                  <a:lnTo>
                    <a:pt x="2897" y="627"/>
                  </a:lnTo>
                  <a:lnTo>
                    <a:pt x="2911" y="648"/>
                  </a:lnTo>
                  <a:lnTo>
                    <a:pt x="2917" y="674"/>
                  </a:lnTo>
                  <a:lnTo>
                    <a:pt x="3225" y="4123"/>
                  </a:lnTo>
                  <a:lnTo>
                    <a:pt x="3224" y="4152"/>
                  </a:lnTo>
                  <a:lnTo>
                    <a:pt x="3212" y="4178"/>
                  </a:lnTo>
                  <a:lnTo>
                    <a:pt x="3194" y="4200"/>
                  </a:lnTo>
                  <a:lnTo>
                    <a:pt x="3169" y="4213"/>
                  </a:lnTo>
                  <a:lnTo>
                    <a:pt x="3139" y="4217"/>
                  </a:lnTo>
                  <a:lnTo>
                    <a:pt x="86" y="4217"/>
                  </a:lnTo>
                  <a:lnTo>
                    <a:pt x="57" y="4213"/>
                  </a:lnTo>
                  <a:lnTo>
                    <a:pt x="33" y="4200"/>
                  </a:lnTo>
                  <a:lnTo>
                    <a:pt x="14" y="4178"/>
                  </a:lnTo>
                  <a:lnTo>
                    <a:pt x="2" y="4152"/>
                  </a:lnTo>
                  <a:lnTo>
                    <a:pt x="0" y="4123"/>
                  </a:lnTo>
                  <a:lnTo>
                    <a:pt x="308" y="674"/>
                  </a:lnTo>
                  <a:lnTo>
                    <a:pt x="314" y="648"/>
                  </a:lnTo>
                  <a:lnTo>
                    <a:pt x="328" y="627"/>
                  </a:lnTo>
                  <a:lnTo>
                    <a:pt x="346" y="609"/>
                  </a:lnTo>
                  <a:lnTo>
                    <a:pt x="369" y="599"/>
                  </a:lnTo>
                  <a:lnTo>
                    <a:pt x="395" y="595"/>
                  </a:lnTo>
                  <a:lnTo>
                    <a:pt x="925" y="595"/>
                  </a:lnTo>
                  <a:lnTo>
                    <a:pt x="945" y="589"/>
                  </a:lnTo>
                  <a:lnTo>
                    <a:pt x="961" y="575"/>
                  </a:lnTo>
                  <a:lnTo>
                    <a:pt x="968" y="556"/>
                  </a:lnTo>
                  <a:lnTo>
                    <a:pt x="984" y="471"/>
                  </a:lnTo>
                  <a:lnTo>
                    <a:pt x="1010" y="393"/>
                  </a:lnTo>
                  <a:lnTo>
                    <a:pt x="1043" y="318"/>
                  </a:lnTo>
                  <a:lnTo>
                    <a:pt x="1088" y="251"/>
                  </a:lnTo>
                  <a:lnTo>
                    <a:pt x="1141" y="189"/>
                  </a:lnTo>
                  <a:lnTo>
                    <a:pt x="1200" y="136"/>
                  </a:lnTo>
                  <a:lnTo>
                    <a:pt x="1267" y="88"/>
                  </a:lnTo>
                  <a:lnTo>
                    <a:pt x="1340" y="51"/>
                  </a:lnTo>
                  <a:lnTo>
                    <a:pt x="1418" y="24"/>
                  </a:lnTo>
                  <a:lnTo>
                    <a:pt x="1501" y="6"/>
                  </a:lnTo>
                  <a:lnTo>
                    <a:pt x="1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 name="Freeform 25"/>
          <p:cNvSpPr>
            <a:spLocks/>
          </p:cNvSpPr>
          <p:nvPr/>
        </p:nvSpPr>
        <p:spPr bwMode="auto">
          <a:xfrm>
            <a:off x="530434" y="2127497"/>
            <a:ext cx="292777" cy="348285"/>
          </a:xfrm>
          <a:custGeom>
            <a:avLst/>
            <a:gdLst/>
            <a:ahLst/>
            <a:cxnLst>
              <a:cxn ang="0">
                <a:pos x="1743" y="14"/>
              </a:cxn>
              <a:cxn ang="0">
                <a:pos x="1847" y="61"/>
              </a:cxn>
              <a:cxn ang="0">
                <a:pos x="1919" y="125"/>
              </a:cxn>
              <a:cxn ang="0">
                <a:pos x="1939" y="198"/>
              </a:cxn>
              <a:cxn ang="0">
                <a:pos x="1932" y="332"/>
              </a:cxn>
              <a:cxn ang="0">
                <a:pos x="1922" y="500"/>
              </a:cxn>
              <a:cxn ang="0">
                <a:pos x="1918" y="654"/>
              </a:cxn>
              <a:cxn ang="0">
                <a:pos x="1927" y="750"/>
              </a:cxn>
              <a:cxn ang="0">
                <a:pos x="1961" y="816"/>
              </a:cxn>
              <a:cxn ang="0">
                <a:pos x="2033" y="939"/>
              </a:cxn>
              <a:cxn ang="0">
                <a:pos x="2132" y="1101"/>
              </a:cxn>
              <a:cxn ang="0">
                <a:pos x="2243" y="1278"/>
              </a:cxn>
              <a:cxn ang="0">
                <a:pos x="2352" y="1450"/>
              </a:cxn>
              <a:cxn ang="0">
                <a:pos x="2446" y="1595"/>
              </a:cxn>
              <a:cxn ang="0">
                <a:pos x="2512" y="1694"/>
              </a:cxn>
              <a:cxn ang="0">
                <a:pos x="2559" y="1743"/>
              </a:cxn>
              <a:cxn ang="0">
                <a:pos x="2658" y="1800"/>
              </a:cxn>
              <a:cxn ang="0">
                <a:pos x="2781" y="1858"/>
              </a:cxn>
              <a:cxn ang="0">
                <a:pos x="2891" y="1903"/>
              </a:cxn>
              <a:cxn ang="0">
                <a:pos x="2952" y="1926"/>
              </a:cxn>
              <a:cxn ang="0">
                <a:pos x="2672" y="3385"/>
              </a:cxn>
              <a:cxn ang="0">
                <a:pos x="2618" y="3412"/>
              </a:cxn>
              <a:cxn ang="0">
                <a:pos x="2534" y="3466"/>
              </a:cxn>
              <a:cxn ang="0">
                <a:pos x="2399" y="3517"/>
              </a:cxn>
              <a:cxn ang="0">
                <a:pos x="608" y="3517"/>
              </a:cxn>
              <a:cxn ang="0">
                <a:pos x="442" y="3466"/>
              </a:cxn>
              <a:cxn ang="0">
                <a:pos x="330" y="3365"/>
              </a:cxn>
              <a:cxn ang="0">
                <a:pos x="273" y="3236"/>
              </a:cxn>
              <a:cxn ang="0">
                <a:pos x="282" y="3093"/>
              </a:cxn>
              <a:cxn ang="0">
                <a:pos x="296" y="2978"/>
              </a:cxn>
              <a:cxn ang="0">
                <a:pos x="187" y="2826"/>
              </a:cxn>
              <a:cxn ang="0">
                <a:pos x="172" y="2655"/>
              </a:cxn>
              <a:cxn ang="0">
                <a:pos x="248" y="2526"/>
              </a:cxn>
              <a:cxn ang="0">
                <a:pos x="124" y="2391"/>
              </a:cxn>
              <a:cxn ang="0">
                <a:pos x="82" y="2218"/>
              </a:cxn>
              <a:cxn ang="0">
                <a:pos x="139" y="2074"/>
              </a:cxn>
              <a:cxn ang="0">
                <a:pos x="71" y="1954"/>
              </a:cxn>
              <a:cxn ang="0">
                <a:pos x="4" y="1799"/>
              </a:cxn>
              <a:cxn ang="0">
                <a:pos x="16" y="1642"/>
              </a:cxn>
              <a:cxn ang="0">
                <a:pos x="97" y="1528"/>
              </a:cxn>
              <a:cxn ang="0">
                <a:pos x="234" y="1476"/>
              </a:cxn>
              <a:cxn ang="0">
                <a:pos x="1333" y="1361"/>
              </a:cxn>
              <a:cxn ang="0">
                <a:pos x="1294" y="1126"/>
              </a:cxn>
              <a:cxn ang="0">
                <a:pos x="1261" y="915"/>
              </a:cxn>
              <a:cxn ang="0">
                <a:pos x="1242" y="781"/>
              </a:cxn>
              <a:cxn ang="0">
                <a:pos x="1263" y="657"/>
              </a:cxn>
              <a:cxn ang="0">
                <a:pos x="1314" y="495"/>
              </a:cxn>
              <a:cxn ang="0">
                <a:pos x="1379" y="326"/>
              </a:cxn>
              <a:cxn ang="0">
                <a:pos x="1440" y="179"/>
              </a:cxn>
              <a:cxn ang="0">
                <a:pos x="1489" y="75"/>
              </a:cxn>
              <a:cxn ang="0">
                <a:pos x="1575" y="11"/>
              </a:cxn>
            </a:cxnLst>
            <a:rect l="0" t="0" r="r" b="b"/>
            <a:pathLst>
              <a:path w="2954" h="3521">
                <a:moveTo>
                  <a:pt x="1657" y="0"/>
                </a:moveTo>
                <a:lnTo>
                  <a:pt x="1685" y="2"/>
                </a:lnTo>
                <a:lnTo>
                  <a:pt x="1715" y="8"/>
                </a:lnTo>
                <a:lnTo>
                  <a:pt x="1743" y="14"/>
                </a:lnTo>
                <a:lnTo>
                  <a:pt x="1770" y="24"/>
                </a:lnTo>
                <a:lnTo>
                  <a:pt x="1798" y="35"/>
                </a:lnTo>
                <a:lnTo>
                  <a:pt x="1823" y="47"/>
                </a:lnTo>
                <a:lnTo>
                  <a:pt x="1847" y="61"/>
                </a:lnTo>
                <a:lnTo>
                  <a:pt x="1869" y="77"/>
                </a:lnTo>
                <a:lnTo>
                  <a:pt x="1889" y="92"/>
                </a:lnTo>
                <a:lnTo>
                  <a:pt x="1906" y="108"/>
                </a:lnTo>
                <a:lnTo>
                  <a:pt x="1919" y="125"/>
                </a:lnTo>
                <a:lnTo>
                  <a:pt x="1930" y="142"/>
                </a:lnTo>
                <a:lnTo>
                  <a:pt x="1937" y="159"/>
                </a:lnTo>
                <a:lnTo>
                  <a:pt x="1939" y="174"/>
                </a:lnTo>
                <a:lnTo>
                  <a:pt x="1939" y="198"/>
                </a:lnTo>
                <a:lnTo>
                  <a:pt x="1938" y="225"/>
                </a:lnTo>
                <a:lnTo>
                  <a:pt x="1937" y="258"/>
                </a:lnTo>
                <a:lnTo>
                  <a:pt x="1935" y="293"/>
                </a:lnTo>
                <a:lnTo>
                  <a:pt x="1932" y="332"/>
                </a:lnTo>
                <a:lnTo>
                  <a:pt x="1930" y="373"/>
                </a:lnTo>
                <a:lnTo>
                  <a:pt x="1927" y="414"/>
                </a:lnTo>
                <a:lnTo>
                  <a:pt x="1925" y="457"/>
                </a:lnTo>
                <a:lnTo>
                  <a:pt x="1922" y="500"/>
                </a:lnTo>
                <a:lnTo>
                  <a:pt x="1920" y="541"/>
                </a:lnTo>
                <a:lnTo>
                  <a:pt x="1919" y="581"/>
                </a:lnTo>
                <a:lnTo>
                  <a:pt x="1918" y="619"/>
                </a:lnTo>
                <a:lnTo>
                  <a:pt x="1918" y="654"/>
                </a:lnTo>
                <a:lnTo>
                  <a:pt x="1919" y="684"/>
                </a:lnTo>
                <a:lnTo>
                  <a:pt x="1920" y="712"/>
                </a:lnTo>
                <a:lnTo>
                  <a:pt x="1922" y="734"/>
                </a:lnTo>
                <a:lnTo>
                  <a:pt x="1927" y="750"/>
                </a:lnTo>
                <a:lnTo>
                  <a:pt x="1930" y="760"/>
                </a:lnTo>
                <a:lnTo>
                  <a:pt x="1938" y="774"/>
                </a:lnTo>
                <a:lnTo>
                  <a:pt x="1948" y="793"/>
                </a:lnTo>
                <a:lnTo>
                  <a:pt x="1961" y="816"/>
                </a:lnTo>
                <a:lnTo>
                  <a:pt x="1976" y="842"/>
                </a:lnTo>
                <a:lnTo>
                  <a:pt x="1992" y="871"/>
                </a:lnTo>
                <a:lnTo>
                  <a:pt x="2012" y="904"/>
                </a:lnTo>
                <a:lnTo>
                  <a:pt x="2033" y="939"/>
                </a:lnTo>
                <a:lnTo>
                  <a:pt x="2056" y="977"/>
                </a:lnTo>
                <a:lnTo>
                  <a:pt x="2080" y="1017"/>
                </a:lnTo>
                <a:lnTo>
                  <a:pt x="2106" y="1058"/>
                </a:lnTo>
                <a:lnTo>
                  <a:pt x="2132" y="1101"/>
                </a:lnTo>
                <a:lnTo>
                  <a:pt x="2159" y="1145"/>
                </a:lnTo>
                <a:lnTo>
                  <a:pt x="2186" y="1188"/>
                </a:lnTo>
                <a:lnTo>
                  <a:pt x="2214" y="1233"/>
                </a:lnTo>
                <a:lnTo>
                  <a:pt x="2243" y="1278"/>
                </a:lnTo>
                <a:lnTo>
                  <a:pt x="2270" y="1323"/>
                </a:lnTo>
                <a:lnTo>
                  <a:pt x="2298" y="1366"/>
                </a:lnTo>
                <a:lnTo>
                  <a:pt x="2325" y="1409"/>
                </a:lnTo>
                <a:lnTo>
                  <a:pt x="2352" y="1450"/>
                </a:lnTo>
                <a:lnTo>
                  <a:pt x="2377" y="1490"/>
                </a:lnTo>
                <a:lnTo>
                  <a:pt x="2401" y="1527"/>
                </a:lnTo>
                <a:lnTo>
                  <a:pt x="2424" y="1563"/>
                </a:lnTo>
                <a:lnTo>
                  <a:pt x="2446" y="1595"/>
                </a:lnTo>
                <a:lnTo>
                  <a:pt x="2466" y="1626"/>
                </a:lnTo>
                <a:lnTo>
                  <a:pt x="2483" y="1652"/>
                </a:lnTo>
                <a:lnTo>
                  <a:pt x="2499" y="1675"/>
                </a:lnTo>
                <a:lnTo>
                  <a:pt x="2512" y="1694"/>
                </a:lnTo>
                <a:lnTo>
                  <a:pt x="2523" y="1708"/>
                </a:lnTo>
                <a:lnTo>
                  <a:pt x="2531" y="1718"/>
                </a:lnTo>
                <a:lnTo>
                  <a:pt x="2543" y="1730"/>
                </a:lnTo>
                <a:lnTo>
                  <a:pt x="2559" y="1743"/>
                </a:lnTo>
                <a:lnTo>
                  <a:pt x="2580" y="1757"/>
                </a:lnTo>
                <a:lnTo>
                  <a:pt x="2604" y="1771"/>
                </a:lnTo>
                <a:lnTo>
                  <a:pt x="2630" y="1785"/>
                </a:lnTo>
                <a:lnTo>
                  <a:pt x="2658" y="1800"/>
                </a:lnTo>
                <a:lnTo>
                  <a:pt x="2688" y="1815"/>
                </a:lnTo>
                <a:lnTo>
                  <a:pt x="2719" y="1829"/>
                </a:lnTo>
                <a:lnTo>
                  <a:pt x="2750" y="1843"/>
                </a:lnTo>
                <a:lnTo>
                  <a:pt x="2781" y="1858"/>
                </a:lnTo>
                <a:lnTo>
                  <a:pt x="2812" y="1871"/>
                </a:lnTo>
                <a:lnTo>
                  <a:pt x="2840" y="1883"/>
                </a:lnTo>
                <a:lnTo>
                  <a:pt x="2867" y="1894"/>
                </a:lnTo>
                <a:lnTo>
                  <a:pt x="2891" y="1903"/>
                </a:lnTo>
                <a:lnTo>
                  <a:pt x="2912" y="1911"/>
                </a:lnTo>
                <a:lnTo>
                  <a:pt x="2930" y="1919"/>
                </a:lnTo>
                <a:lnTo>
                  <a:pt x="2943" y="1923"/>
                </a:lnTo>
                <a:lnTo>
                  <a:pt x="2952" y="1926"/>
                </a:lnTo>
                <a:lnTo>
                  <a:pt x="2954" y="1928"/>
                </a:lnTo>
                <a:lnTo>
                  <a:pt x="2954" y="3383"/>
                </a:lnTo>
                <a:lnTo>
                  <a:pt x="2680" y="3383"/>
                </a:lnTo>
                <a:lnTo>
                  <a:pt x="2672" y="3385"/>
                </a:lnTo>
                <a:lnTo>
                  <a:pt x="2661" y="3389"/>
                </a:lnTo>
                <a:lnTo>
                  <a:pt x="2648" y="3396"/>
                </a:lnTo>
                <a:lnTo>
                  <a:pt x="2632" y="3404"/>
                </a:lnTo>
                <a:lnTo>
                  <a:pt x="2618" y="3412"/>
                </a:lnTo>
                <a:lnTo>
                  <a:pt x="2604" y="3422"/>
                </a:lnTo>
                <a:lnTo>
                  <a:pt x="2590" y="3431"/>
                </a:lnTo>
                <a:lnTo>
                  <a:pt x="2562" y="3448"/>
                </a:lnTo>
                <a:lnTo>
                  <a:pt x="2534" y="3466"/>
                </a:lnTo>
                <a:lnTo>
                  <a:pt x="2502" y="3482"/>
                </a:lnTo>
                <a:lnTo>
                  <a:pt x="2469" y="3498"/>
                </a:lnTo>
                <a:lnTo>
                  <a:pt x="2435" y="3510"/>
                </a:lnTo>
                <a:lnTo>
                  <a:pt x="2399" y="3517"/>
                </a:lnTo>
                <a:lnTo>
                  <a:pt x="2362" y="3521"/>
                </a:lnTo>
                <a:lnTo>
                  <a:pt x="2362" y="3521"/>
                </a:lnTo>
                <a:lnTo>
                  <a:pt x="658" y="3519"/>
                </a:lnTo>
                <a:lnTo>
                  <a:pt x="608" y="3517"/>
                </a:lnTo>
                <a:lnTo>
                  <a:pt x="562" y="3510"/>
                </a:lnTo>
                <a:lnTo>
                  <a:pt x="518" y="3499"/>
                </a:lnTo>
                <a:lnTo>
                  <a:pt x="479" y="3484"/>
                </a:lnTo>
                <a:lnTo>
                  <a:pt x="442" y="3466"/>
                </a:lnTo>
                <a:lnTo>
                  <a:pt x="409" y="3444"/>
                </a:lnTo>
                <a:lnTo>
                  <a:pt x="379" y="3420"/>
                </a:lnTo>
                <a:lnTo>
                  <a:pt x="353" y="3394"/>
                </a:lnTo>
                <a:lnTo>
                  <a:pt x="330" y="3365"/>
                </a:lnTo>
                <a:lnTo>
                  <a:pt x="311" y="3335"/>
                </a:lnTo>
                <a:lnTo>
                  <a:pt x="294" y="3303"/>
                </a:lnTo>
                <a:lnTo>
                  <a:pt x="282" y="3270"/>
                </a:lnTo>
                <a:lnTo>
                  <a:pt x="273" y="3236"/>
                </a:lnTo>
                <a:lnTo>
                  <a:pt x="269" y="3203"/>
                </a:lnTo>
                <a:lnTo>
                  <a:pt x="269" y="3165"/>
                </a:lnTo>
                <a:lnTo>
                  <a:pt x="272" y="3128"/>
                </a:lnTo>
                <a:lnTo>
                  <a:pt x="282" y="3093"/>
                </a:lnTo>
                <a:lnTo>
                  <a:pt x="295" y="3061"/>
                </a:lnTo>
                <a:lnTo>
                  <a:pt x="313" y="3032"/>
                </a:lnTo>
                <a:lnTo>
                  <a:pt x="334" y="3006"/>
                </a:lnTo>
                <a:lnTo>
                  <a:pt x="296" y="2978"/>
                </a:lnTo>
                <a:lnTo>
                  <a:pt x="261" y="2945"/>
                </a:lnTo>
                <a:lnTo>
                  <a:pt x="232" y="2909"/>
                </a:lnTo>
                <a:lnTo>
                  <a:pt x="207" y="2869"/>
                </a:lnTo>
                <a:lnTo>
                  <a:pt x="187" y="2826"/>
                </a:lnTo>
                <a:lnTo>
                  <a:pt x="174" y="2781"/>
                </a:lnTo>
                <a:lnTo>
                  <a:pt x="166" y="2734"/>
                </a:lnTo>
                <a:lnTo>
                  <a:pt x="166" y="2693"/>
                </a:lnTo>
                <a:lnTo>
                  <a:pt x="172" y="2655"/>
                </a:lnTo>
                <a:lnTo>
                  <a:pt x="184" y="2617"/>
                </a:lnTo>
                <a:lnTo>
                  <a:pt x="200" y="2584"/>
                </a:lnTo>
                <a:lnTo>
                  <a:pt x="222" y="2553"/>
                </a:lnTo>
                <a:lnTo>
                  <a:pt x="248" y="2526"/>
                </a:lnTo>
                <a:lnTo>
                  <a:pt x="211" y="2498"/>
                </a:lnTo>
                <a:lnTo>
                  <a:pt x="178" y="2467"/>
                </a:lnTo>
                <a:lnTo>
                  <a:pt x="148" y="2430"/>
                </a:lnTo>
                <a:lnTo>
                  <a:pt x="124" y="2391"/>
                </a:lnTo>
                <a:lnTo>
                  <a:pt x="104" y="2350"/>
                </a:lnTo>
                <a:lnTo>
                  <a:pt x="90" y="2306"/>
                </a:lnTo>
                <a:lnTo>
                  <a:pt x="82" y="2260"/>
                </a:lnTo>
                <a:lnTo>
                  <a:pt x="82" y="2218"/>
                </a:lnTo>
                <a:lnTo>
                  <a:pt x="87" y="2178"/>
                </a:lnTo>
                <a:lnTo>
                  <a:pt x="100" y="2141"/>
                </a:lnTo>
                <a:lnTo>
                  <a:pt x="116" y="2106"/>
                </a:lnTo>
                <a:lnTo>
                  <a:pt x="139" y="2074"/>
                </a:lnTo>
                <a:lnTo>
                  <a:pt x="167" y="2046"/>
                </a:lnTo>
                <a:lnTo>
                  <a:pt x="131" y="2018"/>
                </a:lnTo>
                <a:lnTo>
                  <a:pt x="98" y="1988"/>
                </a:lnTo>
                <a:lnTo>
                  <a:pt x="71" y="1954"/>
                </a:lnTo>
                <a:lnTo>
                  <a:pt x="47" y="1918"/>
                </a:lnTo>
                <a:lnTo>
                  <a:pt x="28" y="1878"/>
                </a:lnTo>
                <a:lnTo>
                  <a:pt x="14" y="1839"/>
                </a:lnTo>
                <a:lnTo>
                  <a:pt x="4" y="1799"/>
                </a:lnTo>
                <a:lnTo>
                  <a:pt x="0" y="1757"/>
                </a:lnTo>
                <a:lnTo>
                  <a:pt x="1" y="1718"/>
                </a:lnTo>
                <a:lnTo>
                  <a:pt x="7" y="1678"/>
                </a:lnTo>
                <a:lnTo>
                  <a:pt x="16" y="1642"/>
                </a:lnTo>
                <a:lnTo>
                  <a:pt x="31" y="1608"/>
                </a:lnTo>
                <a:lnTo>
                  <a:pt x="49" y="1579"/>
                </a:lnTo>
                <a:lnTo>
                  <a:pt x="71" y="1551"/>
                </a:lnTo>
                <a:lnTo>
                  <a:pt x="97" y="1528"/>
                </a:lnTo>
                <a:lnTo>
                  <a:pt x="127" y="1510"/>
                </a:lnTo>
                <a:lnTo>
                  <a:pt x="160" y="1495"/>
                </a:lnTo>
                <a:lnTo>
                  <a:pt x="196" y="1483"/>
                </a:lnTo>
                <a:lnTo>
                  <a:pt x="234" y="1476"/>
                </a:lnTo>
                <a:lnTo>
                  <a:pt x="276" y="1474"/>
                </a:lnTo>
                <a:lnTo>
                  <a:pt x="1354" y="1474"/>
                </a:lnTo>
                <a:lnTo>
                  <a:pt x="1344" y="1418"/>
                </a:lnTo>
                <a:lnTo>
                  <a:pt x="1333" y="1361"/>
                </a:lnTo>
                <a:lnTo>
                  <a:pt x="1323" y="1302"/>
                </a:lnTo>
                <a:lnTo>
                  <a:pt x="1312" y="1243"/>
                </a:lnTo>
                <a:lnTo>
                  <a:pt x="1302" y="1184"/>
                </a:lnTo>
                <a:lnTo>
                  <a:pt x="1294" y="1126"/>
                </a:lnTo>
                <a:lnTo>
                  <a:pt x="1284" y="1069"/>
                </a:lnTo>
                <a:lnTo>
                  <a:pt x="1276" y="1015"/>
                </a:lnTo>
                <a:lnTo>
                  <a:pt x="1269" y="963"/>
                </a:lnTo>
                <a:lnTo>
                  <a:pt x="1261" y="915"/>
                </a:lnTo>
                <a:lnTo>
                  <a:pt x="1254" y="872"/>
                </a:lnTo>
                <a:lnTo>
                  <a:pt x="1249" y="834"/>
                </a:lnTo>
                <a:lnTo>
                  <a:pt x="1243" y="801"/>
                </a:lnTo>
                <a:lnTo>
                  <a:pt x="1242" y="781"/>
                </a:lnTo>
                <a:lnTo>
                  <a:pt x="1244" y="754"/>
                </a:lnTo>
                <a:lnTo>
                  <a:pt x="1248" y="725"/>
                </a:lnTo>
                <a:lnTo>
                  <a:pt x="1254" y="692"/>
                </a:lnTo>
                <a:lnTo>
                  <a:pt x="1263" y="657"/>
                </a:lnTo>
                <a:lnTo>
                  <a:pt x="1274" y="619"/>
                </a:lnTo>
                <a:lnTo>
                  <a:pt x="1286" y="578"/>
                </a:lnTo>
                <a:lnTo>
                  <a:pt x="1300" y="537"/>
                </a:lnTo>
                <a:lnTo>
                  <a:pt x="1314" y="495"/>
                </a:lnTo>
                <a:lnTo>
                  <a:pt x="1330" y="453"/>
                </a:lnTo>
                <a:lnTo>
                  <a:pt x="1346" y="409"/>
                </a:lnTo>
                <a:lnTo>
                  <a:pt x="1363" y="367"/>
                </a:lnTo>
                <a:lnTo>
                  <a:pt x="1379" y="326"/>
                </a:lnTo>
                <a:lnTo>
                  <a:pt x="1395" y="285"/>
                </a:lnTo>
                <a:lnTo>
                  <a:pt x="1411" y="247"/>
                </a:lnTo>
                <a:lnTo>
                  <a:pt x="1426" y="212"/>
                </a:lnTo>
                <a:lnTo>
                  <a:pt x="1440" y="179"/>
                </a:lnTo>
                <a:lnTo>
                  <a:pt x="1453" y="150"/>
                </a:lnTo>
                <a:lnTo>
                  <a:pt x="1464" y="124"/>
                </a:lnTo>
                <a:lnTo>
                  <a:pt x="1474" y="103"/>
                </a:lnTo>
                <a:lnTo>
                  <a:pt x="1489" y="75"/>
                </a:lnTo>
                <a:lnTo>
                  <a:pt x="1507" y="54"/>
                </a:lnTo>
                <a:lnTo>
                  <a:pt x="1528" y="35"/>
                </a:lnTo>
                <a:lnTo>
                  <a:pt x="1551" y="21"/>
                </a:lnTo>
                <a:lnTo>
                  <a:pt x="1575" y="11"/>
                </a:lnTo>
                <a:lnTo>
                  <a:pt x="1601" y="4"/>
                </a:lnTo>
                <a:lnTo>
                  <a:pt x="1628" y="1"/>
                </a:lnTo>
                <a:lnTo>
                  <a:pt x="1657"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TextBox 22"/>
          <p:cNvSpPr txBox="1"/>
          <p:nvPr/>
        </p:nvSpPr>
        <p:spPr>
          <a:xfrm>
            <a:off x="4195418" y="170440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98</a:t>
            </a:r>
          </a:p>
        </p:txBody>
      </p:sp>
      <p:sp>
        <p:nvSpPr>
          <p:cNvPr id="24" name="TextBox 23"/>
          <p:cNvSpPr txBox="1"/>
          <p:nvPr/>
        </p:nvSpPr>
        <p:spPr>
          <a:xfrm>
            <a:off x="5808649" y="170440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105</a:t>
            </a:r>
          </a:p>
        </p:txBody>
      </p:sp>
      <p:sp>
        <p:nvSpPr>
          <p:cNvPr id="25" name="TextBox 24"/>
          <p:cNvSpPr txBox="1"/>
          <p:nvPr/>
        </p:nvSpPr>
        <p:spPr>
          <a:xfrm>
            <a:off x="7421881" y="170440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 102</a:t>
            </a:r>
          </a:p>
        </p:txBody>
      </p:sp>
      <p:pic>
        <p:nvPicPr>
          <p:cNvPr id="29" name="Picture 3" descr="\\10.1.11.169\Projects\122_Sack\122-151417 Intel - Intel Security UI Design (Quant)\2_Project Design\Questionnaire\Exhibits &amp; Stimuli\USConsumerPC_A3.png"/>
          <p:cNvPicPr>
            <a:picLocks noChangeAspect="1" noChangeArrowheads="1"/>
          </p:cNvPicPr>
          <p:nvPr/>
        </p:nvPicPr>
        <p:blipFill>
          <a:blip r:embed="rId9" cstate="screen"/>
          <a:srcRect/>
          <a:stretch>
            <a:fillRect/>
          </a:stretch>
        </p:blipFill>
        <p:spPr bwMode="auto">
          <a:xfrm>
            <a:off x="5123814" y="1346734"/>
            <a:ext cx="457200" cy="313438"/>
          </a:xfrm>
          <a:prstGeom prst="rect">
            <a:avLst/>
          </a:prstGeom>
          <a:noFill/>
        </p:spPr>
      </p:pic>
      <p:pic>
        <p:nvPicPr>
          <p:cNvPr id="30" name="Picture 4" descr="\\10.1.11.169\Projects\122_Sack\122-151417 Intel - Intel Security UI Design (Quant)\2_Project Design\Questionnaire\Exhibits &amp; Stimuli\USConsumerPC_A1.png"/>
          <p:cNvPicPr>
            <a:picLocks noChangeAspect="1" noChangeArrowheads="1"/>
          </p:cNvPicPr>
          <p:nvPr/>
        </p:nvPicPr>
        <p:blipFill>
          <a:blip r:embed="rId10" cstate="screen"/>
          <a:srcRect/>
          <a:stretch>
            <a:fillRect/>
          </a:stretch>
        </p:blipFill>
        <p:spPr bwMode="auto">
          <a:xfrm>
            <a:off x="4158874" y="1346734"/>
            <a:ext cx="457200" cy="313438"/>
          </a:xfrm>
          <a:prstGeom prst="rect">
            <a:avLst/>
          </a:prstGeom>
          <a:noFill/>
        </p:spPr>
      </p:pic>
      <p:pic>
        <p:nvPicPr>
          <p:cNvPr id="31" name="Picture 5" descr="\\10.1.11.169\Projects\122_Sack\122-151417 Intel - Intel Security UI Design (Quant)\2_Project Design\Questionnaire\Exhibits &amp; Stimuli\USConsumerPC_A2.png"/>
          <p:cNvPicPr>
            <a:picLocks noChangeAspect="1" noChangeArrowheads="1"/>
          </p:cNvPicPr>
          <p:nvPr/>
        </p:nvPicPr>
        <p:blipFill>
          <a:blip r:embed="rId11" cstate="screen"/>
          <a:srcRect/>
          <a:stretch>
            <a:fillRect/>
          </a:stretch>
        </p:blipFill>
        <p:spPr bwMode="auto">
          <a:xfrm>
            <a:off x="4635134" y="1346734"/>
            <a:ext cx="457200" cy="313438"/>
          </a:xfrm>
          <a:prstGeom prst="rect">
            <a:avLst/>
          </a:prstGeom>
          <a:noFill/>
        </p:spPr>
      </p:pic>
      <p:pic>
        <p:nvPicPr>
          <p:cNvPr id="32" name="Picture 3" descr="\\10.1.11.169\Projects\122_Sack\122-151417 Intel - Intel Security UI Design (Quant)\2_Project Design\Questionnaire\Exhibits &amp; Stimuli\USConsumerPC_B3.png"/>
          <p:cNvPicPr>
            <a:picLocks noChangeAspect="1" noChangeArrowheads="1"/>
          </p:cNvPicPr>
          <p:nvPr/>
        </p:nvPicPr>
        <p:blipFill>
          <a:blip r:embed="rId12" cstate="screen"/>
          <a:srcRect/>
          <a:stretch>
            <a:fillRect/>
          </a:stretch>
        </p:blipFill>
        <p:spPr bwMode="auto">
          <a:xfrm>
            <a:off x="6736434" y="1346734"/>
            <a:ext cx="457200" cy="313438"/>
          </a:xfrm>
          <a:prstGeom prst="rect">
            <a:avLst/>
          </a:prstGeom>
          <a:noFill/>
        </p:spPr>
      </p:pic>
      <p:pic>
        <p:nvPicPr>
          <p:cNvPr id="33" name="Picture 4" descr="\\10.1.11.169\Projects\122_Sack\122-151417 Intel - Intel Security UI Design (Quant)\2_Project Design\Questionnaire\Exhibits &amp; Stimuli\USConsumerPC_B1.png"/>
          <p:cNvPicPr>
            <a:picLocks noChangeAspect="1" noChangeArrowheads="1"/>
          </p:cNvPicPr>
          <p:nvPr/>
        </p:nvPicPr>
        <p:blipFill>
          <a:blip r:embed="rId13" cstate="screen"/>
          <a:srcRect/>
          <a:stretch>
            <a:fillRect/>
          </a:stretch>
        </p:blipFill>
        <p:spPr bwMode="auto">
          <a:xfrm>
            <a:off x="5771494" y="1346734"/>
            <a:ext cx="457200" cy="313438"/>
          </a:xfrm>
          <a:prstGeom prst="rect">
            <a:avLst/>
          </a:prstGeom>
          <a:noFill/>
        </p:spPr>
      </p:pic>
      <p:pic>
        <p:nvPicPr>
          <p:cNvPr id="35" name="Picture 5" descr="\\10.1.11.169\Projects\122_Sack\122-151417 Intel - Intel Security UI Design (Quant)\2_Project Design\Questionnaire\Exhibits &amp; Stimuli\USConsumerPC_B2.png"/>
          <p:cNvPicPr>
            <a:picLocks noChangeAspect="1" noChangeArrowheads="1"/>
          </p:cNvPicPr>
          <p:nvPr/>
        </p:nvPicPr>
        <p:blipFill>
          <a:blip r:embed="rId14" cstate="screen"/>
          <a:srcRect/>
          <a:stretch>
            <a:fillRect/>
          </a:stretch>
        </p:blipFill>
        <p:spPr bwMode="auto">
          <a:xfrm>
            <a:off x="6247754" y="1346734"/>
            <a:ext cx="457200" cy="313438"/>
          </a:xfrm>
          <a:prstGeom prst="rect">
            <a:avLst/>
          </a:prstGeom>
          <a:noFill/>
        </p:spPr>
      </p:pic>
      <p:pic>
        <p:nvPicPr>
          <p:cNvPr id="39" name="Picture 3" descr="\\10.1.11.169\Projects\122_Sack\122-151417 Intel - Intel Security UI Design (Quant)\2_Project Design\Questionnaire\Exhibits &amp; Stimuli\USConsumerPC_C3.png"/>
          <p:cNvPicPr>
            <a:picLocks noChangeAspect="1" noChangeArrowheads="1"/>
          </p:cNvPicPr>
          <p:nvPr/>
        </p:nvPicPr>
        <p:blipFill>
          <a:blip r:embed="rId15" cstate="screen"/>
          <a:srcRect/>
          <a:stretch>
            <a:fillRect/>
          </a:stretch>
        </p:blipFill>
        <p:spPr bwMode="auto">
          <a:xfrm>
            <a:off x="8346844" y="1346734"/>
            <a:ext cx="457200" cy="313438"/>
          </a:xfrm>
          <a:prstGeom prst="rect">
            <a:avLst/>
          </a:prstGeom>
          <a:noFill/>
        </p:spPr>
      </p:pic>
      <p:pic>
        <p:nvPicPr>
          <p:cNvPr id="41" name="Picture 4" descr="\\10.1.11.169\Projects\122_Sack\122-151417 Intel - Intel Security UI Design (Quant)\2_Project Design\Questionnaire\Exhibits &amp; Stimuli\USConsumerPC_C1.png"/>
          <p:cNvPicPr>
            <a:picLocks noChangeAspect="1" noChangeArrowheads="1"/>
          </p:cNvPicPr>
          <p:nvPr/>
        </p:nvPicPr>
        <p:blipFill>
          <a:blip r:embed="rId16" cstate="screen"/>
          <a:srcRect/>
          <a:stretch>
            <a:fillRect/>
          </a:stretch>
        </p:blipFill>
        <p:spPr bwMode="auto">
          <a:xfrm>
            <a:off x="7381904" y="1346734"/>
            <a:ext cx="457200" cy="313438"/>
          </a:xfrm>
          <a:prstGeom prst="rect">
            <a:avLst/>
          </a:prstGeom>
          <a:noFill/>
        </p:spPr>
      </p:pic>
      <p:pic>
        <p:nvPicPr>
          <p:cNvPr id="42" name="Picture 5" descr="\\10.1.11.169\Projects\122_Sack\122-151417 Intel - Intel Security UI Design (Quant)\2_Project Design\Questionnaire\Exhibits &amp; Stimuli\USConsumerPC_C2.png"/>
          <p:cNvPicPr>
            <a:picLocks noChangeAspect="1" noChangeArrowheads="1"/>
          </p:cNvPicPr>
          <p:nvPr/>
        </p:nvPicPr>
        <p:blipFill>
          <a:blip r:embed="rId17" cstate="screen"/>
          <a:srcRect/>
          <a:stretch>
            <a:fillRect/>
          </a:stretch>
        </p:blipFill>
        <p:spPr bwMode="auto">
          <a:xfrm>
            <a:off x="7858164" y="1346734"/>
            <a:ext cx="457200" cy="31343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 name="Rectangle 69"/>
          <p:cNvSpPr/>
          <p:nvPr/>
        </p:nvSpPr>
        <p:spPr>
          <a:xfrm>
            <a:off x="1123236" y="1247775"/>
            <a:ext cx="6832048" cy="45720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8" name="Title 7"/>
          <p:cNvSpPr>
            <a:spLocks noGrp="1"/>
          </p:cNvSpPr>
          <p:nvPr>
            <p:ph type="title"/>
          </p:nvPr>
        </p:nvSpPr>
        <p:spPr>
          <a:xfrm>
            <a:off x="228600" y="133350"/>
            <a:ext cx="8284029" cy="708479"/>
          </a:xfrm>
        </p:spPr>
        <p:txBody>
          <a:bodyPr/>
          <a:lstStyle/>
          <a:p>
            <a:r>
              <a:rPr lang="en-US" dirty="0"/>
              <a:t>However, Concept C’s Welcome Screen is polarizing due to the people shown, and thus, has an opportunity to be improved using A’s approach</a:t>
            </a:r>
          </a:p>
        </p:txBody>
      </p:sp>
      <p:sp>
        <p:nvSpPr>
          <p:cNvPr id="9" name="Text Placeholder 8"/>
          <p:cNvSpPr>
            <a:spLocks noGrp="1"/>
          </p:cNvSpPr>
          <p:nvPr>
            <p:ph type="body" sz="quarter" idx="13"/>
          </p:nvPr>
        </p:nvSpPr>
        <p:spPr/>
        <p:txBody>
          <a:bodyPr/>
          <a:lstStyle/>
          <a:p>
            <a:r>
              <a:rPr lang="en-US" sz="1200" i="1" dirty="0"/>
              <a:t>US Consumer PC | Welcome Screen</a:t>
            </a:r>
          </a:p>
        </p:txBody>
      </p:sp>
      <p:sp>
        <p:nvSpPr>
          <p:cNvPr id="10" name="Text Placeholder 9"/>
          <p:cNvSpPr>
            <a:spLocks noGrp="1"/>
          </p:cNvSpPr>
          <p:nvPr>
            <p:ph type="body" sz="quarter" idx="14"/>
          </p:nvPr>
        </p:nvSpPr>
        <p:spPr/>
        <p:txBody>
          <a:bodyPr/>
          <a:lstStyle/>
          <a:p>
            <a:pPr>
              <a:spcBef>
                <a:spcPts val="0"/>
              </a:spcBef>
            </a:pPr>
            <a:r>
              <a:rPr lang="en-US" dirty="0"/>
              <a:t>*	Among Total US PC Consumers (n = 305) in head-to-head competition.</a:t>
            </a:r>
          </a:p>
          <a:p>
            <a:pPr>
              <a:spcBef>
                <a:spcPts val="0"/>
              </a:spcBef>
            </a:pPr>
            <a:r>
              <a:rPr lang="en-US" dirty="0"/>
              <a:t>Note:	Capital letters indicate statistical significance at the 90% confidence level.</a:t>
            </a:r>
          </a:p>
          <a:p>
            <a:r>
              <a:rPr lang="en-GB" dirty="0"/>
              <a:t>EX1.	Overall, which of these three versions do you prefer?</a:t>
            </a:r>
            <a:r>
              <a:rPr lang="en-US" dirty="0"/>
              <a:t> </a:t>
            </a:r>
          </a:p>
          <a:p>
            <a:r>
              <a:rPr lang="en-US" dirty="0"/>
              <a:t>R1a.	</a:t>
            </a:r>
            <a:r>
              <a:rPr lang="en-GB" dirty="0"/>
              <a:t>Thinking specifically about the welcome screen (Screen1), please rate whether you agree or disagree with each statement.</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13</a:t>
            </a:fld>
            <a:endParaRPr lang="en-US" dirty="0">
              <a:solidFill>
                <a:prstClr val="white"/>
              </a:solidFill>
            </a:endParaRPr>
          </a:p>
        </p:txBody>
      </p:sp>
      <p:sp>
        <p:nvSpPr>
          <p:cNvPr id="35" name="TextBox 34"/>
          <p:cNvSpPr txBox="1"/>
          <p:nvPr/>
        </p:nvSpPr>
        <p:spPr>
          <a:xfrm>
            <a:off x="1073468" y="176696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44" name="Rectangle 43"/>
          <p:cNvSpPr/>
          <p:nvPr/>
        </p:nvSpPr>
        <p:spPr>
          <a:xfrm>
            <a:off x="0" y="1882090"/>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46" name="Rectangle 45"/>
          <p:cNvSpPr/>
          <p:nvPr/>
        </p:nvSpPr>
        <p:spPr>
          <a:xfrm>
            <a:off x="1424034" y="1971130"/>
            <a:ext cx="679993" cy="307777"/>
          </a:xfrm>
          <a:prstGeom prst="rect">
            <a:avLst/>
          </a:prstGeom>
        </p:spPr>
        <p:txBody>
          <a:bodyPr wrap="none">
            <a:spAutoFit/>
          </a:bodyPr>
          <a:lstStyle/>
          <a:p>
            <a:pPr lvl="0" algn="ctr" defTabSz="457200"/>
            <a:r>
              <a:rPr lang="en-US" sz="1400" b="1" dirty="0">
                <a:solidFill>
                  <a:schemeClr val="tx1">
                    <a:lumMod val="85000"/>
                    <a:lumOff val="15000"/>
                  </a:schemeClr>
                </a:solidFill>
              </a:rPr>
              <a:t>37%C</a:t>
            </a:r>
          </a:p>
        </p:txBody>
      </p:sp>
      <p:sp>
        <p:nvSpPr>
          <p:cNvPr id="49" name="TextBox 48"/>
          <p:cNvSpPr txBox="1"/>
          <p:nvPr/>
        </p:nvSpPr>
        <p:spPr>
          <a:xfrm>
            <a:off x="152400" y="3337566"/>
            <a:ext cx="300990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Concept A is safe – while it has lower engagement (# of clicks), it also has fewer negative comments</a:t>
            </a:r>
          </a:p>
          <a:p>
            <a:pPr marL="117475" indent="-117475">
              <a:spcAft>
                <a:spcPts val="300"/>
              </a:spcAft>
            </a:pPr>
            <a:r>
              <a:rPr lang="en-US" sz="1000" dirty="0">
                <a:solidFill>
                  <a:srgbClr val="003C71"/>
                </a:solidFill>
              </a:rPr>
              <a:t>	A is liked because of the clean, simple design</a:t>
            </a:r>
          </a:p>
          <a:p>
            <a:pPr marL="117475" indent="-117475">
              <a:spcAft>
                <a:spcPts val="300"/>
              </a:spcAft>
            </a:pPr>
            <a:r>
              <a:rPr lang="en-US" sz="800" i="1" dirty="0">
                <a:solidFill>
                  <a:schemeClr val="accent1">
                    <a:lumMod val="50000"/>
                  </a:schemeClr>
                </a:solidFill>
              </a:rPr>
              <a:t>	“I like the simplicity.”</a:t>
            </a:r>
          </a:p>
        </p:txBody>
      </p:sp>
      <p:sp>
        <p:nvSpPr>
          <p:cNvPr id="52" name="TextBox 51"/>
          <p:cNvSpPr txBox="1"/>
          <p:nvPr/>
        </p:nvSpPr>
        <p:spPr>
          <a:xfrm>
            <a:off x="3335926" y="3337566"/>
            <a:ext cx="2790554"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Weakest on background color because wash dilutes impact of both the color and the image </a:t>
            </a:r>
          </a:p>
          <a:p>
            <a:pPr marL="117475" indent="-117475">
              <a:spcAft>
                <a:spcPts val="300"/>
              </a:spcAft>
            </a:pPr>
            <a:r>
              <a:rPr lang="en-US" sz="800" i="1" dirty="0">
                <a:solidFill>
                  <a:schemeClr val="accent6">
                    <a:lumMod val="75000"/>
                  </a:schemeClr>
                </a:solidFill>
              </a:rPr>
              <a:t>	“Do not like the overall blue wash. Too bland.”</a:t>
            </a:r>
          </a:p>
          <a:p>
            <a:pPr marL="117475" indent="-117475">
              <a:spcAft>
                <a:spcPts val="600"/>
              </a:spcAft>
            </a:pPr>
            <a:endParaRPr lang="en-US" sz="1000" dirty="0">
              <a:solidFill>
                <a:srgbClr val="003C71"/>
              </a:solidFill>
            </a:endParaRPr>
          </a:p>
        </p:txBody>
      </p:sp>
      <p:sp>
        <p:nvSpPr>
          <p:cNvPr id="53" name="TextBox 52"/>
          <p:cNvSpPr txBox="1"/>
          <p:nvPr/>
        </p:nvSpPr>
        <p:spPr>
          <a:xfrm>
            <a:off x="6368901" y="3337566"/>
            <a:ext cx="274320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Font in Concept C rated as easiest to read because of bold Intel Clear Pro font over solid-colored background</a:t>
            </a:r>
          </a:p>
          <a:p>
            <a:pPr marL="117475" indent="-117475">
              <a:spcAft>
                <a:spcPts val="300"/>
              </a:spcAft>
            </a:pPr>
            <a:r>
              <a:rPr lang="en-US" sz="1000" dirty="0">
                <a:solidFill>
                  <a:srgbClr val="003C71"/>
                </a:solidFill>
              </a:rPr>
              <a:t>	Many of the comments about background image are negative since not all can relate to the people shown and many do not see why they are relevant to the product</a:t>
            </a:r>
          </a:p>
          <a:p>
            <a:pPr marL="117475" indent="-117475">
              <a:spcAft>
                <a:spcPts val="300"/>
              </a:spcAft>
            </a:pPr>
            <a:r>
              <a:rPr lang="en-US" sz="800" i="1" dirty="0">
                <a:solidFill>
                  <a:schemeClr val="accent6">
                    <a:lumMod val="75000"/>
                  </a:schemeClr>
                </a:solidFill>
              </a:rPr>
              <a:t>	“You can't really see what they are doing. Seems very random.”</a:t>
            </a:r>
          </a:p>
        </p:txBody>
      </p:sp>
      <p:cxnSp>
        <p:nvCxnSpPr>
          <p:cNvPr id="34" name="Straight Connector 33"/>
          <p:cNvCxnSpPr/>
          <p:nvPr/>
        </p:nvCxnSpPr>
        <p:spPr>
          <a:xfrm>
            <a:off x="3205539" y="1904246"/>
            <a:ext cx="0" cy="24688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180061" y="1927106"/>
            <a:ext cx="0" cy="24688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37"/>
          <p:cNvGrpSpPr/>
          <p:nvPr/>
        </p:nvGrpSpPr>
        <p:grpSpPr>
          <a:xfrm>
            <a:off x="8515589" y="88900"/>
            <a:ext cx="501412" cy="654992"/>
            <a:chOff x="8528289" y="76200"/>
            <a:chExt cx="501412" cy="654992"/>
          </a:xfrm>
        </p:grpSpPr>
        <p:grpSp>
          <p:nvGrpSpPr>
            <p:cNvPr id="3" name="Group 31"/>
            <p:cNvGrpSpPr/>
            <p:nvPr/>
          </p:nvGrpSpPr>
          <p:grpSpPr>
            <a:xfrm>
              <a:off x="8579139" y="459825"/>
              <a:ext cx="389601" cy="271367"/>
              <a:chOff x="6872288" y="753756"/>
              <a:chExt cx="989013" cy="617845"/>
            </a:xfrm>
            <a:solidFill>
              <a:schemeClr val="accent2">
                <a:lumMod val="75000"/>
              </a:schemeClr>
            </a:solidFill>
          </p:grpSpPr>
          <p:sp>
            <p:nvSpPr>
              <p:cNvPr id="42"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41" name="Picture 3" descr="C:\Users\cmitchell\Desktop\USA-Flag.jpg"/>
            <p:cNvPicPr>
              <a:picLocks noChangeAspect="1" noChangeArrowheads="1"/>
            </p:cNvPicPr>
            <p:nvPr/>
          </p:nvPicPr>
          <p:blipFill>
            <a:blip r:embed="rId6" cstate="screen"/>
            <a:srcRect/>
            <a:stretch>
              <a:fillRect/>
            </a:stretch>
          </p:blipFill>
          <p:spPr bwMode="auto">
            <a:xfrm>
              <a:off x="8528289" y="76200"/>
              <a:ext cx="501412" cy="302017"/>
            </a:xfrm>
            <a:prstGeom prst="rect">
              <a:avLst/>
            </a:prstGeom>
            <a:noFill/>
          </p:spPr>
        </p:pic>
      </p:grpSp>
      <p:sp>
        <p:nvSpPr>
          <p:cNvPr id="56" name="Rounded Rectangle 55"/>
          <p:cNvSpPr/>
          <p:nvPr/>
        </p:nvSpPr>
        <p:spPr>
          <a:xfrm>
            <a:off x="1335405" y="1990561"/>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4021746" y="176696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47" name="Rectangle 46"/>
          <p:cNvSpPr/>
          <p:nvPr/>
        </p:nvSpPr>
        <p:spPr>
          <a:xfrm>
            <a:off x="4372312" y="1971130"/>
            <a:ext cx="679993" cy="307777"/>
          </a:xfrm>
          <a:prstGeom prst="rect">
            <a:avLst/>
          </a:prstGeom>
        </p:spPr>
        <p:txBody>
          <a:bodyPr wrap="none">
            <a:spAutoFit/>
          </a:bodyPr>
          <a:lstStyle/>
          <a:p>
            <a:pPr lvl="0" algn="ctr" defTabSz="457200"/>
            <a:r>
              <a:rPr lang="en-US" sz="1400" b="1" dirty="0">
                <a:solidFill>
                  <a:schemeClr val="tx1">
                    <a:lumMod val="85000"/>
                    <a:lumOff val="15000"/>
                  </a:schemeClr>
                </a:solidFill>
              </a:rPr>
              <a:t>37%C</a:t>
            </a:r>
          </a:p>
        </p:txBody>
      </p:sp>
      <p:grpSp>
        <p:nvGrpSpPr>
          <p:cNvPr id="4" name="Group 67"/>
          <p:cNvGrpSpPr/>
          <p:nvPr/>
        </p:nvGrpSpPr>
        <p:grpSpPr>
          <a:xfrm>
            <a:off x="3949045" y="2265671"/>
            <a:ext cx="1521786" cy="1049029"/>
            <a:chOff x="4090181" y="1865621"/>
            <a:chExt cx="2049760" cy="1417850"/>
          </a:xfrm>
        </p:grpSpPr>
        <p:pic>
          <p:nvPicPr>
            <p:cNvPr id="224261" name="Picture 5"/>
            <p:cNvPicPr>
              <a:picLocks noChangeAspect="1" noChangeArrowheads="1"/>
            </p:cNvPicPr>
            <p:nvPr/>
          </p:nvPicPr>
          <p:blipFill>
            <a:blip r:embed="rId7" cstate="screen"/>
            <a:srcRect/>
            <a:stretch>
              <a:fillRect/>
            </a:stretch>
          </p:blipFill>
          <p:spPr bwMode="auto">
            <a:xfrm>
              <a:off x="4090181" y="1865621"/>
              <a:ext cx="2049760" cy="1417850"/>
            </a:xfrm>
            <a:prstGeom prst="rect">
              <a:avLst/>
            </a:prstGeom>
            <a:noFill/>
            <a:ln w="9525">
              <a:noFill/>
              <a:miter lim="800000"/>
              <a:headEnd/>
              <a:tailEnd/>
            </a:ln>
          </p:spPr>
        </p:pic>
        <p:sp>
          <p:nvSpPr>
            <p:cNvPr id="54" name="Rounded Rectangle 53"/>
            <p:cNvSpPr/>
            <p:nvPr/>
          </p:nvSpPr>
          <p:spPr>
            <a:xfrm>
              <a:off x="4395788" y="2593328"/>
              <a:ext cx="1509711" cy="3117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p:cNvSpPr/>
            <p:nvPr/>
          </p:nvSpPr>
          <p:spPr>
            <a:xfrm>
              <a:off x="4914900" y="3069582"/>
              <a:ext cx="428625" cy="126056"/>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7" name="Rounded Rectangle 56"/>
          <p:cNvSpPr/>
          <p:nvPr/>
        </p:nvSpPr>
        <p:spPr>
          <a:xfrm>
            <a:off x="4283683" y="1990561"/>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p:cNvSpPr txBox="1"/>
          <p:nvPr/>
        </p:nvSpPr>
        <p:spPr>
          <a:xfrm>
            <a:off x="41183" y="325374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60" name="TextBox 59"/>
          <p:cNvSpPr txBox="1"/>
          <p:nvPr/>
        </p:nvSpPr>
        <p:spPr>
          <a:xfrm>
            <a:off x="6223394" y="325374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62" name="TextBox 61"/>
          <p:cNvSpPr txBox="1"/>
          <p:nvPr/>
        </p:nvSpPr>
        <p:spPr>
          <a:xfrm>
            <a:off x="6223394" y="3697611"/>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63" name="Rectangle 62"/>
          <p:cNvSpPr/>
          <p:nvPr/>
        </p:nvSpPr>
        <p:spPr>
          <a:xfrm>
            <a:off x="4015740" y="822206"/>
            <a:ext cx="5128261" cy="340066"/>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b="1" dirty="0">
                <a:solidFill>
                  <a:schemeClr val="tx1">
                    <a:lumMod val="75000"/>
                    <a:lumOff val="25000"/>
                  </a:schemeClr>
                </a:solidFill>
              </a:rPr>
              <a:t>: </a:t>
            </a:r>
            <a:r>
              <a:rPr lang="en-US" sz="1200" dirty="0">
                <a:solidFill>
                  <a:schemeClr val="tx1">
                    <a:lumMod val="75000"/>
                    <a:lumOff val="25000"/>
                  </a:schemeClr>
                </a:solidFill>
              </a:rPr>
              <a:t>Avoid using images of consumers since they are polarizing</a:t>
            </a:r>
          </a:p>
        </p:txBody>
      </p:sp>
      <p:sp>
        <p:nvSpPr>
          <p:cNvPr id="50" name="TextBox 49"/>
          <p:cNvSpPr txBox="1"/>
          <p:nvPr/>
        </p:nvSpPr>
        <p:spPr>
          <a:xfrm>
            <a:off x="3479800" y="4117974"/>
            <a:ext cx="2482850" cy="415925"/>
          </a:xfrm>
          <a:prstGeom prst="rect">
            <a:avLst/>
          </a:prstGeom>
          <a:solidFill>
            <a:schemeClr val="bg2">
              <a:lumMod val="60000"/>
              <a:lumOff val="40000"/>
            </a:schemeClr>
          </a:solidFill>
        </p:spPr>
        <p:txBody>
          <a:bodyPr vert="horz" wrap="square" lIns="91440" tIns="0" rIns="91440" bIns="0" rtlCol="0" anchor="ctr">
            <a:noAutofit/>
          </a:bodyPr>
          <a:lstStyle/>
          <a:p>
            <a:pPr algn="ctr"/>
            <a:r>
              <a:rPr lang="en-US" sz="1050" b="1" i="1" dirty="0"/>
              <a:t>NOTE</a:t>
            </a:r>
            <a:r>
              <a:rPr lang="en-US" sz="1050" i="1" dirty="0"/>
              <a:t>: See appendix for an explanation of the heat maps above</a:t>
            </a:r>
          </a:p>
        </p:txBody>
      </p:sp>
      <p:sp>
        <p:nvSpPr>
          <p:cNvPr id="40" name="TextBox 39"/>
          <p:cNvSpPr txBox="1"/>
          <p:nvPr/>
        </p:nvSpPr>
        <p:spPr>
          <a:xfrm>
            <a:off x="41183" y="3594741"/>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39" name="TextBox 38"/>
          <p:cNvSpPr txBox="1"/>
          <p:nvPr/>
        </p:nvSpPr>
        <p:spPr>
          <a:xfrm>
            <a:off x="6964271" y="176696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48" name="Rectangle 47"/>
          <p:cNvSpPr/>
          <p:nvPr/>
        </p:nvSpPr>
        <p:spPr>
          <a:xfrm>
            <a:off x="7368536" y="1971130"/>
            <a:ext cx="572594" cy="307777"/>
          </a:xfrm>
          <a:prstGeom prst="rect">
            <a:avLst/>
          </a:prstGeom>
        </p:spPr>
        <p:txBody>
          <a:bodyPr wrap="none">
            <a:spAutoFit/>
          </a:bodyPr>
          <a:lstStyle/>
          <a:p>
            <a:pPr lvl="0" algn="ctr" defTabSz="457200"/>
            <a:r>
              <a:rPr lang="en-US" sz="1400" b="1" dirty="0">
                <a:solidFill>
                  <a:schemeClr val="tx1">
                    <a:lumMod val="85000"/>
                    <a:lumOff val="15000"/>
                  </a:schemeClr>
                </a:solidFill>
              </a:rPr>
              <a:t>26%</a:t>
            </a:r>
          </a:p>
        </p:txBody>
      </p:sp>
      <p:grpSp>
        <p:nvGrpSpPr>
          <p:cNvPr id="5" name="Group 68"/>
          <p:cNvGrpSpPr/>
          <p:nvPr/>
        </p:nvGrpSpPr>
        <p:grpSpPr>
          <a:xfrm>
            <a:off x="6882204" y="2265671"/>
            <a:ext cx="1538028" cy="1049029"/>
            <a:chOff x="6904723" y="1865621"/>
            <a:chExt cx="2071637" cy="1417850"/>
          </a:xfrm>
        </p:grpSpPr>
        <p:pic>
          <p:nvPicPr>
            <p:cNvPr id="224262" name="Picture 6"/>
            <p:cNvPicPr>
              <a:picLocks noChangeAspect="1" noChangeArrowheads="1"/>
            </p:cNvPicPr>
            <p:nvPr/>
          </p:nvPicPr>
          <p:blipFill>
            <a:blip r:embed="rId8" cstate="screen"/>
            <a:srcRect/>
            <a:stretch>
              <a:fillRect/>
            </a:stretch>
          </p:blipFill>
          <p:spPr bwMode="auto">
            <a:xfrm>
              <a:off x="6904723" y="1865621"/>
              <a:ext cx="2071637" cy="1417850"/>
            </a:xfrm>
            <a:prstGeom prst="rect">
              <a:avLst/>
            </a:prstGeom>
            <a:noFill/>
            <a:ln w="9525">
              <a:noFill/>
              <a:miter lim="800000"/>
              <a:headEnd/>
              <a:tailEnd/>
            </a:ln>
          </p:spPr>
        </p:pic>
        <p:sp>
          <p:nvSpPr>
            <p:cNvPr id="45" name="Rounded Rectangle 44"/>
            <p:cNvSpPr/>
            <p:nvPr/>
          </p:nvSpPr>
          <p:spPr>
            <a:xfrm>
              <a:off x="7921829" y="1983732"/>
              <a:ext cx="1003095" cy="124627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ounded Rectangle 50"/>
            <p:cNvSpPr/>
            <p:nvPr/>
          </p:nvSpPr>
          <p:spPr>
            <a:xfrm>
              <a:off x="7270750" y="2952107"/>
              <a:ext cx="428624" cy="159394"/>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ounded Rectangle 64"/>
            <p:cNvSpPr/>
            <p:nvPr/>
          </p:nvSpPr>
          <p:spPr>
            <a:xfrm>
              <a:off x="7105650" y="2571107"/>
              <a:ext cx="746124" cy="2609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66"/>
          <p:cNvGrpSpPr/>
          <p:nvPr/>
        </p:nvGrpSpPr>
        <p:grpSpPr>
          <a:xfrm>
            <a:off x="985647" y="2265671"/>
            <a:ext cx="1548003" cy="1049029"/>
            <a:chOff x="1243584" y="1865621"/>
            <a:chExt cx="2085073" cy="1417850"/>
          </a:xfrm>
        </p:grpSpPr>
        <p:pic>
          <p:nvPicPr>
            <p:cNvPr id="224260" name="Picture 4"/>
            <p:cNvPicPr>
              <a:picLocks noChangeAspect="1" noChangeArrowheads="1"/>
            </p:cNvPicPr>
            <p:nvPr/>
          </p:nvPicPr>
          <p:blipFill>
            <a:blip r:embed="rId9" cstate="screen"/>
            <a:srcRect/>
            <a:stretch>
              <a:fillRect/>
            </a:stretch>
          </p:blipFill>
          <p:spPr bwMode="auto">
            <a:xfrm>
              <a:off x="1243584" y="1865621"/>
              <a:ext cx="2085073" cy="1417850"/>
            </a:xfrm>
            <a:prstGeom prst="rect">
              <a:avLst/>
            </a:prstGeom>
            <a:noFill/>
            <a:ln w="9525">
              <a:noFill/>
              <a:miter lim="800000"/>
              <a:headEnd/>
              <a:tailEnd/>
            </a:ln>
          </p:spPr>
        </p:pic>
        <p:sp>
          <p:nvSpPr>
            <p:cNvPr id="64" name="Rounded Rectangle 63"/>
            <p:cNvSpPr/>
            <p:nvPr/>
          </p:nvSpPr>
          <p:spPr>
            <a:xfrm>
              <a:off x="2064468" y="3045770"/>
              <a:ext cx="431082" cy="17112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ounded Rectangle 65"/>
            <p:cNvSpPr/>
            <p:nvPr/>
          </p:nvSpPr>
          <p:spPr>
            <a:xfrm>
              <a:off x="2043113" y="2588570"/>
              <a:ext cx="1057274" cy="278456"/>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7" name="Rectangle 66"/>
          <p:cNvSpPr/>
          <p:nvPr/>
        </p:nvSpPr>
        <p:spPr>
          <a:xfrm>
            <a:off x="2432437" y="1276320"/>
            <a:ext cx="2162176" cy="400110"/>
          </a:xfrm>
          <a:prstGeom prst="rect">
            <a:avLst/>
          </a:prstGeom>
        </p:spPr>
        <p:txBody>
          <a:bodyPr wrap="square">
            <a:spAutoFit/>
          </a:bodyPr>
          <a:lstStyle/>
          <a:p>
            <a:pPr marL="117475" lvl="0" indent="-117475">
              <a:spcAft>
                <a:spcPts val="300"/>
              </a:spcAft>
            </a:pPr>
            <a:r>
              <a:rPr lang="en-US" sz="1000" dirty="0">
                <a:solidFill>
                  <a:srgbClr val="003C71"/>
                </a:solidFill>
              </a:rPr>
              <a:t>	Intel Security logo well-liked because Intel brand instills trust</a:t>
            </a:r>
          </a:p>
        </p:txBody>
      </p:sp>
      <p:sp>
        <p:nvSpPr>
          <p:cNvPr id="69" name="TextBox 68"/>
          <p:cNvSpPr txBox="1"/>
          <p:nvPr/>
        </p:nvSpPr>
        <p:spPr>
          <a:xfrm>
            <a:off x="3207293" y="3211836"/>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71" name="Rectangle 70"/>
          <p:cNvSpPr/>
          <p:nvPr/>
        </p:nvSpPr>
        <p:spPr>
          <a:xfrm>
            <a:off x="1119866" y="1260932"/>
            <a:ext cx="1409700" cy="430887"/>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73" name="TextBox 72"/>
          <p:cNvSpPr txBox="1"/>
          <p:nvPr/>
        </p:nvSpPr>
        <p:spPr>
          <a:xfrm>
            <a:off x="2368845" y="1239428"/>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6" name="Rectangle 75"/>
          <p:cNvSpPr/>
          <p:nvPr/>
        </p:nvSpPr>
        <p:spPr>
          <a:xfrm>
            <a:off x="4777893" y="1276320"/>
            <a:ext cx="3381377" cy="400110"/>
          </a:xfrm>
          <a:prstGeom prst="rect">
            <a:avLst/>
          </a:prstGeom>
        </p:spPr>
        <p:txBody>
          <a:bodyPr wrap="square">
            <a:spAutoFit/>
          </a:bodyPr>
          <a:lstStyle/>
          <a:p>
            <a:pPr marL="117475" lvl="0" indent="-117475">
              <a:spcAft>
                <a:spcPts val="300"/>
              </a:spcAft>
            </a:pPr>
            <a:r>
              <a:rPr lang="en-US" sz="1000" dirty="0">
                <a:solidFill>
                  <a:srgbClr val="003C71"/>
                </a:solidFill>
              </a:rPr>
              <a:t>	Consumers like loading icons because they offer a visually appealing summary of key capabilities</a:t>
            </a:r>
          </a:p>
        </p:txBody>
      </p:sp>
      <p:sp>
        <p:nvSpPr>
          <p:cNvPr id="77" name="TextBox 76"/>
          <p:cNvSpPr txBox="1"/>
          <p:nvPr/>
        </p:nvSpPr>
        <p:spPr>
          <a:xfrm>
            <a:off x="4704778" y="1239428"/>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362950" cy="708479"/>
          </a:xfrm>
        </p:spPr>
        <p:txBody>
          <a:bodyPr/>
          <a:lstStyle/>
          <a:p>
            <a:r>
              <a:rPr lang="en-US" dirty="0"/>
              <a:t>Concept C's Home Screen is the strongest – consumers like the color contrasts on menu and icons</a:t>
            </a:r>
          </a:p>
        </p:txBody>
      </p:sp>
      <p:sp>
        <p:nvSpPr>
          <p:cNvPr id="9" name="Text Placeholder 8"/>
          <p:cNvSpPr>
            <a:spLocks noGrp="1"/>
          </p:cNvSpPr>
          <p:nvPr>
            <p:ph type="body" sz="quarter" idx="13"/>
          </p:nvPr>
        </p:nvSpPr>
        <p:spPr/>
        <p:txBody>
          <a:bodyPr/>
          <a:lstStyle/>
          <a:p>
            <a:r>
              <a:rPr lang="en-US" sz="1200" i="1" dirty="0"/>
              <a:t>US Consumer PC | Home Screen</a:t>
            </a:r>
          </a:p>
        </p:txBody>
      </p:sp>
      <p:sp>
        <p:nvSpPr>
          <p:cNvPr id="10" name="Text Placeholder 9"/>
          <p:cNvSpPr>
            <a:spLocks noGrp="1"/>
          </p:cNvSpPr>
          <p:nvPr>
            <p:ph type="body" sz="quarter" idx="14"/>
          </p:nvPr>
        </p:nvSpPr>
        <p:spPr/>
        <p:txBody>
          <a:bodyPr/>
          <a:lstStyle/>
          <a:p>
            <a:r>
              <a:rPr lang="en-US" dirty="0"/>
              <a:t>*	Among Total US PC Consumers (n = 305) in head-to-head competition.</a:t>
            </a:r>
          </a:p>
          <a:p>
            <a:pPr>
              <a:spcBef>
                <a:spcPts val="0"/>
              </a:spcBef>
            </a:pPr>
            <a:r>
              <a:rPr lang="en-US" dirty="0"/>
              <a:t>Note:	Capital letters indicate statistical significance at the 90% confidence level.</a:t>
            </a:r>
          </a:p>
          <a:p>
            <a:r>
              <a:rPr lang="en-GB" dirty="0"/>
              <a:t>EX2.	Overall, which of these three versions do you prefer?</a:t>
            </a:r>
            <a:r>
              <a:rPr lang="en-US" dirty="0"/>
              <a:t> </a:t>
            </a:r>
          </a:p>
          <a:p>
            <a:r>
              <a:rPr lang="en-US" dirty="0"/>
              <a:t>R1b.	</a:t>
            </a:r>
            <a:r>
              <a:rPr lang="en-GB" dirty="0"/>
              <a:t>Thinking specifically about the home screen (Screen 2),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14</a:t>
            </a:fld>
            <a:endParaRPr lang="en-US" dirty="0">
              <a:solidFill>
                <a:prstClr val="white"/>
              </a:solidFill>
            </a:endParaRPr>
          </a:p>
        </p:txBody>
      </p:sp>
      <p:sp>
        <p:nvSpPr>
          <p:cNvPr id="46" name="Rectangle 45"/>
          <p:cNvSpPr/>
          <p:nvPr/>
        </p:nvSpPr>
        <p:spPr>
          <a:xfrm>
            <a:off x="1447489" y="1931486"/>
            <a:ext cx="572593" cy="307777"/>
          </a:xfrm>
          <a:prstGeom prst="rect">
            <a:avLst/>
          </a:prstGeom>
        </p:spPr>
        <p:txBody>
          <a:bodyPr wrap="none">
            <a:spAutoFit/>
          </a:bodyPr>
          <a:lstStyle/>
          <a:p>
            <a:pPr algn="ctr" fontAlgn="b"/>
            <a:r>
              <a:rPr lang="en-US" sz="1400" b="1" dirty="0">
                <a:solidFill>
                  <a:schemeClr val="tx1">
                    <a:lumMod val="85000"/>
                    <a:lumOff val="15000"/>
                  </a:schemeClr>
                </a:solidFill>
              </a:rPr>
              <a:t>25%</a:t>
            </a:r>
          </a:p>
        </p:txBody>
      </p:sp>
      <p:sp>
        <p:nvSpPr>
          <p:cNvPr id="49" name="TextBox 48"/>
          <p:cNvSpPr txBox="1"/>
          <p:nvPr/>
        </p:nvSpPr>
        <p:spPr>
          <a:xfrm>
            <a:off x="170122" y="3174626"/>
            <a:ext cx="3094075"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Menu hardest to understand and recommended action least clear because monotone coloring is less effective at guiding focus </a:t>
            </a:r>
          </a:p>
          <a:p>
            <a:pPr marL="117475" indent="-117475">
              <a:spcAft>
                <a:spcPts val="300"/>
              </a:spcAft>
            </a:pPr>
            <a:r>
              <a:rPr lang="en-US" sz="800" i="1" dirty="0">
                <a:solidFill>
                  <a:schemeClr val="accent6">
                    <a:lumMod val="75000"/>
                  </a:schemeClr>
                </a:solidFill>
              </a:rPr>
              <a:t>	</a:t>
            </a:r>
            <a:r>
              <a:rPr lang="en-US" sz="1000" dirty="0">
                <a:solidFill>
                  <a:srgbClr val="003C71"/>
                </a:solidFill>
              </a:rPr>
              <a:t>Side menu and top bar receive fewest positive clicks since white background is less attention-grabbing and does not cue a separate area of page</a:t>
            </a:r>
          </a:p>
        </p:txBody>
      </p:sp>
      <p:sp>
        <p:nvSpPr>
          <p:cNvPr id="52" name="TextBox 51"/>
          <p:cNvSpPr txBox="1"/>
          <p:nvPr/>
        </p:nvSpPr>
        <p:spPr>
          <a:xfrm>
            <a:off x="3364125" y="3165101"/>
            <a:ext cx="2396924"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“Scan now” and “Later” buttons receive more positive comments in B and C vs. A, suggesting Intel coloring is preferred to McAfee coloring</a:t>
            </a:r>
          </a:p>
          <a:p>
            <a:pPr marL="117475" indent="-117475">
              <a:spcAft>
                <a:spcPts val="300"/>
              </a:spcAft>
            </a:pPr>
            <a:r>
              <a:rPr lang="en-US" sz="800" i="1" dirty="0">
                <a:solidFill>
                  <a:schemeClr val="accent6">
                    <a:lumMod val="75000"/>
                  </a:schemeClr>
                </a:solidFill>
              </a:rPr>
              <a:t>	</a:t>
            </a:r>
          </a:p>
        </p:txBody>
      </p:sp>
      <p:sp>
        <p:nvSpPr>
          <p:cNvPr id="53" name="TextBox 52"/>
          <p:cNvSpPr txBox="1"/>
          <p:nvPr/>
        </p:nvSpPr>
        <p:spPr>
          <a:xfrm>
            <a:off x="5960594" y="3165101"/>
            <a:ext cx="3151507"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Consumers like the use of multiple colors on side bar and top bar best on C because color contrast</a:t>
            </a:r>
            <a:r>
              <a:rPr lang="en-US" sz="800" dirty="0">
                <a:solidFill>
                  <a:srgbClr val="003C71"/>
                </a:solidFill>
              </a:rPr>
              <a:t> </a:t>
            </a:r>
            <a:r>
              <a:rPr lang="en-US" sz="1000" dirty="0">
                <a:solidFill>
                  <a:srgbClr val="003C71"/>
                </a:solidFill>
              </a:rPr>
              <a:t>is appealing and helps differentiate areas</a:t>
            </a:r>
          </a:p>
          <a:p>
            <a:pPr marL="117475" indent="-117475">
              <a:spcAft>
                <a:spcPts val="300"/>
              </a:spcAft>
            </a:pPr>
            <a:r>
              <a:rPr lang="en-US" sz="800" dirty="0">
                <a:solidFill>
                  <a:schemeClr val="accent1">
                    <a:lumMod val="50000"/>
                  </a:schemeClr>
                </a:solidFill>
              </a:rPr>
              <a:t>	</a:t>
            </a:r>
            <a:r>
              <a:rPr lang="en-US" sz="800" i="1" dirty="0">
                <a:solidFill>
                  <a:schemeClr val="accent1">
                    <a:lumMod val="50000"/>
                  </a:schemeClr>
                </a:solidFill>
              </a:rPr>
              <a:t>“User friendly, easy to understand tool bar.”</a:t>
            </a:r>
          </a:p>
          <a:p>
            <a:pPr marL="117475" indent="-117475">
              <a:spcAft>
                <a:spcPts val="300"/>
              </a:spcAft>
            </a:pPr>
            <a:r>
              <a:rPr lang="en-US" sz="1000" dirty="0">
                <a:solidFill>
                  <a:srgbClr val="003C71"/>
                </a:solidFill>
              </a:rPr>
              <a:t>	Icons are liked best and recommended action is most clear on C since pops of bright color on icons help draw attention to important pieces of information</a:t>
            </a:r>
          </a:p>
          <a:p>
            <a:pPr marL="117475" indent="-117475">
              <a:spcAft>
                <a:spcPts val="300"/>
              </a:spcAft>
            </a:pPr>
            <a:r>
              <a:rPr lang="en-US" sz="1000" dirty="0">
                <a:solidFill>
                  <a:srgbClr val="003C71"/>
                </a:solidFill>
              </a:rPr>
              <a:t>	</a:t>
            </a:r>
            <a:r>
              <a:rPr lang="en-US" sz="800" i="1" dirty="0">
                <a:solidFill>
                  <a:schemeClr val="accent1">
                    <a:lumMod val="50000"/>
                  </a:schemeClr>
                </a:solidFill>
              </a:rPr>
              <a:t>“I like the graphic of the magnifier and it stands out.”</a:t>
            </a:r>
          </a:p>
        </p:txBody>
      </p:sp>
      <p:grpSp>
        <p:nvGrpSpPr>
          <p:cNvPr id="2" name="Group 37"/>
          <p:cNvGrpSpPr/>
          <p:nvPr/>
        </p:nvGrpSpPr>
        <p:grpSpPr>
          <a:xfrm>
            <a:off x="8515589" y="88900"/>
            <a:ext cx="501412" cy="654992"/>
            <a:chOff x="8528289" y="76200"/>
            <a:chExt cx="501412" cy="654992"/>
          </a:xfrm>
        </p:grpSpPr>
        <p:grpSp>
          <p:nvGrpSpPr>
            <p:cNvPr id="3" name="Group 31"/>
            <p:cNvGrpSpPr/>
            <p:nvPr/>
          </p:nvGrpSpPr>
          <p:grpSpPr>
            <a:xfrm>
              <a:off x="8579139" y="459825"/>
              <a:ext cx="389601" cy="271367"/>
              <a:chOff x="6872288" y="753756"/>
              <a:chExt cx="989013" cy="617845"/>
            </a:xfrm>
            <a:solidFill>
              <a:schemeClr val="accent2">
                <a:lumMod val="75000"/>
              </a:schemeClr>
            </a:solidFill>
          </p:grpSpPr>
          <p:sp>
            <p:nvSpPr>
              <p:cNvPr id="42"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41" name="Picture 3" descr="C:\Users\cmitchell\Desktop\USA-Flag.jpg"/>
            <p:cNvPicPr>
              <a:picLocks noChangeAspect="1" noChangeArrowheads="1"/>
            </p:cNvPicPr>
            <p:nvPr/>
          </p:nvPicPr>
          <p:blipFill>
            <a:blip r:embed="rId6" cstate="screen"/>
            <a:srcRect/>
            <a:stretch>
              <a:fillRect/>
            </a:stretch>
          </p:blipFill>
          <p:spPr bwMode="auto">
            <a:xfrm>
              <a:off x="8528289" y="76200"/>
              <a:ext cx="501412" cy="302017"/>
            </a:xfrm>
            <a:prstGeom prst="rect">
              <a:avLst/>
            </a:prstGeom>
            <a:noFill/>
          </p:spPr>
        </p:pic>
      </p:grpSp>
      <p:sp>
        <p:nvSpPr>
          <p:cNvPr id="51" name="TextBox 50"/>
          <p:cNvSpPr txBox="1"/>
          <p:nvPr/>
        </p:nvSpPr>
        <p:spPr>
          <a:xfrm>
            <a:off x="1015007" y="178991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47" name="Rectangle 46"/>
          <p:cNvSpPr/>
          <p:nvPr/>
        </p:nvSpPr>
        <p:spPr>
          <a:xfrm>
            <a:off x="4253564" y="1931486"/>
            <a:ext cx="692818" cy="307777"/>
          </a:xfrm>
          <a:prstGeom prst="rect">
            <a:avLst/>
          </a:prstGeom>
        </p:spPr>
        <p:txBody>
          <a:bodyPr wrap="none">
            <a:spAutoFit/>
          </a:bodyPr>
          <a:lstStyle/>
          <a:p>
            <a:pPr algn="ctr" fontAlgn="b"/>
            <a:r>
              <a:rPr lang="en-US" sz="1400" b="1" dirty="0">
                <a:solidFill>
                  <a:schemeClr val="tx1">
                    <a:lumMod val="85000"/>
                    <a:lumOff val="15000"/>
                  </a:schemeClr>
                </a:solidFill>
              </a:rPr>
              <a:t>32%A</a:t>
            </a:r>
          </a:p>
        </p:txBody>
      </p:sp>
      <p:sp>
        <p:nvSpPr>
          <p:cNvPr id="54" name="TextBox 53"/>
          <p:cNvSpPr txBox="1"/>
          <p:nvPr/>
        </p:nvSpPr>
        <p:spPr>
          <a:xfrm>
            <a:off x="3892772" y="178991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grpSp>
        <p:nvGrpSpPr>
          <p:cNvPr id="4" name="Group 60"/>
          <p:cNvGrpSpPr/>
          <p:nvPr/>
        </p:nvGrpSpPr>
        <p:grpSpPr>
          <a:xfrm>
            <a:off x="3897782" y="2228313"/>
            <a:ext cx="1392669" cy="888272"/>
            <a:chOff x="3774929" y="1805089"/>
            <a:chExt cx="2365012" cy="1627632"/>
          </a:xfrm>
        </p:grpSpPr>
        <p:pic>
          <p:nvPicPr>
            <p:cNvPr id="224267" name="Picture 11"/>
            <p:cNvPicPr>
              <a:picLocks noChangeAspect="1" noChangeArrowheads="1"/>
            </p:cNvPicPr>
            <p:nvPr/>
          </p:nvPicPr>
          <p:blipFill>
            <a:blip r:embed="rId7" cstate="screen"/>
            <a:srcRect/>
            <a:stretch>
              <a:fillRect/>
            </a:stretch>
          </p:blipFill>
          <p:spPr bwMode="auto">
            <a:xfrm>
              <a:off x="3774929" y="1805089"/>
              <a:ext cx="2365012" cy="1627632"/>
            </a:xfrm>
            <a:prstGeom prst="rect">
              <a:avLst/>
            </a:prstGeom>
            <a:noFill/>
            <a:ln w="9525">
              <a:noFill/>
              <a:miter lim="800000"/>
              <a:headEnd/>
              <a:tailEnd/>
            </a:ln>
          </p:spPr>
        </p:pic>
        <p:sp>
          <p:nvSpPr>
            <p:cNvPr id="62" name="Rounded Rectangle 61"/>
            <p:cNvSpPr/>
            <p:nvPr/>
          </p:nvSpPr>
          <p:spPr>
            <a:xfrm>
              <a:off x="4849587" y="2745000"/>
              <a:ext cx="857254" cy="195944"/>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ounded Rectangle 66"/>
            <p:cNvSpPr/>
            <p:nvPr/>
          </p:nvSpPr>
          <p:spPr>
            <a:xfrm>
              <a:off x="3831771" y="2702591"/>
              <a:ext cx="500743" cy="173037"/>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8" name="TextBox 67"/>
          <p:cNvSpPr txBox="1"/>
          <p:nvPr/>
        </p:nvSpPr>
        <p:spPr>
          <a:xfrm>
            <a:off x="3228871" y="3068769"/>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69" name="TextBox 68"/>
          <p:cNvSpPr txBox="1"/>
          <p:nvPr/>
        </p:nvSpPr>
        <p:spPr>
          <a:xfrm>
            <a:off x="28937" y="3041280"/>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70" name="TextBox 69"/>
          <p:cNvSpPr txBox="1"/>
          <p:nvPr/>
        </p:nvSpPr>
        <p:spPr>
          <a:xfrm>
            <a:off x="28937" y="3535239"/>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71" name="TextBox 70"/>
          <p:cNvSpPr txBox="1"/>
          <p:nvPr/>
        </p:nvSpPr>
        <p:spPr>
          <a:xfrm>
            <a:off x="5818626" y="3089449"/>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2" name="TextBox 71"/>
          <p:cNvSpPr txBox="1"/>
          <p:nvPr/>
        </p:nvSpPr>
        <p:spPr>
          <a:xfrm>
            <a:off x="5818626" y="374568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4" name="Rectangle 73"/>
          <p:cNvSpPr/>
          <p:nvPr/>
        </p:nvSpPr>
        <p:spPr>
          <a:xfrm>
            <a:off x="3857624" y="801730"/>
            <a:ext cx="5286376" cy="398420"/>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Use a few shades of darker colors for the background on the navigation and menu bars, as contrast is appealing</a:t>
            </a:r>
          </a:p>
        </p:txBody>
      </p:sp>
      <p:grpSp>
        <p:nvGrpSpPr>
          <p:cNvPr id="5" name="Group 58"/>
          <p:cNvGrpSpPr/>
          <p:nvPr/>
        </p:nvGrpSpPr>
        <p:grpSpPr>
          <a:xfrm>
            <a:off x="1000125" y="2228313"/>
            <a:ext cx="1395082" cy="888272"/>
            <a:chOff x="959548" y="1805089"/>
            <a:chExt cx="2369109" cy="1627632"/>
          </a:xfrm>
        </p:grpSpPr>
        <p:pic>
          <p:nvPicPr>
            <p:cNvPr id="224265" name="Picture 9"/>
            <p:cNvPicPr>
              <a:picLocks noChangeAspect="1" noChangeArrowheads="1"/>
            </p:cNvPicPr>
            <p:nvPr/>
          </p:nvPicPr>
          <p:blipFill>
            <a:blip r:embed="rId8" cstate="screen"/>
            <a:srcRect/>
            <a:stretch>
              <a:fillRect/>
            </a:stretch>
          </p:blipFill>
          <p:spPr bwMode="auto">
            <a:xfrm>
              <a:off x="959548" y="1805089"/>
              <a:ext cx="2369109" cy="1627632"/>
            </a:xfrm>
            <a:prstGeom prst="rect">
              <a:avLst/>
            </a:prstGeom>
            <a:noFill/>
            <a:ln w="9525">
              <a:noFill/>
              <a:miter lim="800000"/>
              <a:headEnd/>
              <a:tailEnd/>
            </a:ln>
          </p:spPr>
        </p:pic>
        <p:sp>
          <p:nvSpPr>
            <p:cNvPr id="57" name="Rounded Rectangle 56"/>
            <p:cNvSpPr/>
            <p:nvPr/>
          </p:nvSpPr>
          <p:spPr>
            <a:xfrm>
              <a:off x="1012372" y="2117711"/>
              <a:ext cx="587829" cy="129131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ounded Rectangle 63"/>
            <p:cNvSpPr/>
            <p:nvPr/>
          </p:nvSpPr>
          <p:spPr>
            <a:xfrm>
              <a:off x="990600" y="1841485"/>
              <a:ext cx="2329542" cy="27214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ounded Rectangle 76"/>
            <p:cNvSpPr/>
            <p:nvPr/>
          </p:nvSpPr>
          <p:spPr>
            <a:xfrm>
              <a:off x="2051958" y="2745000"/>
              <a:ext cx="857254" cy="195944"/>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p:cNvSpPr/>
            <p:nvPr/>
          </p:nvSpPr>
          <p:spPr>
            <a:xfrm>
              <a:off x="1012371" y="2712116"/>
              <a:ext cx="500743" cy="173037"/>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8" name="Rectangle 47"/>
          <p:cNvSpPr/>
          <p:nvPr/>
        </p:nvSpPr>
        <p:spPr>
          <a:xfrm>
            <a:off x="7104244" y="1931486"/>
            <a:ext cx="806631" cy="307777"/>
          </a:xfrm>
          <a:prstGeom prst="rect">
            <a:avLst/>
          </a:prstGeom>
        </p:spPr>
        <p:txBody>
          <a:bodyPr wrap="none">
            <a:spAutoFit/>
          </a:bodyPr>
          <a:lstStyle/>
          <a:p>
            <a:pPr algn="ctr" fontAlgn="b"/>
            <a:r>
              <a:rPr lang="en-US" sz="1400" b="1" dirty="0">
                <a:solidFill>
                  <a:schemeClr val="tx1">
                    <a:lumMod val="85000"/>
                    <a:lumOff val="15000"/>
                  </a:schemeClr>
                </a:solidFill>
              </a:rPr>
              <a:t>43%AB</a:t>
            </a:r>
          </a:p>
        </p:txBody>
      </p:sp>
      <p:sp>
        <p:nvSpPr>
          <p:cNvPr id="55" name="TextBox 54"/>
          <p:cNvSpPr txBox="1"/>
          <p:nvPr/>
        </p:nvSpPr>
        <p:spPr>
          <a:xfrm>
            <a:off x="6798306" y="178991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75" name="Rounded Rectangle 74"/>
          <p:cNvSpPr/>
          <p:nvPr/>
        </p:nvSpPr>
        <p:spPr>
          <a:xfrm>
            <a:off x="7121116" y="1949303"/>
            <a:ext cx="772886" cy="27214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59"/>
          <p:cNvGrpSpPr/>
          <p:nvPr/>
        </p:nvGrpSpPr>
        <p:grpSpPr>
          <a:xfrm>
            <a:off x="6825133" y="2228313"/>
            <a:ext cx="1384727" cy="888272"/>
            <a:chOff x="6605687" y="1805089"/>
            <a:chExt cx="2351524" cy="1627632"/>
          </a:xfrm>
        </p:grpSpPr>
        <p:pic>
          <p:nvPicPr>
            <p:cNvPr id="224268" name="Picture 12"/>
            <p:cNvPicPr>
              <a:picLocks noChangeAspect="1" noChangeArrowheads="1"/>
            </p:cNvPicPr>
            <p:nvPr/>
          </p:nvPicPr>
          <p:blipFill>
            <a:blip r:embed="rId9" cstate="screen"/>
            <a:srcRect/>
            <a:stretch>
              <a:fillRect/>
            </a:stretch>
          </p:blipFill>
          <p:spPr bwMode="auto">
            <a:xfrm>
              <a:off x="6605687" y="1805089"/>
              <a:ext cx="2351524" cy="1627632"/>
            </a:xfrm>
            <a:prstGeom prst="rect">
              <a:avLst/>
            </a:prstGeom>
            <a:noFill/>
            <a:ln w="9525">
              <a:noFill/>
              <a:miter lim="800000"/>
              <a:headEnd/>
              <a:tailEnd/>
            </a:ln>
          </p:spPr>
        </p:pic>
        <p:sp>
          <p:nvSpPr>
            <p:cNvPr id="65" name="Rounded Rectangle 64"/>
            <p:cNvSpPr/>
            <p:nvPr/>
          </p:nvSpPr>
          <p:spPr>
            <a:xfrm>
              <a:off x="6640286" y="2117711"/>
              <a:ext cx="587829" cy="129131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ounded Rectangle 65"/>
            <p:cNvSpPr/>
            <p:nvPr/>
          </p:nvSpPr>
          <p:spPr>
            <a:xfrm>
              <a:off x="6618514" y="1841485"/>
              <a:ext cx="2329542" cy="27214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Rounded Rectangle 75"/>
            <p:cNvSpPr/>
            <p:nvPr/>
          </p:nvSpPr>
          <p:spPr>
            <a:xfrm>
              <a:off x="7712531" y="2745000"/>
              <a:ext cx="857254" cy="195944"/>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ounded Rectangle 57"/>
            <p:cNvSpPr/>
            <p:nvPr/>
          </p:nvSpPr>
          <p:spPr>
            <a:xfrm>
              <a:off x="6670221" y="2731166"/>
              <a:ext cx="500743" cy="173037"/>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3" name="Rectangle 62"/>
          <p:cNvSpPr/>
          <p:nvPr/>
        </p:nvSpPr>
        <p:spPr>
          <a:xfrm>
            <a:off x="14706" y="1850992"/>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grpSp>
        <p:nvGrpSpPr>
          <p:cNvPr id="11" name="Group 58"/>
          <p:cNvGrpSpPr/>
          <p:nvPr/>
        </p:nvGrpSpPr>
        <p:grpSpPr>
          <a:xfrm>
            <a:off x="3251670" y="1809442"/>
            <a:ext cx="2583725" cy="2581033"/>
            <a:chOff x="3258704" y="1385476"/>
            <a:chExt cx="2583725" cy="2848586"/>
          </a:xfrm>
        </p:grpSpPr>
        <p:cxnSp>
          <p:nvCxnSpPr>
            <p:cNvPr id="78" name="Straight Connector 77"/>
            <p:cNvCxnSpPr/>
            <p:nvPr/>
          </p:nvCxnSpPr>
          <p:spPr>
            <a:xfrm>
              <a:off x="3258704" y="1385476"/>
              <a:ext cx="0" cy="2825726"/>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842429" y="1408336"/>
              <a:ext cx="0" cy="2825726"/>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60" name="Rectangle 59"/>
          <p:cNvSpPr/>
          <p:nvPr/>
        </p:nvSpPr>
        <p:spPr>
          <a:xfrm>
            <a:off x="1172162" y="1355777"/>
            <a:ext cx="6803927" cy="30480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61" name="Rectangle 60"/>
          <p:cNvSpPr/>
          <p:nvPr/>
        </p:nvSpPr>
        <p:spPr>
          <a:xfrm>
            <a:off x="1196929" y="1381522"/>
            <a:ext cx="2400300" cy="261610"/>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50" name="Rectangle 49"/>
          <p:cNvSpPr/>
          <p:nvPr/>
        </p:nvSpPr>
        <p:spPr>
          <a:xfrm>
            <a:off x="3006869" y="1389354"/>
            <a:ext cx="5047917" cy="246221"/>
          </a:xfrm>
          <a:prstGeom prst="rect">
            <a:avLst/>
          </a:prstGeom>
        </p:spPr>
        <p:txBody>
          <a:bodyPr wrap="square">
            <a:spAutoFit/>
          </a:bodyPr>
          <a:lstStyle/>
          <a:p>
            <a:pPr marL="117475" lvl="0" indent="-117475">
              <a:spcAft>
                <a:spcPts val="300"/>
              </a:spcAft>
            </a:pPr>
            <a:r>
              <a:rPr lang="en-US" sz="1000" dirty="0">
                <a:solidFill>
                  <a:srgbClr val="003C71"/>
                </a:solidFill>
              </a:rPr>
              <a:t>	Many are confused by “Explore True Key” due to lack of knowledge on what it is</a:t>
            </a:r>
            <a:endParaRPr lang="en-US" dirty="0"/>
          </a:p>
        </p:txBody>
      </p:sp>
      <p:sp>
        <p:nvSpPr>
          <p:cNvPr id="73" name="TextBox 72"/>
          <p:cNvSpPr txBox="1"/>
          <p:nvPr/>
        </p:nvSpPr>
        <p:spPr>
          <a:xfrm>
            <a:off x="2948536" y="1325888"/>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6"/>
                </a:solidFil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29600" cy="708479"/>
          </a:xfrm>
        </p:spPr>
        <p:txBody>
          <a:bodyPr/>
          <a:lstStyle/>
          <a:p>
            <a:r>
              <a:rPr lang="en-US" dirty="0"/>
              <a:t>Across the three screens, the text in Concepts B and C is easier to read than in Concept A </a:t>
            </a:r>
          </a:p>
        </p:txBody>
      </p:sp>
      <p:sp>
        <p:nvSpPr>
          <p:cNvPr id="9" name="Text Placeholder 8"/>
          <p:cNvSpPr>
            <a:spLocks noGrp="1"/>
          </p:cNvSpPr>
          <p:nvPr>
            <p:ph type="body" sz="quarter" idx="13"/>
          </p:nvPr>
        </p:nvSpPr>
        <p:spPr/>
        <p:txBody>
          <a:bodyPr/>
          <a:lstStyle/>
          <a:p>
            <a:r>
              <a:rPr lang="en-US" sz="1200" i="1" dirty="0"/>
              <a:t>US Consumer PC | Scan Results Screen</a:t>
            </a:r>
          </a:p>
        </p:txBody>
      </p:sp>
      <p:sp>
        <p:nvSpPr>
          <p:cNvPr id="10" name="Text Placeholder 9"/>
          <p:cNvSpPr>
            <a:spLocks noGrp="1"/>
          </p:cNvSpPr>
          <p:nvPr>
            <p:ph type="body" sz="quarter" idx="14"/>
          </p:nvPr>
        </p:nvSpPr>
        <p:spPr/>
        <p:txBody>
          <a:bodyPr/>
          <a:lstStyle/>
          <a:p>
            <a:r>
              <a:rPr lang="en-US" dirty="0"/>
              <a:t>R1c.	</a:t>
            </a:r>
            <a:r>
              <a:rPr lang="en-GB" dirty="0"/>
              <a:t>Thinking specifically about the scan results screen (Screen 3),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15</a:t>
            </a:fld>
            <a:endParaRPr lang="en-US" dirty="0">
              <a:solidFill>
                <a:prstClr val="white"/>
              </a:solidFill>
            </a:endParaRPr>
          </a:p>
        </p:txBody>
      </p:sp>
      <p:sp>
        <p:nvSpPr>
          <p:cNvPr id="49" name="TextBox 48"/>
          <p:cNvSpPr txBox="1"/>
          <p:nvPr/>
        </p:nvSpPr>
        <p:spPr>
          <a:xfrm>
            <a:off x="293184" y="3054133"/>
            <a:ext cx="3183663"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Text rated hardest to understand because more monotone color palette makes pop up window and menus blend in with the rest of the screen, making navigation more difficult</a:t>
            </a:r>
          </a:p>
          <a:p>
            <a:pPr marL="117475" indent="-117475">
              <a:spcAft>
                <a:spcPts val="300"/>
              </a:spcAft>
            </a:pPr>
            <a:r>
              <a:rPr lang="en-US" sz="800" i="1" dirty="0">
                <a:solidFill>
                  <a:schemeClr val="accent6">
                    <a:lumMod val="75000"/>
                  </a:schemeClr>
                </a:solidFill>
              </a:rPr>
              <a:t>	“Hard to read.”</a:t>
            </a:r>
          </a:p>
          <a:p>
            <a:pPr marL="117475" indent="-117475">
              <a:spcAft>
                <a:spcPts val="300"/>
              </a:spcAft>
            </a:pPr>
            <a:r>
              <a:rPr lang="en-US" sz="1000" i="1" dirty="0">
                <a:solidFill>
                  <a:schemeClr val="accent6">
                    <a:lumMod val="75000"/>
                  </a:schemeClr>
                </a:solidFill>
              </a:rPr>
              <a:t>	</a:t>
            </a:r>
            <a:r>
              <a:rPr lang="en-US" sz="1000" dirty="0">
                <a:solidFill>
                  <a:srgbClr val="003C71"/>
                </a:solidFill>
              </a:rPr>
              <a:t>Red buttons (“Delete all” / “Later”) receive less positive attention than blue buttons in B and C since red typically connotes danger, a negative emotion</a:t>
            </a:r>
          </a:p>
          <a:p>
            <a:pPr marL="117475" lvl="0" indent="-117475">
              <a:spcAft>
                <a:spcPts val="300"/>
              </a:spcAft>
            </a:pPr>
            <a:r>
              <a:rPr lang="en-US" sz="800" i="1" dirty="0">
                <a:solidFill>
                  <a:srgbClr val="FF4E00">
                    <a:lumMod val="75000"/>
                  </a:srgbClr>
                </a:solidFill>
              </a:rPr>
              <a:t>	“Dangerous looking.”</a:t>
            </a:r>
            <a:endParaRPr lang="en-US" sz="1000" dirty="0">
              <a:solidFill>
                <a:srgbClr val="003C71"/>
              </a:solidFill>
            </a:endParaRPr>
          </a:p>
          <a:p>
            <a:pPr marL="117475" indent="-117475">
              <a:spcAft>
                <a:spcPts val="300"/>
              </a:spcAft>
            </a:pPr>
            <a:r>
              <a:rPr lang="en-US" sz="1000" i="1" dirty="0">
                <a:solidFill>
                  <a:schemeClr val="accent6">
                    <a:lumMod val="75000"/>
                  </a:schemeClr>
                </a:solidFill>
              </a:rPr>
              <a:t>	</a:t>
            </a:r>
          </a:p>
          <a:p>
            <a:pPr marL="117475" indent="-117475">
              <a:spcAft>
                <a:spcPts val="300"/>
              </a:spcAft>
            </a:pPr>
            <a:endParaRPr lang="en-US" sz="1000" dirty="0">
              <a:solidFill>
                <a:srgbClr val="003C71"/>
              </a:solidFill>
            </a:endParaRPr>
          </a:p>
        </p:txBody>
      </p:sp>
      <p:sp>
        <p:nvSpPr>
          <p:cNvPr id="52" name="TextBox 51"/>
          <p:cNvSpPr txBox="1"/>
          <p:nvPr/>
        </p:nvSpPr>
        <p:spPr>
          <a:xfrm>
            <a:off x="3778912" y="3041069"/>
            <a:ext cx="2504929"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Recommended action to take rated as most clear in Concept B because of bolded text and color contrasts that draw the eye to important information</a:t>
            </a:r>
          </a:p>
          <a:p>
            <a:pPr marL="117475" indent="-117475">
              <a:spcAft>
                <a:spcPts val="300"/>
              </a:spcAft>
            </a:pPr>
            <a:r>
              <a:rPr lang="en-US" sz="800" i="1" dirty="0">
                <a:solidFill>
                  <a:schemeClr val="accent1">
                    <a:lumMod val="50000"/>
                  </a:schemeClr>
                </a:solidFill>
              </a:rPr>
              <a:t>	“Simple design, easy to find buttons, easy to understand.” </a:t>
            </a:r>
          </a:p>
          <a:p>
            <a:pPr marL="117475" indent="-117475">
              <a:spcAft>
                <a:spcPts val="300"/>
              </a:spcAft>
            </a:pPr>
            <a:r>
              <a:rPr lang="en-US" sz="800" i="1" dirty="0">
                <a:solidFill>
                  <a:schemeClr val="accent1">
                    <a:lumMod val="50000"/>
                  </a:schemeClr>
                </a:solidFill>
              </a:rPr>
              <a:t>	“The whole thing is easy to understand, user friendly, clean looking.”</a:t>
            </a:r>
          </a:p>
          <a:p>
            <a:pPr marL="117475" indent="-117475">
              <a:spcAft>
                <a:spcPts val="300"/>
              </a:spcAft>
            </a:pPr>
            <a:endParaRPr lang="en-US" sz="1000" dirty="0">
              <a:solidFill>
                <a:srgbClr val="003C71"/>
              </a:solidFill>
            </a:endParaRPr>
          </a:p>
        </p:txBody>
      </p:sp>
      <p:sp>
        <p:nvSpPr>
          <p:cNvPr id="53" name="TextBox 52"/>
          <p:cNvSpPr txBox="1"/>
          <p:nvPr/>
        </p:nvSpPr>
        <p:spPr>
          <a:xfrm>
            <a:off x="6640970" y="3030015"/>
            <a:ext cx="2316291"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Consumers again like the icons in Concept C best because the pop of color makes them stand out</a:t>
            </a:r>
          </a:p>
          <a:p>
            <a:pPr marL="117475" indent="-117475">
              <a:spcAft>
                <a:spcPts val="300"/>
              </a:spcAft>
            </a:pPr>
            <a:r>
              <a:rPr lang="en-US" sz="800" i="1" dirty="0">
                <a:solidFill>
                  <a:schemeClr val="accent1">
                    <a:lumMod val="50000"/>
                  </a:schemeClr>
                </a:solidFill>
              </a:rPr>
              <a:t>	“Such a simple, easy to use interface. Love it.”</a:t>
            </a:r>
          </a:p>
          <a:p>
            <a:pPr marL="117475" indent="-117475">
              <a:spcAft>
                <a:spcPts val="300"/>
              </a:spcAft>
            </a:pPr>
            <a:endParaRPr lang="en-US" sz="1000" dirty="0">
              <a:solidFill>
                <a:srgbClr val="003C71"/>
              </a:solidFill>
            </a:endParaRPr>
          </a:p>
        </p:txBody>
      </p:sp>
      <p:grpSp>
        <p:nvGrpSpPr>
          <p:cNvPr id="2" name="Group 24"/>
          <p:cNvGrpSpPr/>
          <p:nvPr/>
        </p:nvGrpSpPr>
        <p:grpSpPr>
          <a:xfrm>
            <a:off x="8515589" y="88900"/>
            <a:ext cx="501412" cy="654992"/>
            <a:chOff x="8528289" y="76200"/>
            <a:chExt cx="501412" cy="654992"/>
          </a:xfrm>
        </p:grpSpPr>
        <p:grpSp>
          <p:nvGrpSpPr>
            <p:cNvPr id="3" name="Group 31"/>
            <p:cNvGrpSpPr/>
            <p:nvPr/>
          </p:nvGrpSpPr>
          <p:grpSpPr>
            <a:xfrm>
              <a:off x="8579139" y="459825"/>
              <a:ext cx="389601" cy="271367"/>
              <a:chOff x="6872288" y="753756"/>
              <a:chExt cx="989013" cy="617845"/>
            </a:xfrm>
            <a:solidFill>
              <a:schemeClr val="accent2">
                <a:lumMod val="75000"/>
              </a:schemeClr>
            </a:solidFill>
          </p:grpSpPr>
          <p:sp>
            <p:nvSpPr>
              <p:cNvPr id="30"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9" name="Picture 3" descr="C:\Users\cmitchell\Desktop\USA-Flag.jpg"/>
            <p:cNvPicPr>
              <a:picLocks noChangeAspect="1" noChangeArrowheads="1"/>
            </p:cNvPicPr>
            <p:nvPr/>
          </p:nvPicPr>
          <p:blipFill>
            <a:blip r:embed="rId6" cstate="screen"/>
            <a:srcRect/>
            <a:stretch>
              <a:fillRect/>
            </a:stretch>
          </p:blipFill>
          <p:spPr bwMode="auto">
            <a:xfrm>
              <a:off x="8528289" y="76200"/>
              <a:ext cx="501412" cy="302017"/>
            </a:xfrm>
            <a:prstGeom prst="rect">
              <a:avLst/>
            </a:prstGeom>
            <a:noFill/>
          </p:spPr>
        </p:pic>
      </p:grpSp>
      <p:sp>
        <p:nvSpPr>
          <p:cNvPr id="42" name="Rectangle 41"/>
          <p:cNvSpPr/>
          <p:nvPr/>
        </p:nvSpPr>
        <p:spPr>
          <a:xfrm>
            <a:off x="4629150" y="823954"/>
            <a:ext cx="4514852" cy="433345"/>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Use contrasting colors to improve text readability; incorporate Intel (blue) buttons vs. McAfee (red) buttons</a:t>
            </a:r>
          </a:p>
        </p:txBody>
      </p:sp>
      <p:sp>
        <p:nvSpPr>
          <p:cNvPr id="45" name="TextBox 44"/>
          <p:cNvSpPr txBox="1"/>
          <p:nvPr/>
        </p:nvSpPr>
        <p:spPr>
          <a:xfrm>
            <a:off x="3646382" y="2959427"/>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46" name="TextBox 45"/>
          <p:cNvSpPr txBox="1"/>
          <p:nvPr/>
        </p:nvSpPr>
        <p:spPr>
          <a:xfrm>
            <a:off x="160110" y="2913980"/>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47" name="TextBox 46"/>
          <p:cNvSpPr txBox="1"/>
          <p:nvPr/>
        </p:nvSpPr>
        <p:spPr>
          <a:xfrm>
            <a:off x="160110" y="372744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4" name="Group 61"/>
          <p:cNvGrpSpPr/>
          <p:nvPr/>
        </p:nvGrpSpPr>
        <p:grpSpPr>
          <a:xfrm>
            <a:off x="4169783" y="1447890"/>
            <a:ext cx="1790671" cy="1524960"/>
            <a:chOff x="3733675" y="1368464"/>
            <a:chExt cx="1790671" cy="1524960"/>
          </a:xfrm>
        </p:grpSpPr>
        <p:sp>
          <p:nvSpPr>
            <p:cNvPr id="37" name="TextBox 36"/>
            <p:cNvSpPr txBox="1"/>
            <p:nvPr/>
          </p:nvSpPr>
          <p:spPr>
            <a:xfrm>
              <a:off x="3938448" y="1368464"/>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grpSp>
          <p:nvGrpSpPr>
            <p:cNvPr id="5" name="Group 53"/>
            <p:cNvGrpSpPr/>
            <p:nvPr/>
          </p:nvGrpSpPr>
          <p:grpSpPr>
            <a:xfrm>
              <a:off x="3733675" y="1691718"/>
              <a:ext cx="1790671" cy="1201706"/>
              <a:chOff x="3723691" y="1691717"/>
              <a:chExt cx="2375708" cy="1627632"/>
            </a:xfrm>
          </p:grpSpPr>
          <p:pic>
            <p:nvPicPr>
              <p:cNvPr id="227333" name="Picture 5"/>
              <p:cNvPicPr>
                <a:picLocks noChangeAspect="1" noChangeArrowheads="1"/>
              </p:cNvPicPr>
              <p:nvPr/>
            </p:nvPicPr>
            <p:blipFill>
              <a:blip r:embed="rId7" cstate="screen"/>
              <a:srcRect/>
              <a:stretch>
                <a:fillRect/>
              </a:stretch>
            </p:blipFill>
            <p:spPr bwMode="auto">
              <a:xfrm>
                <a:off x="3723691" y="1691717"/>
                <a:ext cx="2375708" cy="1627632"/>
              </a:xfrm>
              <a:prstGeom prst="rect">
                <a:avLst/>
              </a:prstGeom>
              <a:noFill/>
              <a:ln w="9525">
                <a:noFill/>
                <a:miter lim="800000"/>
                <a:headEnd/>
                <a:tailEnd/>
              </a:ln>
            </p:spPr>
          </p:pic>
          <p:sp>
            <p:nvSpPr>
              <p:cNvPr id="50" name="Rounded Rectangle 49"/>
              <p:cNvSpPr/>
              <p:nvPr/>
            </p:nvSpPr>
            <p:spPr>
              <a:xfrm>
                <a:off x="4778828" y="2287137"/>
                <a:ext cx="947057" cy="194806"/>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7" name="Group 62"/>
          <p:cNvGrpSpPr/>
          <p:nvPr/>
        </p:nvGrpSpPr>
        <p:grpSpPr>
          <a:xfrm>
            <a:off x="6876675" y="1447890"/>
            <a:ext cx="1787254" cy="1524960"/>
            <a:chOff x="6630485" y="1368464"/>
            <a:chExt cx="1787254" cy="1524960"/>
          </a:xfrm>
        </p:grpSpPr>
        <p:sp>
          <p:nvSpPr>
            <p:cNvPr id="39" name="TextBox 38"/>
            <p:cNvSpPr txBox="1"/>
            <p:nvPr/>
          </p:nvSpPr>
          <p:spPr>
            <a:xfrm>
              <a:off x="6833550" y="1368464"/>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grpSp>
          <p:nvGrpSpPr>
            <p:cNvPr id="11" name="Group 50"/>
            <p:cNvGrpSpPr/>
            <p:nvPr/>
          </p:nvGrpSpPr>
          <p:grpSpPr>
            <a:xfrm>
              <a:off x="6630485" y="1691718"/>
              <a:ext cx="1787254" cy="1201706"/>
              <a:chOff x="6645005" y="1691717"/>
              <a:chExt cx="2371174" cy="1627632"/>
            </a:xfrm>
          </p:grpSpPr>
          <p:pic>
            <p:nvPicPr>
              <p:cNvPr id="227334" name="Picture 6"/>
              <p:cNvPicPr>
                <a:picLocks noChangeAspect="1" noChangeArrowheads="1"/>
              </p:cNvPicPr>
              <p:nvPr/>
            </p:nvPicPr>
            <p:blipFill>
              <a:blip r:embed="rId8" cstate="screen"/>
              <a:srcRect/>
              <a:stretch>
                <a:fillRect/>
              </a:stretch>
            </p:blipFill>
            <p:spPr bwMode="auto">
              <a:xfrm>
                <a:off x="6645005" y="1691717"/>
                <a:ext cx="2371174" cy="1627632"/>
              </a:xfrm>
              <a:prstGeom prst="rect">
                <a:avLst/>
              </a:prstGeom>
              <a:noFill/>
              <a:ln w="9525">
                <a:noFill/>
                <a:miter lim="800000"/>
                <a:headEnd/>
                <a:tailEnd/>
              </a:ln>
            </p:spPr>
          </p:pic>
          <p:sp>
            <p:nvSpPr>
              <p:cNvPr id="55" name="Rounded Rectangle 54"/>
              <p:cNvSpPr/>
              <p:nvPr/>
            </p:nvSpPr>
            <p:spPr>
              <a:xfrm>
                <a:off x="7609114" y="2287137"/>
                <a:ext cx="947057" cy="194806"/>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2" name="Group 56"/>
          <p:cNvGrpSpPr/>
          <p:nvPr/>
        </p:nvGrpSpPr>
        <p:grpSpPr>
          <a:xfrm>
            <a:off x="1011709" y="1487080"/>
            <a:ext cx="1814157" cy="1524960"/>
            <a:chOff x="762502" y="1368464"/>
            <a:chExt cx="1814157" cy="1524960"/>
          </a:xfrm>
        </p:grpSpPr>
        <p:sp>
          <p:nvSpPr>
            <p:cNvPr id="35" name="TextBox 34"/>
            <p:cNvSpPr txBox="1"/>
            <p:nvPr/>
          </p:nvSpPr>
          <p:spPr>
            <a:xfrm>
              <a:off x="979018" y="1368464"/>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grpSp>
          <p:nvGrpSpPr>
            <p:cNvPr id="13" name="Group 42"/>
            <p:cNvGrpSpPr/>
            <p:nvPr/>
          </p:nvGrpSpPr>
          <p:grpSpPr>
            <a:xfrm>
              <a:off x="762502" y="1691718"/>
              <a:ext cx="1814157" cy="1201706"/>
              <a:chOff x="921790" y="1691717"/>
              <a:chExt cx="2406867" cy="1627632"/>
            </a:xfrm>
          </p:grpSpPr>
          <p:pic>
            <p:nvPicPr>
              <p:cNvPr id="227332" name="Picture 4"/>
              <p:cNvPicPr>
                <a:picLocks noChangeAspect="1" noChangeArrowheads="1"/>
              </p:cNvPicPr>
              <p:nvPr/>
            </p:nvPicPr>
            <p:blipFill>
              <a:blip r:embed="rId9" cstate="screen"/>
              <a:srcRect/>
              <a:stretch>
                <a:fillRect/>
              </a:stretch>
            </p:blipFill>
            <p:spPr bwMode="auto">
              <a:xfrm>
                <a:off x="921790" y="1691717"/>
                <a:ext cx="2406867" cy="1627632"/>
              </a:xfrm>
              <a:prstGeom prst="rect">
                <a:avLst/>
              </a:prstGeom>
              <a:noFill/>
              <a:ln w="9525">
                <a:noFill/>
                <a:miter lim="800000"/>
                <a:headEnd/>
                <a:tailEnd/>
              </a:ln>
            </p:spPr>
          </p:pic>
          <p:sp>
            <p:nvSpPr>
              <p:cNvPr id="44" name="Rounded Rectangle 43"/>
              <p:cNvSpPr/>
              <p:nvPr/>
            </p:nvSpPr>
            <p:spPr>
              <a:xfrm>
                <a:off x="1959427" y="2287137"/>
                <a:ext cx="947057" cy="194806"/>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60" name="TextBox 59"/>
          <p:cNvSpPr txBox="1"/>
          <p:nvPr/>
        </p:nvSpPr>
        <p:spPr>
          <a:xfrm>
            <a:off x="6513155" y="2954909"/>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cxnSp>
        <p:nvCxnSpPr>
          <p:cNvPr id="36" name="Straight Connector 35"/>
          <p:cNvCxnSpPr/>
          <p:nvPr/>
        </p:nvCxnSpPr>
        <p:spPr>
          <a:xfrm>
            <a:off x="3544474" y="1507422"/>
            <a:ext cx="0" cy="29260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47353" y="1530282"/>
            <a:ext cx="0" cy="29260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3236" name="Picture 4" descr="C:\Users\cmitchell\Downloads\shutterstock_269606492.jpg"/>
          <p:cNvPicPr>
            <a:picLocks noChangeAspect="1" noChangeArrowheads="1"/>
          </p:cNvPicPr>
          <p:nvPr/>
        </p:nvPicPr>
        <p:blipFill>
          <a:blip r:embed="rId6" cstate="screen"/>
          <a:srcRect/>
          <a:stretch>
            <a:fillRect/>
          </a:stretch>
        </p:blipFill>
        <p:spPr bwMode="auto">
          <a:xfrm flipH="1">
            <a:off x="-1" y="0"/>
            <a:ext cx="9144001" cy="4755311"/>
          </a:xfrm>
          <a:prstGeom prst="rect">
            <a:avLst/>
          </a:prstGeom>
          <a:noFill/>
        </p:spPr>
      </p:pic>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16</a:t>
            </a:fld>
            <a:endParaRPr lang="en-US" dirty="0">
              <a:solidFill>
                <a:prstClr val="white"/>
              </a:solidFill>
            </a:endParaRPr>
          </a:p>
        </p:txBody>
      </p:sp>
      <p:sp>
        <p:nvSpPr>
          <p:cNvPr id="8" name="Rectangle 7"/>
          <p:cNvSpPr/>
          <p:nvPr/>
        </p:nvSpPr>
        <p:spPr bwMode="white">
          <a:xfrm>
            <a:off x="0" y="3436033"/>
            <a:ext cx="9144000" cy="1318439"/>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2"/>
          <p:cNvSpPr txBox="1">
            <a:spLocks/>
          </p:cNvSpPr>
          <p:nvPr/>
        </p:nvSpPr>
        <p:spPr>
          <a:xfrm>
            <a:off x="148862" y="4200311"/>
            <a:ext cx="6634710" cy="1123950"/>
          </a:xfrm>
          <a:prstGeom prst="rect">
            <a:avLst/>
          </a:prstGeom>
        </p:spPr>
        <p:txBody>
          <a:bodyPr vert="horz" lIns="0" tIns="0" rIns="0" bIns="0" rtlCol="0"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2500" dirty="0">
                <a:solidFill>
                  <a:srgbClr val="0071C5"/>
                </a:solidFill>
              </a:rPr>
              <a:t>JAPAN CONSUMER PC CONCEPTS</a:t>
            </a:r>
          </a:p>
        </p:txBody>
      </p:sp>
      <p:sp>
        <p:nvSpPr>
          <p:cNvPr id="12" name="Title 1"/>
          <p:cNvSpPr txBox="1">
            <a:spLocks/>
          </p:cNvSpPr>
          <p:nvPr/>
        </p:nvSpPr>
        <p:spPr>
          <a:xfrm>
            <a:off x="148862" y="3236964"/>
            <a:ext cx="7772400" cy="1020763"/>
          </a:xfrm>
          <a:prstGeom prst="rect">
            <a:avLst/>
          </a:prstGeom>
        </p:spPr>
        <p:txBody>
          <a:bodyPr vert="horz" lIns="0" tIns="0" rIns="0" bIns="0" rtlCol="0"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3C71"/>
                </a:solidFill>
                <a:effectLst/>
                <a:uLnTx/>
                <a:uFillTx/>
                <a:latin typeface="Intel Clear Pro" panose="020B0804020202060201" pitchFamily="34" charset="0"/>
                <a:ea typeface="Intel Clear"/>
                <a:cs typeface="Intel Clear Pro" panose="020B0804020202060201" pitchFamily="34" charset="0"/>
              </a:rPr>
              <a:t>Chapter 2</a:t>
            </a:r>
          </a:p>
        </p:txBody>
      </p:sp>
      <p:grpSp>
        <p:nvGrpSpPr>
          <p:cNvPr id="2" name="Group 31"/>
          <p:cNvGrpSpPr/>
          <p:nvPr/>
        </p:nvGrpSpPr>
        <p:grpSpPr>
          <a:xfrm>
            <a:off x="4170424" y="3674328"/>
            <a:ext cx="564862" cy="421325"/>
            <a:chOff x="6872288" y="753756"/>
            <a:chExt cx="989013" cy="617845"/>
          </a:xfrm>
          <a:solidFill>
            <a:schemeClr val="accent2">
              <a:lumMod val="75000"/>
            </a:schemeClr>
          </a:solidFill>
        </p:grpSpPr>
        <p:sp>
          <p:nvSpPr>
            <p:cNvPr id="14"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6" name="Picture 5" descr="C:\Users\cmitchell\Desktop\1280px-Flag_of_Japan.svg.png"/>
          <p:cNvPicPr>
            <a:picLocks noChangeAspect="1" noChangeArrowheads="1"/>
          </p:cNvPicPr>
          <p:nvPr/>
        </p:nvPicPr>
        <p:blipFill>
          <a:blip r:embed="rId7" cstate="screen"/>
          <a:srcRect/>
          <a:stretch>
            <a:fillRect/>
          </a:stretch>
        </p:blipFill>
        <p:spPr bwMode="auto">
          <a:xfrm>
            <a:off x="3254819" y="3644293"/>
            <a:ext cx="722376" cy="481394"/>
          </a:xfrm>
          <a:prstGeom prst="rect">
            <a:avLst/>
          </a:prstGeom>
          <a:noFill/>
          <a:ln>
            <a:solidFill>
              <a:schemeClr val="bg2"/>
            </a:solidFill>
          </a:ln>
        </p:spPr>
      </p:pic>
    </p:spTree>
    <p:extLst>
      <p:ext uri="{BB962C8B-B14F-4D97-AF65-F5344CB8AC3E}">
        <p14:creationId xmlns:p14="http://schemas.microsoft.com/office/powerpoint/2010/main" val="2605649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705125785"/>
              </p:ext>
            </p:extLst>
          </p:nvPr>
        </p:nvGraphicFramePr>
        <p:xfrm>
          <a:off x="304800" y="1667804"/>
          <a:ext cx="8686800" cy="2773149"/>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95709">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b="1" dirty="0">
                          <a:solidFill>
                            <a:srgbClr val="92D050"/>
                          </a:solidFill>
                        </a:rPr>
                        <a:t>Overall Opinion </a:t>
                      </a:r>
                      <a:r>
                        <a:rPr lang="en-US" sz="1000" i="1" dirty="0">
                          <a:solidFill>
                            <a:schemeClr val="bg2">
                              <a:lumMod val="50000"/>
                            </a:schemeClr>
                          </a:solidFill>
                        </a:rPr>
                        <a:t>(Top 2</a:t>
                      </a:r>
                      <a:r>
                        <a:rPr lang="en-US" sz="1000" i="1" baseline="0" dirty="0">
                          <a:solidFill>
                            <a:schemeClr val="bg2">
                              <a:lumMod val="50000"/>
                            </a:schemeClr>
                          </a:solidFill>
                        </a:rPr>
                        <a:t> Box)</a:t>
                      </a:r>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56%</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57%</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66%</a:t>
                      </a:r>
                    </a:p>
                  </a:txBody>
                  <a:tcPr marL="9525" marR="9525" marT="9525" marB="0"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dirty="0">
                          <a:solidFill>
                            <a:srgbClr val="00B050"/>
                          </a:solidFill>
                        </a:rPr>
                        <a:t>Likelihood to Purchase</a:t>
                      </a:r>
                      <a:r>
                        <a:rPr lang="en-US" sz="1400" b="1" baseline="0" dirty="0">
                          <a:solidFill>
                            <a:srgbClr val="00B050"/>
                          </a:solidFill>
                        </a:rPr>
                        <a:t> </a:t>
                      </a:r>
                      <a:r>
                        <a:rPr lang="en-US" sz="1000" i="1" dirty="0">
                          <a:solidFill>
                            <a:schemeClr val="bg2">
                              <a:lumMod val="50000"/>
                            </a:schemeClr>
                          </a:solidFill>
                        </a:rPr>
                        <a:t>(Top 2 Box)</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57%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50%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58%</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63040">
                <a:tc gridSpan="2">
                  <a:txBody>
                    <a:bodyPr/>
                    <a:lstStyle/>
                    <a:p>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10243" name="Object 3"/>
          <p:cNvGraphicFramePr>
            <a:graphicFrameLocks/>
          </p:cNvGraphicFramePr>
          <p:nvPr>
            <p:extLst>
              <p:ext uri="{D42A27DB-BD31-4B8C-83A1-F6EECF244321}">
                <p14:modId xmlns:p14="http://schemas.microsoft.com/office/powerpoint/2010/main" val="2677360001"/>
              </p:ext>
            </p:extLst>
          </p:nvPr>
        </p:nvGraphicFramePr>
        <p:xfrm>
          <a:off x="2120900" y="2774105"/>
          <a:ext cx="7048500" cy="1620838"/>
        </p:xfrm>
        <a:graphic>
          <a:graphicData uri="http://schemas.openxmlformats.org/presentationml/2006/ole">
            <mc:AlternateContent xmlns:mc="http://schemas.openxmlformats.org/markup-compatibility/2006">
              <mc:Choice xmlns:v="urn:schemas-microsoft-com:vml" Requires="v">
                <p:oleObj name="Worksheet" r:id="rId4" imgW="7058150" imgH="1628852" progId="Excel.Sheet.12">
                  <p:embed/>
                </p:oleObj>
              </mc:Choice>
              <mc:Fallback>
                <p:oleObj name="Worksheet" r:id="rId4" imgW="7058150" imgH="1628852" progId="Excel.Sheet.12">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0900" y="2774105"/>
                        <a:ext cx="7048500" cy="162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80400" cy="708479"/>
          </a:xfrm>
        </p:spPr>
        <p:txBody>
          <a:bodyPr/>
          <a:lstStyle/>
          <a:p>
            <a:r>
              <a:rPr lang="en-US" dirty="0"/>
              <a:t>In Japan, PC consumers like Concept C the most and rate it as the easiest to use and the most consistent in look and feel</a:t>
            </a:r>
          </a:p>
        </p:txBody>
      </p:sp>
      <p:sp>
        <p:nvSpPr>
          <p:cNvPr id="9" name="Text Placeholder 8"/>
          <p:cNvSpPr>
            <a:spLocks noGrp="1"/>
          </p:cNvSpPr>
          <p:nvPr>
            <p:ph type="body" sz="quarter" idx="13"/>
          </p:nvPr>
        </p:nvSpPr>
        <p:spPr/>
        <p:txBody>
          <a:bodyPr/>
          <a:lstStyle/>
          <a:p>
            <a:r>
              <a:rPr lang="en-US" sz="1200" i="1" dirty="0"/>
              <a:t>Japanese Consumer PC | Overall Ratings</a:t>
            </a:r>
          </a:p>
        </p:txBody>
      </p:sp>
      <p:sp>
        <p:nvSpPr>
          <p:cNvPr id="23" name="TextBox 22"/>
          <p:cNvSpPr txBox="1"/>
          <p:nvPr/>
        </p:nvSpPr>
        <p:spPr>
          <a:xfrm>
            <a:off x="4153047" y="1599931"/>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102</a:t>
            </a:r>
          </a:p>
        </p:txBody>
      </p:sp>
      <p:sp>
        <p:nvSpPr>
          <p:cNvPr id="24" name="TextBox 23"/>
          <p:cNvSpPr txBox="1"/>
          <p:nvPr/>
        </p:nvSpPr>
        <p:spPr>
          <a:xfrm>
            <a:off x="5799391" y="1599931"/>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99</a:t>
            </a:r>
          </a:p>
        </p:txBody>
      </p:sp>
      <p:sp>
        <p:nvSpPr>
          <p:cNvPr id="25" name="TextBox 24"/>
          <p:cNvSpPr txBox="1"/>
          <p:nvPr/>
        </p:nvSpPr>
        <p:spPr>
          <a:xfrm>
            <a:off x="7421881" y="1599931"/>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 100</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17</a:t>
            </a:fld>
            <a:endParaRPr lang="en-US" dirty="0">
              <a:solidFill>
                <a:prstClr val="white"/>
              </a:solidFill>
            </a:endParaRPr>
          </a:p>
        </p:txBody>
      </p:sp>
      <p:sp>
        <p:nvSpPr>
          <p:cNvPr id="43" name="Text Placeholder 9"/>
          <p:cNvSpPr>
            <a:spLocks noGrp="1"/>
          </p:cNvSpPr>
          <p:nvPr>
            <p:ph type="body" sz="quarter" idx="14"/>
          </p:nvPr>
        </p:nvSpPr>
        <p:spPr>
          <a:xfrm>
            <a:off x="228600" y="4400550"/>
            <a:ext cx="8686800" cy="304800"/>
          </a:xfrm>
        </p:spPr>
        <p:txBody>
          <a:bodyPr/>
          <a:lstStyle/>
          <a:p>
            <a:pPr>
              <a:spcBef>
                <a:spcPts val="0"/>
              </a:spcBef>
            </a:pPr>
            <a:r>
              <a:rPr lang="en-US" dirty="0"/>
              <a:t>Note:	Capital letters indicate statistical significance at the 90% confidence level. </a:t>
            </a:r>
          </a:p>
          <a:p>
            <a:r>
              <a:rPr lang="en-US" dirty="0"/>
              <a:t>R1.	</a:t>
            </a:r>
            <a:r>
              <a:rPr lang="en-GB" dirty="0"/>
              <a:t>Thinking about the product overall, please rate whether you agree or disagree with each statement. </a:t>
            </a:r>
          </a:p>
          <a:p>
            <a:r>
              <a:rPr lang="en-GB" dirty="0"/>
              <a:t>R2.	Overall, how much do you like the security product? </a:t>
            </a:r>
          </a:p>
          <a:p>
            <a:r>
              <a:rPr lang="en-US" dirty="0"/>
              <a:t>R3.	</a:t>
            </a:r>
            <a:r>
              <a:rPr lang="en-GB" dirty="0"/>
              <a:t>If it was at a price you found acceptable, could comprehensively serve your IT security needs and you were in the market for a new security product, how likely are you to buy the security product?</a:t>
            </a:r>
            <a:endParaRPr lang="en-US" dirty="0"/>
          </a:p>
        </p:txBody>
      </p:sp>
      <p:sp>
        <p:nvSpPr>
          <p:cNvPr id="61" name="Rectangle 60"/>
          <p:cNvSpPr/>
          <p:nvPr/>
        </p:nvSpPr>
        <p:spPr>
          <a:xfrm>
            <a:off x="959550" y="3021344"/>
            <a:ext cx="2250375" cy="461665"/>
          </a:xfrm>
          <a:prstGeom prst="rect">
            <a:avLst/>
          </a:prstGeom>
        </p:spPr>
        <p:txBody>
          <a:bodyPr wrap="square">
            <a:spAutoFit/>
          </a:bodyPr>
          <a:lstStyle/>
          <a:p>
            <a:pPr lvl="0" defTabSz="457200"/>
            <a:r>
              <a:rPr lang="en-US" sz="1400" b="1" dirty="0">
                <a:solidFill>
                  <a:srgbClr val="0070C0"/>
                </a:solidFill>
              </a:rPr>
              <a:t>Product Attributes</a:t>
            </a:r>
          </a:p>
          <a:p>
            <a:pPr lvl="0" defTabSz="457200">
              <a:defRPr/>
            </a:pPr>
            <a:r>
              <a:rPr lang="en-US" sz="1000" i="1" dirty="0">
                <a:solidFill>
                  <a:srgbClr val="B1BABF">
                    <a:lumMod val="50000"/>
                  </a:srgbClr>
                </a:solidFill>
              </a:rPr>
              <a:t>(Top 2 Box)</a:t>
            </a:r>
          </a:p>
        </p:txBody>
      </p:sp>
      <p:grpSp>
        <p:nvGrpSpPr>
          <p:cNvPr id="2" name="Group 39"/>
          <p:cNvGrpSpPr/>
          <p:nvPr/>
        </p:nvGrpSpPr>
        <p:grpSpPr>
          <a:xfrm>
            <a:off x="8514081" y="88900"/>
            <a:ext cx="502920" cy="680392"/>
            <a:chOff x="8514081" y="88900"/>
            <a:chExt cx="502920" cy="680392"/>
          </a:xfrm>
        </p:grpSpPr>
        <p:pic>
          <p:nvPicPr>
            <p:cNvPr id="34" name="Picture 5" descr="C:\Users\cmitchell\Desktop\1280px-Flag_of_Japan.svg.png"/>
            <p:cNvPicPr>
              <a:picLocks noChangeAspect="1" noChangeArrowheads="1"/>
            </p:cNvPicPr>
            <p:nvPr/>
          </p:nvPicPr>
          <p:blipFill>
            <a:blip r:embed="rId8" cstate="screen"/>
            <a:srcRect/>
            <a:stretch>
              <a:fillRect/>
            </a:stretch>
          </p:blipFill>
          <p:spPr bwMode="auto">
            <a:xfrm>
              <a:off x="8514081" y="88900"/>
              <a:ext cx="502920" cy="335148"/>
            </a:xfrm>
            <a:prstGeom prst="rect">
              <a:avLst/>
            </a:prstGeom>
            <a:noFill/>
            <a:ln>
              <a:solidFill>
                <a:schemeClr val="bg2"/>
              </a:solidFill>
            </a:ln>
          </p:spPr>
        </p:pic>
        <p:grpSp>
          <p:nvGrpSpPr>
            <p:cNvPr id="3" name="Group 31"/>
            <p:cNvGrpSpPr/>
            <p:nvPr/>
          </p:nvGrpSpPr>
          <p:grpSpPr>
            <a:xfrm>
              <a:off x="8566438" y="497925"/>
              <a:ext cx="389601" cy="271367"/>
              <a:chOff x="6872285" y="753756"/>
              <a:chExt cx="989013" cy="617845"/>
            </a:xfrm>
            <a:solidFill>
              <a:schemeClr val="accent2">
                <a:lumMod val="75000"/>
              </a:schemeClr>
            </a:solidFill>
          </p:grpSpPr>
          <p:sp>
            <p:nvSpPr>
              <p:cNvPr id="38" name="Freeform 9"/>
              <p:cNvSpPr>
                <a:spLocks noEditPoints="1"/>
              </p:cNvSpPr>
              <p:nvPr/>
            </p:nvSpPr>
            <p:spPr bwMode="auto">
              <a:xfrm>
                <a:off x="6872285" y="1274762"/>
                <a:ext cx="989013" cy="96839"/>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0"/>
              <p:cNvSpPr>
                <a:spLocks noEditPoints="1"/>
              </p:cNvSpPr>
              <p:nvPr/>
            </p:nvSpPr>
            <p:spPr bwMode="auto">
              <a:xfrm>
                <a:off x="6989456" y="753756"/>
                <a:ext cx="817563" cy="515938"/>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41" name="Rounded Rectangle 40"/>
          <p:cNvSpPr/>
          <p:nvPr/>
        </p:nvSpPr>
        <p:spPr>
          <a:xfrm>
            <a:off x="7852147" y="2162026"/>
            <a:ext cx="584200" cy="27392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ed Rectangle 41"/>
          <p:cNvSpPr/>
          <p:nvPr/>
        </p:nvSpPr>
        <p:spPr>
          <a:xfrm>
            <a:off x="8491759" y="2981869"/>
            <a:ext cx="365760" cy="27432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ounded Rectangle 43"/>
          <p:cNvSpPr/>
          <p:nvPr/>
        </p:nvSpPr>
        <p:spPr>
          <a:xfrm>
            <a:off x="8305342" y="3732864"/>
            <a:ext cx="365760" cy="27432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Freeform 308"/>
          <p:cNvSpPr>
            <a:spLocks noEditPoints="1"/>
          </p:cNvSpPr>
          <p:nvPr/>
        </p:nvSpPr>
        <p:spPr bwMode="auto">
          <a:xfrm>
            <a:off x="504294" y="3059734"/>
            <a:ext cx="345057" cy="345057"/>
          </a:xfrm>
          <a:custGeom>
            <a:avLst/>
            <a:gdLst/>
            <a:ahLst/>
            <a:cxnLst>
              <a:cxn ang="0">
                <a:pos x="2807" y="1016"/>
              </a:cxn>
              <a:cxn ang="0">
                <a:pos x="2732" y="1129"/>
              </a:cxn>
              <a:cxn ang="0">
                <a:pos x="1122" y="2299"/>
              </a:cxn>
              <a:cxn ang="0">
                <a:pos x="1016" y="2335"/>
              </a:cxn>
              <a:cxn ang="0">
                <a:pos x="988" y="2409"/>
              </a:cxn>
              <a:cxn ang="0">
                <a:pos x="1044" y="2506"/>
              </a:cxn>
              <a:cxn ang="0">
                <a:pos x="1684" y="4378"/>
              </a:cxn>
              <a:cxn ang="0">
                <a:pos x="1676" y="4514"/>
              </a:cxn>
              <a:cxn ang="0">
                <a:pos x="1726" y="4585"/>
              </a:cxn>
              <a:cxn ang="0">
                <a:pos x="1826" y="4589"/>
              </a:cxn>
              <a:cxn ang="0">
                <a:pos x="2880" y="3967"/>
              </a:cxn>
              <a:cxn ang="0">
                <a:pos x="3933" y="4589"/>
              </a:cxn>
              <a:cxn ang="0">
                <a:pos x="4030" y="4587"/>
              </a:cxn>
              <a:cxn ang="0">
                <a:pos x="4076" y="4515"/>
              </a:cxn>
              <a:cxn ang="0">
                <a:pos x="4063" y="4381"/>
              </a:cxn>
              <a:cxn ang="0">
                <a:pos x="4723" y="2515"/>
              </a:cxn>
              <a:cxn ang="0">
                <a:pos x="4776" y="2414"/>
              </a:cxn>
              <a:cxn ang="0">
                <a:pos x="4744" y="2339"/>
              </a:cxn>
              <a:cxn ang="0">
                <a:pos x="4636" y="2299"/>
              </a:cxn>
              <a:cxn ang="0">
                <a:pos x="3023" y="1131"/>
              </a:cxn>
              <a:cxn ang="0">
                <a:pos x="2950" y="1016"/>
              </a:cxn>
              <a:cxn ang="0">
                <a:pos x="2864" y="988"/>
              </a:cxn>
              <a:cxn ang="0">
                <a:pos x="3227" y="21"/>
              </a:cxn>
              <a:cxn ang="0">
                <a:pos x="3727" y="126"/>
              </a:cxn>
              <a:cxn ang="0">
                <a:pos x="4189" y="314"/>
              </a:cxn>
              <a:cxn ang="0">
                <a:pos x="4608" y="574"/>
              </a:cxn>
              <a:cxn ang="0">
                <a:pos x="4975" y="902"/>
              </a:cxn>
              <a:cxn ang="0">
                <a:pos x="5280" y="1286"/>
              </a:cxn>
              <a:cxn ang="0">
                <a:pos x="5517" y="1721"/>
              </a:cxn>
              <a:cxn ang="0">
                <a:pos x="5678" y="2196"/>
              </a:cxn>
              <a:cxn ang="0">
                <a:pos x="5755" y="2704"/>
              </a:cxn>
              <a:cxn ang="0">
                <a:pos x="5739" y="3227"/>
              </a:cxn>
              <a:cxn ang="0">
                <a:pos x="5634" y="3727"/>
              </a:cxn>
              <a:cxn ang="0">
                <a:pos x="5446" y="4189"/>
              </a:cxn>
              <a:cxn ang="0">
                <a:pos x="5186" y="4608"/>
              </a:cxn>
              <a:cxn ang="0">
                <a:pos x="4858" y="4975"/>
              </a:cxn>
              <a:cxn ang="0">
                <a:pos x="4474" y="5280"/>
              </a:cxn>
              <a:cxn ang="0">
                <a:pos x="4039" y="5517"/>
              </a:cxn>
              <a:cxn ang="0">
                <a:pos x="3564" y="5678"/>
              </a:cxn>
              <a:cxn ang="0">
                <a:pos x="3056" y="5755"/>
              </a:cxn>
              <a:cxn ang="0">
                <a:pos x="2704" y="5755"/>
              </a:cxn>
              <a:cxn ang="0">
                <a:pos x="2196" y="5678"/>
              </a:cxn>
              <a:cxn ang="0">
                <a:pos x="1721" y="5517"/>
              </a:cxn>
              <a:cxn ang="0">
                <a:pos x="1286" y="5280"/>
              </a:cxn>
              <a:cxn ang="0">
                <a:pos x="902" y="4975"/>
              </a:cxn>
              <a:cxn ang="0">
                <a:pos x="574" y="4608"/>
              </a:cxn>
              <a:cxn ang="0">
                <a:pos x="314" y="4189"/>
              </a:cxn>
              <a:cxn ang="0">
                <a:pos x="126" y="3727"/>
              </a:cxn>
              <a:cxn ang="0">
                <a:pos x="21" y="3227"/>
              </a:cxn>
              <a:cxn ang="0">
                <a:pos x="5" y="2704"/>
              </a:cxn>
              <a:cxn ang="0">
                <a:pos x="82" y="2196"/>
              </a:cxn>
              <a:cxn ang="0">
                <a:pos x="243" y="1721"/>
              </a:cxn>
              <a:cxn ang="0">
                <a:pos x="480" y="1286"/>
              </a:cxn>
              <a:cxn ang="0">
                <a:pos x="785" y="902"/>
              </a:cxn>
              <a:cxn ang="0">
                <a:pos x="1152" y="574"/>
              </a:cxn>
              <a:cxn ang="0">
                <a:pos x="1571" y="314"/>
              </a:cxn>
              <a:cxn ang="0">
                <a:pos x="2033" y="126"/>
              </a:cxn>
              <a:cxn ang="0">
                <a:pos x="2533" y="21"/>
              </a:cxn>
            </a:cxnLst>
            <a:rect l="0" t="0" r="r" b="b"/>
            <a:pathLst>
              <a:path w="5760" h="5760">
                <a:moveTo>
                  <a:pt x="2864" y="988"/>
                </a:moveTo>
                <a:lnTo>
                  <a:pt x="2835" y="997"/>
                </a:lnTo>
                <a:lnTo>
                  <a:pt x="2807" y="1016"/>
                </a:lnTo>
                <a:lnTo>
                  <a:pt x="2781" y="1044"/>
                </a:lnTo>
                <a:lnTo>
                  <a:pt x="2754" y="1082"/>
                </a:lnTo>
                <a:lnTo>
                  <a:pt x="2732" y="1129"/>
                </a:lnTo>
                <a:lnTo>
                  <a:pt x="2229" y="2297"/>
                </a:lnTo>
                <a:lnTo>
                  <a:pt x="1173" y="2297"/>
                </a:lnTo>
                <a:lnTo>
                  <a:pt x="1122" y="2299"/>
                </a:lnTo>
                <a:lnTo>
                  <a:pt x="1077" y="2307"/>
                </a:lnTo>
                <a:lnTo>
                  <a:pt x="1042" y="2320"/>
                </a:lnTo>
                <a:lnTo>
                  <a:pt x="1016" y="2335"/>
                </a:lnTo>
                <a:lnTo>
                  <a:pt x="997" y="2356"/>
                </a:lnTo>
                <a:lnTo>
                  <a:pt x="988" y="2381"/>
                </a:lnTo>
                <a:lnTo>
                  <a:pt x="988" y="2409"/>
                </a:lnTo>
                <a:lnTo>
                  <a:pt x="997" y="2438"/>
                </a:lnTo>
                <a:lnTo>
                  <a:pt x="1016" y="2472"/>
                </a:lnTo>
                <a:lnTo>
                  <a:pt x="1044" y="2506"/>
                </a:lnTo>
                <a:lnTo>
                  <a:pt x="1080" y="2543"/>
                </a:lnTo>
                <a:lnTo>
                  <a:pt x="1950" y="3309"/>
                </a:lnTo>
                <a:lnTo>
                  <a:pt x="1684" y="4378"/>
                </a:lnTo>
                <a:lnTo>
                  <a:pt x="1674" y="4430"/>
                </a:lnTo>
                <a:lnTo>
                  <a:pt x="1672" y="4474"/>
                </a:lnTo>
                <a:lnTo>
                  <a:pt x="1676" y="4514"/>
                </a:lnTo>
                <a:lnTo>
                  <a:pt x="1688" y="4545"/>
                </a:lnTo>
                <a:lnTo>
                  <a:pt x="1704" y="4568"/>
                </a:lnTo>
                <a:lnTo>
                  <a:pt x="1726" y="4585"/>
                </a:lnTo>
                <a:lnTo>
                  <a:pt x="1754" y="4594"/>
                </a:lnTo>
                <a:lnTo>
                  <a:pt x="1789" y="4596"/>
                </a:lnTo>
                <a:lnTo>
                  <a:pt x="1826" y="4589"/>
                </a:lnTo>
                <a:lnTo>
                  <a:pt x="1869" y="4573"/>
                </a:lnTo>
                <a:lnTo>
                  <a:pt x="1915" y="4549"/>
                </a:lnTo>
                <a:lnTo>
                  <a:pt x="2880" y="3967"/>
                </a:lnTo>
                <a:lnTo>
                  <a:pt x="3843" y="4549"/>
                </a:lnTo>
                <a:lnTo>
                  <a:pt x="3891" y="4573"/>
                </a:lnTo>
                <a:lnTo>
                  <a:pt x="3933" y="4589"/>
                </a:lnTo>
                <a:lnTo>
                  <a:pt x="3969" y="4598"/>
                </a:lnTo>
                <a:lnTo>
                  <a:pt x="4002" y="4596"/>
                </a:lnTo>
                <a:lnTo>
                  <a:pt x="4030" y="4587"/>
                </a:lnTo>
                <a:lnTo>
                  <a:pt x="4051" y="4570"/>
                </a:lnTo>
                <a:lnTo>
                  <a:pt x="4067" y="4547"/>
                </a:lnTo>
                <a:lnTo>
                  <a:pt x="4076" y="4515"/>
                </a:lnTo>
                <a:lnTo>
                  <a:pt x="4079" y="4477"/>
                </a:lnTo>
                <a:lnTo>
                  <a:pt x="4076" y="4432"/>
                </a:lnTo>
                <a:lnTo>
                  <a:pt x="4063" y="4381"/>
                </a:lnTo>
                <a:lnTo>
                  <a:pt x="3789" y="3400"/>
                </a:lnTo>
                <a:lnTo>
                  <a:pt x="4687" y="2554"/>
                </a:lnTo>
                <a:lnTo>
                  <a:pt x="4723" y="2515"/>
                </a:lnTo>
                <a:lnTo>
                  <a:pt x="4749" y="2480"/>
                </a:lnTo>
                <a:lnTo>
                  <a:pt x="4767" y="2445"/>
                </a:lnTo>
                <a:lnTo>
                  <a:pt x="4776" y="2414"/>
                </a:lnTo>
                <a:lnTo>
                  <a:pt x="4774" y="2386"/>
                </a:lnTo>
                <a:lnTo>
                  <a:pt x="4763" y="2360"/>
                </a:lnTo>
                <a:lnTo>
                  <a:pt x="4744" y="2339"/>
                </a:lnTo>
                <a:lnTo>
                  <a:pt x="4716" y="2321"/>
                </a:lnTo>
                <a:lnTo>
                  <a:pt x="4681" y="2307"/>
                </a:lnTo>
                <a:lnTo>
                  <a:pt x="4636" y="2299"/>
                </a:lnTo>
                <a:lnTo>
                  <a:pt x="4584" y="2297"/>
                </a:lnTo>
                <a:lnTo>
                  <a:pt x="3514" y="2297"/>
                </a:lnTo>
                <a:lnTo>
                  <a:pt x="3023" y="1131"/>
                </a:lnTo>
                <a:lnTo>
                  <a:pt x="3000" y="1082"/>
                </a:lnTo>
                <a:lnTo>
                  <a:pt x="2976" y="1046"/>
                </a:lnTo>
                <a:lnTo>
                  <a:pt x="2950" y="1016"/>
                </a:lnTo>
                <a:lnTo>
                  <a:pt x="2922" y="998"/>
                </a:lnTo>
                <a:lnTo>
                  <a:pt x="2892" y="988"/>
                </a:lnTo>
                <a:lnTo>
                  <a:pt x="2864" y="988"/>
                </a:lnTo>
                <a:close/>
                <a:moveTo>
                  <a:pt x="2880" y="0"/>
                </a:moveTo>
                <a:lnTo>
                  <a:pt x="3056" y="5"/>
                </a:lnTo>
                <a:lnTo>
                  <a:pt x="3227" y="21"/>
                </a:lnTo>
                <a:lnTo>
                  <a:pt x="3398" y="47"/>
                </a:lnTo>
                <a:lnTo>
                  <a:pt x="3564" y="82"/>
                </a:lnTo>
                <a:lnTo>
                  <a:pt x="3727" y="126"/>
                </a:lnTo>
                <a:lnTo>
                  <a:pt x="3885" y="180"/>
                </a:lnTo>
                <a:lnTo>
                  <a:pt x="4039" y="243"/>
                </a:lnTo>
                <a:lnTo>
                  <a:pt x="4189" y="314"/>
                </a:lnTo>
                <a:lnTo>
                  <a:pt x="4334" y="393"/>
                </a:lnTo>
                <a:lnTo>
                  <a:pt x="4474" y="480"/>
                </a:lnTo>
                <a:lnTo>
                  <a:pt x="4608" y="574"/>
                </a:lnTo>
                <a:lnTo>
                  <a:pt x="4735" y="677"/>
                </a:lnTo>
                <a:lnTo>
                  <a:pt x="4858" y="785"/>
                </a:lnTo>
                <a:lnTo>
                  <a:pt x="4975" y="902"/>
                </a:lnTo>
                <a:lnTo>
                  <a:pt x="5083" y="1025"/>
                </a:lnTo>
                <a:lnTo>
                  <a:pt x="5186" y="1152"/>
                </a:lnTo>
                <a:lnTo>
                  <a:pt x="5280" y="1286"/>
                </a:lnTo>
                <a:lnTo>
                  <a:pt x="5367" y="1426"/>
                </a:lnTo>
                <a:lnTo>
                  <a:pt x="5446" y="1571"/>
                </a:lnTo>
                <a:lnTo>
                  <a:pt x="5517" y="1721"/>
                </a:lnTo>
                <a:lnTo>
                  <a:pt x="5580" y="1875"/>
                </a:lnTo>
                <a:lnTo>
                  <a:pt x="5634" y="2033"/>
                </a:lnTo>
                <a:lnTo>
                  <a:pt x="5678" y="2196"/>
                </a:lnTo>
                <a:lnTo>
                  <a:pt x="5713" y="2362"/>
                </a:lnTo>
                <a:lnTo>
                  <a:pt x="5739" y="2533"/>
                </a:lnTo>
                <a:lnTo>
                  <a:pt x="5755" y="2704"/>
                </a:lnTo>
                <a:lnTo>
                  <a:pt x="5760" y="2878"/>
                </a:lnTo>
                <a:lnTo>
                  <a:pt x="5755" y="3056"/>
                </a:lnTo>
                <a:lnTo>
                  <a:pt x="5739" y="3227"/>
                </a:lnTo>
                <a:lnTo>
                  <a:pt x="5713" y="3398"/>
                </a:lnTo>
                <a:lnTo>
                  <a:pt x="5678" y="3564"/>
                </a:lnTo>
                <a:lnTo>
                  <a:pt x="5634" y="3727"/>
                </a:lnTo>
                <a:lnTo>
                  <a:pt x="5580" y="3885"/>
                </a:lnTo>
                <a:lnTo>
                  <a:pt x="5517" y="4039"/>
                </a:lnTo>
                <a:lnTo>
                  <a:pt x="5446" y="4189"/>
                </a:lnTo>
                <a:lnTo>
                  <a:pt x="5367" y="4334"/>
                </a:lnTo>
                <a:lnTo>
                  <a:pt x="5280" y="4474"/>
                </a:lnTo>
                <a:lnTo>
                  <a:pt x="5186" y="4608"/>
                </a:lnTo>
                <a:lnTo>
                  <a:pt x="5083" y="4735"/>
                </a:lnTo>
                <a:lnTo>
                  <a:pt x="4975" y="4858"/>
                </a:lnTo>
                <a:lnTo>
                  <a:pt x="4858" y="4975"/>
                </a:lnTo>
                <a:lnTo>
                  <a:pt x="4735" y="5083"/>
                </a:lnTo>
                <a:lnTo>
                  <a:pt x="4608" y="5186"/>
                </a:lnTo>
                <a:lnTo>
                  <a:pt x="4474" y="5280"/>
                </a:lnTo>
                <a:lnTo>
                  <a:pt x="4334" y="5367"/>
                </a:lnTo>
                <a:lnTo>
                  <a:pt x="4189" y="5446"/>
                </a:lnTo>
                <a:lnTo>
                  <a:pt x="4039" y="5517"/>
                </a:lnTo>
                <a:lnTo>
                  <a:pt x="3885" y="5580"/>
                </a:lnTo>
                <a:lnTo>
                  <a:pt x="3727" y="5634"/>
                </a:lnTo>
                <a:lnTo>
                  <a:pt x="3564" y="5678"/>
                </a:lnTo>
                <a:lnTo>
                  <a:pt x="3398" y="5713"/>
                </a:lnTo>
                <a:lnTo>
                  <a:pt x="3227" y="5739"/>
                </a:lnTo>
                <a:lnTo>
                  <a:pt x="3056" y="5755"/>
                </a:lnTo>
                <a:lnTo>
                  <a:pt x="2880" y="5760"/>
                </a:lnTo>
                <a:lnTo>
                  <a:pt x="2878" y="5760"/>
                </a:lnTo>
                <a:lnTo>
                  <a:pt x="2704" y="5755"/>
                </a:lnTo>
                <a:lnTo>
                  <a:pt x="2533" y="5739"/>
                </a:lnTo>
                <a:lnTo>
                  <a:pt x="2362" y="5713"/>
                </a:lnTo>
                <a:lnTo>
                  <a:pt x="2196" y="5678"/>
                </a:lnTo>
                <a:lnTo>
                  <a:pt x="2033" y="5634"/>
                </a:lnTo>
                <a:lnTo>
                  <a:pt x="1875" y="5580"/>
                </a:lnTo>
                <a:lnTo>
                  <a:pt x="1721" y="5517"/>
                </a:lnTo>
                <a:lnTo>
                  <a:pt x="1571" y="5446"/>
                </a:lnTo>
                <a:lnTo>
                  <a:pt x="1426" y="5367"/>
                </a:lnTo>
                <a:lnTo>
                  <a:pt x="1286" y="5280"/>
                </a:lnTo>
                <a:lnTo>
                  <a:pt x="1152" y="5186"/>
                </a:lnTo>
                <a:lnTo>
                  <a:pt x="1025" y="5083"/>
                </a:lnTo>
                <a:lnTo>
                  <a:pt x="902" y="4975"/>
                </a:lnTo>
                <a:lnTo>
                  <a:pt x="785" y="4858"/>
                </a:lnTo>
                <a:lnTo>
                  <a:pt x="677" y="4735"/>
                </a:lnTo>
                <a:lnTo>
                  <a:pt x="574" y="4608"/>
                </a:lnTo>
                <a:lnTo>
                  <a:pt x="480" y="4474"/>
                </a:lnTo>
                <a:lnTo>
                  <a:pt x="393" y="4334"/>
                </a:lnTo>
                <a:lnTo>
                  <a:pt x="314" y="4189"/>
                </a:lnTo>
                <a:lnTo>
                  <a:pt x="243" y="4039"/>
                </a:lnTo>
                <a:lnTo>
                  <a:pt x="180" y="3885"/>
                </a:lnTo>
                <a:lnTo>
                  <a:pt x="126" y="3727"/>
                </a:lnTo>
                <a:lnTo>
                  <a:pt x="82" y="3564"/>
                </a:lnTo>
                <a:lnTo>
                  <a:pt x="47" y="3398"/>
                </a:lnTo>
                <a:lnTo>
                  <a:pt x="21" y="3227"/>
                </a:lnTo>
                <a:lnTo>
                  <a:pt x="5" y="3056"/>
                </a:lnTo>
                <a:lnTo>
                  <a:pt x="0" y="2878"/>
                </a:lnTo>
                <a:lnTo>
                  <a:pt x="5" y="2704"/>
                </a:lnTo>
                <a:lnTo>
                  <a:pt x="21" y="2533"/>
                </a:lnTo>
                <a:lnTo>
                  <a:pt x="47" y="2362"/>
                </a:lnTo>
                <a:lnTo>
                  <a:pt x="82" y="2196"/>
                </a:lnTo>
                <a:lnTo>
                  <a:pt x="126" y="2033"/>
                </a:lnTo>
                <a:lnTo>
                  <a:pt x="180" y="1875"/>
                </a:lnTo>
                <a:lnTo>
                  <a:pt x="243" y="1721"/>
                </a:lnTo>
                <a:lnTo>
                  <a:pt x="314" y="1571"/>
                </a:lnTo>
                <a:lnTo>
                  <a:pt x="393" y="1426"/>
                </a:lnTo>
                <a:lnTo>
                  <a:pt x="480" y="1286"/>
                </a:lnTo>
                <a:lnTo>
                  <a:pt x="574" y="1152"/>
                </a:lnTo>
                <a:lnTo>
                  <a:pt x="677" y="1025"/>
                </a:lnTo>
                <a:lnTo>
                  <a:pt x="785" y="902"/>
                </a:lnTo>
                <a:lnTo>
                  <a:pt x="902" y="785"/>
                </a:lnTo>
                <a:lnTo>
                  <a:pt x="1025" y="677"/>
                </a:lnTo>
                <a:lnTo>
                  <a:pt x="1152" y="574"/>
                </a:lnTo>
                <a:lnTo>
                  <a:pt x="1286" y="480"/>
                </a:lnTo>
                <a:lnTo>
                  <a:pt x="1426" y="393"/>
                </a:lnTo>
                <a:lnTo>
                  <a:pt x="1571" y="314"/>
                </a:lnTo>
                <a:lnTo>
                  <a:pt x="1721" y="243"/>
                </a:lnTo>
                <a:lnTo>
                  <a:pt x="1875" y="180"/>
                </a:lnTo>
                <a:lnTo>
                  <a:pt x="2033" y="126"/>
                </a:lnTo>
                <a:lnTo>
                  <a:pt x="2196" y="82"/>
                </a:lnTo>
                <a:lnTo>
                  <a:pt x="2362" y="47"/>
                </a:lnTo>
                <a:lnTo>
                  <a:pt x="2533" y="21"/>
                </a:lnTo>
                <a:lnTo>
                  <a:pt x="2704" y="5"/>
                </a:lnTo>
                <a:lnTo>
                  <a:pt x="28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 name="Group 29"/>
          <p:cNvGrpSpPr/>
          <p:nvPr/>
        </p:nvGrpSpPr>
        <p:grpSpPr>
          <a:xfrm>
            <a:off x="504488" y="2550281"/>
            <a:ext cx="344669" cy="388684"/>
            <a:chOff x="2297113" y="4763"/>
            <a:chExt cx="4549776" cy="5130800"/>
          </a:xfrm>
          <a:solidFill>
            <a:srgbClr val="00B050"/>
          </a:solidFill>
        </p:grpSpPr>
        <p:sp>
          <p:nvSpPr>
            <p:cNvPr id="37" name="Freeform 10"/>
            <p:cNvSpPr>
              <a:spLocks noEditPoints="1"/>
            </p:cNvSpPr>
            <p:nvPr/>
          </p:nvSpPr>
          <p:spPr bwMode="auto">
            <a:xfrm>
              <a:off x="3597276" y="4763"/>
              <a:ext cx="3249613" cy="4573588"/>
            </a:xfrm>
            <a:custGeom>
              <a:avLst/>
              <a:gdLst/>
              <a:ahLst/>
              <a:cxnLst>
                <a:cxn ang="0">
                  <a:pos x="1758" y="151"/>
                </a:cxn>
                <a:cxn ang="0">
                  <a:pos x="1589" y="194"/>
                </a:cxn>
                <a:cxn ang="0">
                  <a:pos x="1440" y="275"/>
                </a:cxn>
                <a:cxn ang="0">
                  <a:pos x="1316" y="389"/>
                </a:cxn>
                <a:cxn ang="0">
                  <a:pos x="1222" y="528"/>
                </a:cxn>
                <a:cxn ang="0">
                  <a:pos x="1163" y="689"/>
                </a:cxn>
                <a:cxn ang="0">
                  <a:pos x="1151" y="793"/>
                </a:cxn>
                <a:cxn ang="0">
                  <a:pos x="1181" y="813"/>
                </a:cxn>
                <a:cxn ang="0">
                  <a:pos x="2530" y="807"/>
                </a:cxn>
                <a:cxn ang="0">
                  <a:pos x="2546" y="776"/>
                </a:cxn>
                <a:cxn ang="0">
                  <a:pos x="2507" y="607"/>
                </a:cxn>
                <a:cxn ang="0">
                  <a:pos x="2428" y="456"/>
                </a:cxn>
                <a:cxn ang="0">
                  <a:pos x="2318" y="328"/>
                </a:cxn>
                <a:cxn ang="0">
                  <a:pos x="2181" y="230"/>
                </a:cxn>
                <a:cxn ang="0">
                  <a:pos x="2022" y="167"/>
                </a:cxn>
                <a:cxn ang="0">
                  <a:pos x="1847" y="145"/>
                </a:cxn>
                <a:cxn ang="0">
                  <a:pos x="1949" y="6"/>
                </a:cxn>
                <a:cxn ang="0">
                  <a:pos x="2139" y="51"/>
                </a:cxn>
                <a:cxn ang="0">
                  <a:pos x="2310" y="137"/>
                </a:cxn>
                <a:cxn ang="0">
                  <a:pos x="2458" y="259"/>
                </a:cxn>
                <a:cxn ang="0">
                  <a:pos x="2574" y="410"/>
                </a:cxn>
                <a:cxn ang="0">
                  <a:pos x="2654" y="587"/>
                </a:cxn>
                <a:cxn ang="0">
                  <a:pos x="2693" y="780"/>
                </a:cxn>
                <a:cxn ang="0">
                  <a:pos x="2711" y="807"/>
                </a:cxn>
                <a:cxn ang="0">
                  <a:pos x="3599" y="813"/>
                </a:cxn>
                <a:cxn ang="0">
                  <a:pos x="3642" y="829"/>
                </a:cxn>
                <a:cxn ang="0">
                  <a:pos x="3662" y="870"/>
                </a:cxn>
                <a:cxn ang="0">
                  <a:pos x="4090" y="5722"/>
                </a:cxn>
                <a:cxn ang="0">
                  <a:pos x="4057" y="5757"/>
                </a:cxn>
                <a:cxn ang="0">
                  <a:pos x="1743" y="5763"/>
                </a:cxn>
                <a:cxn ang="0">
                  <a:pos x="1701" y="5747"/>
                </a:cxn>
                <a:cxn ang="0">
                  <a:pos x="1682" y="5706"/>
                </a:cxn>
                <a:cxn ang="0">
                  <a:pos x="1411" y="2738"/>
                </a:cxn>
                <a:cxn ang="0">
                  <a:pos x="1377" y="2709"/>
                </a:cxn>
                <a:cxn ang="0">
                  <a:pos x="766" y="2703"/>
                </a:cxn>
                <a:cxn ang="0">
                  <a:pos x="731" y="2687"/>
                </a:cxn>
                <a:cxn ang="0">
                  <a:pos x="694" y="2589"/>
                </a:cxn>
                <a:cxn ang="0">
                  <a:pos x="613" y="2439"/>
                </a:cxn>
                <a:cxn ang="0">
                  <a:pos x="503" y="2314"/>
                </a:cxn>
                <a:cxn ang="0">
                  <a:pos x="368" y="2214"/>
                </a:cxn>
                <a:cxn ang="0">
                  <a:pos x="212" y="2145"/>
                </a:cxn>
                <a:cxn ang="0">
                  <a:pos x="42" y="2111"/>
                </a:cxn>
                <a:cxn ang="0">
                  <a:pos x="10" y="2096"/>
                </a:cxn>
                <a:cxn ang="0">
                  <a:pos x="0" y="2064"/>
                </a:cxn>
                <a:cxn ang="0">
                  <a:pos x="112" y="846"/>
                </a:cxn>
                <a:cxn ang="0">
                  <a:pos x="146" y="817"/>
                </a:cxn>
                <a:cxn ang="0">
                  <a:pos x="967" y="813"/>
                </a:cxn>
                <a:cxn ang="0">
                  <a:pos x="996" y="797"/>
                </a:cxn>
                <a:cxn ang="0">
                  <a:pos x="1016" y="681"/>
                </a:cxn>
                <a:cxn ang="0">
                  <a:pos x="1075" y="497"/>
                </a:cxn>
                <a:cxn ang="0">
                  <a:pos x="1175" y="332"/>
                </a:cxn>
                <a:cxn ang="0">
                  <a:pos x="1307" y="194"/>
                </a:cxn>
                <a:cxn ang="0">
                  <a:pos x="1466" y="90"/>
                </a:cxn>
                <a:cxn ang="0">
                  <a:pos x="1648" y="23"/>
                </a:cxn>
                <a:cxn ang="0">
                  <a:pos x="1847" y="0"/>
                </a:cxn>
              </a:cxnLst>
              <a:rect l="0" t="0" r="r" b="b"/>
              <a:pathLst>
                <a:path w="4094" h="5763">
                  <a:moveTo>
                    <a:pt x="1847" y="145"/>
                  </a:moveTo>
                  <a:lnTo>
                    <a:pt x="1758" y="151"/>
                  </a:lnTo>
                  <a:lnTo>
                    <a:pt x="1672" y="167"/>
                  </a:lnTo>
                  <a:lnTo>
                    <a:pt x="1589" y="194"/>
                  </a:lnTo>
                  <a:lnTo>
                    <a:pt x="1513" y="230"/>
                  </a:lnTo>
                  <a:lnTo>
                    <a:pt x="1440" y="275"/>
                  </a:lnTo>
                  <a:lnTo>
                    <a:pt x="1375" y="328"/>
                  </a:lnTo>
                  <a:lnTo>
                    <a:pt x="1316" y="389"/>
                  </a:lnTo>
                  <a:lnTo>
                    <a:pt x="1265" y="456"/>
                  </a:lnTo>
                  <a:lnTo>
                    <a:pt x="1222" y="528"/>
                  </a:lnTo>
                  <a:lnTo>
                    <a:pt x="1187" y="607"/>
                  </a:lnTo>
                  <a:lnTo>
                    <a:pt x="1163" y="689"/>
                  </a:lnTo>
                  <a:lnTo>
                    <a:pt x="1147" y="776"/>
                  </a:lnTo>
                  <a:lnTo>
                    <a:pt x="1151" y="793"/>
                  </a:lnTo>
                  <a:lnTo>
                    <a:pt x="1163" y="807"/>
                  </a:lnTo>
                  <a:lnTo>
                    <a:pt x="1181" y="813"/>
                  </a:lnTo>
                  <a:lnTo>
                    <a:pt x="2513" y="813"/>
                  </a:lnTo>
                  <a:lnTo>
                    <a:pt x="2530" y="807"/>
                  </a:lnTo>
                  <a:lnTo>
                    <a:pt x="2542" y="793"/>
                  </a:lnTo>
                  <a:lnTo>
                    <a:pt x="2546" y="776"/>
                  </a:lnTo>
                  <a:lnTo>
                    <a:pt x="2532" y="689"/>
                  </a:lnTo>
                  <a:lnTo>
                    <a:pt x="2507" y="607"/>
                  </a:lnTo>
                  <a:lnTo>
                    <a:pt x="2471" y="528"/>
                  </a:lnTo>
                  <a:lnTo>
                    <a:pt x="2428" y="456"/>
                  </a:lnTo>
                  <a:lnTo>
                    <a:pt x="2377" y="389"/>
                  </a:lnTo>
                  <a:lnTo>
                    <a:pt x="2318" y="328"/>
                  </a:lnTo>
                  <a:lnTo>
                    <a:pt x="2253" y="275"/>
                  </a:lnTo>
                  <a:lnTo>
                    <a:pt x="2181" y="230"/>
                  </a:lnTo>
                  <a:lnTo>
                    <a:pt x="2104" y="194"/>
                  </a:lnTo>
                  <a:lnTo>
                    <a:pt x="2022" y="167"/>
                  </a:lnTo>
                  <a:lnTo>
                    <a:pt x="1937" y="151"/>
                  </a:lnTo>
                  <a:lnTo>
                    <a:pt x="1847" y="145"/>
                  </a:lnTo>
                  <a:close/>
                  <a:moveTo>
                    <a:pt x="1847" y="0"/>
                  </a:moveTo>
                  <a:lnTo>
                    <a:pt x="1949" y="6"/>
                  </a:lnTo>
                  <a:lnTo>
                    <a:pt x="2045" y="23"/>
                  </a:lnTo>
                  <a:lnTo>
                    <a:pt x="2139" y="51"/>
                  </a:lnTo>
                  <a:lnTo>
                    <a:pt x="2228" y="90"/>
                  </a:lnTo>
                  <a:lnTo>
                    <a:pt x="2310" y="137"/>
                  </a:lnTo>
                  <a:lnTo>
                    <a:pt x="2387" y="194"/>
                  </a:lnTo>
                  <a:lnTo>
                    <a:pt x="2458" y="259"/>
                  </a:lnTo>
                  <a:lnTo>
                    <a:pt x="2521" y="332"/>
                  </a:lnTo>
                  <a:lnTo>
                    <a:pt x="2574" y="410"/>
                  </a:lnTo>
                  <a:lnTo>
                    <a:pt x="2619" y="497"/>
                  </a:lnTo>
                  <a:lnTo>
                    <a:pt x="2654" y="587"/>
                  </a:lnTo>
                  <a:lnTo>
                    <a:pt x="2678" y="681"/>
                  </a:lnTo>
                  <a:lnTo>
                    <a:pt x="2693" y="780"/>
                  </a:lnTo>
                  <a:lnTo>
                    <a:pt x="2697" y="797"/>
                  </a:lnTo>
                  <a:lnTo>
                    <a:pt x="2711" y="807"/>
                  </a:lnTo>
                  <a:lnTo>
                    <a:pt x="2727" y="813"/>
                  </a:lnTo>
                  <a:lnTo>
                    <a:pt x="3599" y="813"/>
                  </a:lnTo>
                  <a:lnTo>
                    <a:pt x="3623" y="817"/>
                  </a:lnTo>
                  <a:lnTo>
                    <a:pt x="3642" y="829"/>
                  </a:lnTo>
                  <a:lnTo>
                    <a:pt x="3656" y="846"/>
                  </a:lnTo>
                  <a:lnTo>
                    <a:pt x="3662" y="870"/>
                  </a:lnTo>
                  <a:lnTo>
                    <a:pt x="4094" y="5694"/>
                  </a:lnTo>
                  <a:lnTo>
                    <a:pt x="4090" y="5722"/>
                  </a:lnTo>
                  <a:lnTo>
                    <a:pt x="4076" y="5743"/>
                  </a:lnTo>
                  <a:lnTo>
                    <a:pt x="4057" y="5757"/>
                  </a:lnTo>
                  <a:lnTo>
                    <a:pt x="4031" y="5763"/>
                  </a:lnTo>
                  <a:lnTo>
                    <a:pt x="1743" y="5763"/>
                  </a:lnTo>
                  <a:lnTo>
                    <a:pt x="1721" y="5759"/>
                  </a:lnTo>
                  <a:lnTo>
                    <a:pt x="1701" y="5747"/>
                  </a:lnTo>
                  <a:lnTo>
                    <a:pt x="1688" y="5730"/>
                  </a:lnTo>
                  <a:lnTo>
                    <a:pt x="1682" y="5706"/>
                  </a:lnTo>
                  <a:lnTo>
                    <a:pt x="1417" y="2760"/>
                  </a:lnTo>
                  <a:lnTo>
                    <a:pt x="1411" y="2738"/>
                  </a:lnTo>
                  <a:lnTo>
                    <a:pt x="1397" y="2720"/>
                  </a:lnTo>
                  <a:lnTo>
                    <a:pt x="1377" y="2709"/>
                  </a:lnTo>
                  <a:lnTo>
                    <a:pt x="1356" y="2703"/>
                  </a:lnTo>
                  <a:lnTo>
                    <a:pt x="766" y="2703"/>
                  </a:lnTo>
                  <a:lnTo>
                    <a:pt x="747" y="2699"/>
                  </a:lnTo>
                  <a:lnTo>
                    <a:pt x="731" y="2687"/>
                  </a:lnTo>
                  <a:lnTo>
                    <a:pt x="721" y="2669"/>
                  </a:lnTo>
                  <a:lnTo>
                    <a:pt x="694" y="2589"/>
                  </a:lnTo>
                  <a:lnTo>
                    <a:pt x="658" y="2512"/>
                  </a:lnTo>
                  <a:lnTo>
                    <a:pt x="613" y="2439"/>
                  </a:lnTo>
                  <a:lnTo>
                    <a:pt x="562" y="2373"/>
                  </a:lnTo>
                  <a:lnTo>
                    <a:pt x="503" y="2314"/>
                  </a:lnTo>
                  <a:lnTo>
                    <a:pt x="438" y="2259"/>
                  </a:lnTo>
                  <a:lnTo>
                    <a:pt x="368" y="2214"/>
                  </a:lnTo>
                  <a:lnTo>
                    <a:pt x="293" y="2174"/>
                  </a:lnTo>
                  <a:lnTo>
                    <a:pt x="212" y="2145"/>
                  </a:lnTo>
                  <a:lnTo>
                    <a:pt x="128" y="2123"/>
                  </a:lnTo>
                  <a:lnTo>
                    <a:pt x="42" y="2111"/>
                  </a:lnTo>
                  <a:lnTo>
                    <a:pt x="24" y="2108"/>
                  </a:lnTo>
                  <a:lnTo>
                    <a:pt x="10" y="2096"/>
                  </a:lnTo>
                  <a:lnTo>
                    <a:pt x="2" y="2082"/>
                  </a:lnTo>
                  <a:lnTo>
                    <a:pt x="0" y="2064"/>
                  </a:lnTo>
                  <a:lnTo>
                    <a:pt x="106" y="870"/>
                  </a:lnTo>
                  <a:lnTo>
                    <a:pt x="112" y="846"/>
                  </a:lnTo>
                  <a:lnTo>
                    <a:pt x="126" y="829"/>
                  </a:lnTo>
                  <a:lnTo>
                    <a:pt x="146" y="817"/>
                  </a:lnTo>
                  <a:lnTo>
                    <a:pt x="169" y="813"/>
                  </a:lnTo>
                  <a:lnTo>
                    <a:pt x="967" y="813"/>
                  </a:lnTo>
                  <a:lnTo>
                    <a:pt x="984" y="807"/>
                  </a:lnTo>
                  <a:lnTo>
                    <a:pt x="996" y="797"/>
                  </a:lnTo>
                  <a:lnTo>
                    <a:pt x="1002" y="780"/>
                  </a:lnTo>
                  <a:lnTo>
                    <a:pt x="1016" y="681"/>
                  </a:lnTo>
                  <a:lnTo>
                    <a:pt x="1041" y="587"/>
                  </a:lnTo>
                  <a:lnTo>
                    <a:pt x="1075" y="497"/>
                  </a:lnTo>
                  <a:lnTo>
                    <a:pt x="1120" y="410"/>
                  </a:lnTo>
                  <a:lnTo>
                    <a:pt x="1175" y="332"/>
                  </a:lnTo>
                  <a:lnTo>
                    <a:pt x="1236" y="259"/>
                  </a:lnTo>
                  <a:lnTo>
                    <a:pt x="1307" y="194"/>
                  </a:lnTo>
                  <a:lnTo>
                    <a:pt x="1383" y="137"/>
                  </a:lnTo>
                  <a:lnTo>
                    <a:pt x="1466" y="90"/>
                  </a:lnTo>
                  <a:lnTo>
                    <a:pt x="1554" y="51"/>
                  </a:lnTo>
                  <a:lnTo>
                    <a:pt x="1648" y="23"/>
                  </a:lnTo>
                  <a:lnTo>
                    <a:pt x="1747" y="6"/>
                  </a:lnTo>
                  <a:lnTo>
                    <a:pt x="18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11"/>
            <p:cNvSpPr>
              <a:spLocks noEditPoints="1"/>
            </p:cNvSpPr>
            <p:nvPr/>
          </p:nvSpPr>
          <p:spPr bwMode="auto">
            <a:xfrm>
              <a:off x="2297113" y="1787525"/>
              <a:ext cx="2560638" cy="3348038"/>
            </a:xfrm>
            <a:custGeom>
              <a:avLst/>
              <a:gdLst/>
              <a:ahLst/>
              <a:cxnLst>
                <a:cxn ang="0">
                  <a:pos x="1516" y="151"/>
                </a:cxn>
                <a:cxn ang="0">
                  <a:pos x="1387" y="189"/>
                </a:cxn>
                <a:cxn ang="0">
                  <a:pos x="1277" y="261"/>
                </a:cxn>
                <a:cxn ang="0">
                  <a:pos x="1190" y="359"/>
                </a:cxn>
                <a:cxn ang="0">
                  <a:pos x="1133" y="479"/>
                </a:cxn>
                <a:cxn ang="0">
                  <a:pos x="1118" y="564"/>
                </a:cxn>
                <a:cxn ang="0">
                  <a:pos x="1141" y="591"/>
                </a:cxn>
                <a:cxn ang="0">
                  <a:pos x="2013" y="595"/>
                </a:cxn>
                <a:cxn ang="0">
                  <a:pos x="2045" y="579"/>
                </a:cxn>
                <a:cxn ang="0">
                  <a:pos x="2055" y="544"/>
                </a:cxn>
                <a:cxn ang="0">
                  <a:pos x="2015" y="416"/>
                </a:cxn>
                <a:cxn ang="0">
                  <a:pos x="1943" y="306"/>
                </a:cxn>
                <a:cxn ang="0">
                  <a:pos x="1843" y="222"/>
                </a:cxn>
                <a:cxn ang="0">
                  <a:pos x="1723" y="165"/>
                </a:cxn>
                <a:cxn ang="0">
                  <a:pos x="1585" y="145"/>
                </a:cxn>
                <a:cxn ang="0">
                  <a:pos x="1672" y="6"/>
                </a:cxn>
                <a:cxn ang="0">
                  <a:pos x="1833" y="51"/>
                </a:cxn>
                <a:cxn ang="0">
                  <a:pos x="1972" y="136"/>
                </a:cxn>
                <a:cxn ang="0">
                  <a:pos x="2084" y="251"/>
                </a:cxn>
                <a:cxn ang="0">
                  <a:pos x="2163" y="393"/>
                </a:cxn>
                <a:cxn ang="0">
                  <a:pos x="2204" y="556"/>
                </a:cxn>
                <a:cxn ang="0">
                  <a:pos x="2228" y="589"/>
                </a:cxn>
                <a:cxn ang="0">
                  <a:pos x="2831" y="595"/>
                </a:cxn>
                <a:cxn ang="0">
                  <a:pos x="2880" y="609"/>
                </a:cxn>
                <a:cxn ang="0">
                  <a:pos x="2911" y="648"/>
                </a:cxn>
                <a:cxn ang="0">
                  <a:pos x="3225" y="4123"/>
                </a:cxn>
                <a:cxn ang="0">
                  <a:pos x="3212" y="4178"/>
                </a:cxn>
                <a:cxn ang="0">
                  <a:pos x="3169" y="4213"/>
                </a:cxn>
                <a:cxn ang="0">
                  <a:pos x="86" y="4217"/>
                </a:cxn>
                <a:cxn ang="0">
                  <a:pos x="33" y="4200"/>
                </a:cxn>
                <a:cxn ang="0">
                  <a:pos x="2" y="4152"/>
                </a:cxn>
                <a:cxn ang="0">
                  <a:pos x="308" y="674"/>
                </a:cxn>
                <a:cxn ang="0">
                  <a:pos x="328" y="627"/>
                </a:cxn>
                <a:cxn ang="0">
                  <a:pos x="369" y="599"/>
                </a:cxn>
                <a:cxn ang="0">
                  <a:pos x="925" y="595"/>
                </a:cxn>
                <a:cxn ang="0">
                  <a:pos x="961" y="575"/>
                </a:cxn>
                <a:cxn ang="0">
                  <a:pos x="984" y="471"/>
                </a:cxn>
                <a:cxn ang="0">
                  <a:pos x="1043" y="318"/>
                </a:cxn>
                <a:cxn ang="0">
                  <a:pos x="1141" y="189"/>
                </a:cxn>
                <a:cxn ang="0">
                  <a:pos x="1267" y="88"/>
                </a:cxn>
                <a:cxn ang="0">
                  <a:pos x="1418" y="24"/>
                </a:cxn>
                <a:cxn ang="0">
                  <a:pos x="1585" y="0"/>
                </a:cxn>
              </a:cxnLst>
              <a:rect l="0" t="0" r="r" b="b"/>
              <a:pathLst>
                <a:path w="3225" h="4217">
                  <a:moveTo>
                    <a:pt x="1585" y="145"/>
                  </a:moveTo>
                  <a:lnTo>
                    <a:pt x="1516" y="151"/>
                  </a:lnTo>
                  <a:lnTo>
                    <a:pt x="1450" y="165"/>
                  </a:lnTo>
                  <a:lnTo>
                    <a:pt x="1387" y="189"/>
                  </a:lnTo>
                  <a:lnTo>
                    <a:pt x="1330" y="222"/>
                  </a:lnTo>
                  <a:lnTo>
                    <a:pt x="1277" y="261"/>
                  </a:lnTo>
                  <a:lnTo>
                    <a:pt x="1230" y="306"/>
                  </a:lnTo>
                  <a:lnTo>
                    <a:pt x="1190" y="359"/>
                  </a:lnTo>
                  <a:lnTo>
                    <a:pt x="1157" y="416"/>
                  </a:lnTo>
                  <a:lnTo>
                    <a:pt x="1133" y="479"/>
                  </a:lnTo>
                  <a:lnTo>
                    <a:pt x="1118" y="544"/>
                  </a:lnTo>
                  <a:lnTo>
                    <a:pt x="1118" y="564"/>
                  </a:lnTo>
                  <a:lnTo>
                    <a:pt x="1126" y="579"/>
                  </a:lnTo>
                  <a:lnTo>
                    <a:pt x="1141" y="591"/>
                  </a:lnTo>
                  <a:lnTo>
                    <a:pt x="1159" y="595"/>
                  </a:lnTo>
                  <a:lnTo>
                    <a:pt x="2013" y="595"/>
                  </a:lnTo>
                  <a:lnTo>
                    <a:pt x="2031" y="591"/>
                  </a:lnTo>
                  <a:lnTo>
                    <a:pt x="2045" y="579"/>
                  </a:lnTo>
                  <a:lnTo>
                    <a:pt x="2055" y="564"/>
                  </a:lnTo>
                  <a:lnTo>
                    <a:pt x="2055" y="544"/>
                  </a:lnTo>
                  <a:lnTo>
                    <a:pt x="2039" y="479"/>
                  </a:lnTo>
                  <a:lnTo>
                    <a:pt x="2015" y="416"/>
                  </a:lnTo>
                  <a:lnTo>
                    <a:pt x="1982" y="359"/>
                  </a:lnTo>
                  <a:lnTo>
                    <a:pt x="1943" y="306"/>
                  </a:lnTo>
                  <a:lnTo>
                    <a:pt x="1896" y="261"/>
                  </a:lnTo>
                  <a:lnTo>
                    <a:pt x="1843" y="222"/>
                  </a:lnTo>
                  <a:lnTo>
                    <a:pt x="1784" y="189"/>
                  </a:lnTo>
                  <a:lnTo>
                    <a:pt x="1723" y="165"/>
                  </a:lnTo>
                  <a:lnTo>
                    <a:pt x="1656" y="151"/>
                  </a:lnTo>
                  <a:lnTo>
                    <a:pt x="1585" y="145"/>
                  </a:lnTo>
                  <a:close/>
                  <a:moveTo>
                    <a:pt x="1585" y="0"/>
                  </a:moveTo>
                  <a:lnTo>
                    <a:pt x="1672" y="6"/>
                  </a:lnTo>
                  <a:lnTo>
                    <a:pt x="1754" y="24"/>
                  </a:lnTo>
                  <a:lnTo>
                    <a:pt x="1833" y="51"/>
                  </a:lnTo>
                  <a:lnTo>
                    <a:pt x="1905" y="88"/>
                  </a:lnTo>
                  <a:lnTo>
                    <a:pt x="1972" y="136"/>
                  </a:lnTo>
                  <a:lnTo>
                    <a:pt x="2031" y="189"/>
                  </a:lnTo>
                  <a:lnTo>
                    <a:pt x="2084" y="251"/>
                  </a:lnTo>
                  <a:lnTo>
                    <a:pt x="2127" y="318"/>
                  </a:lnTo>
                  <a:lnTo>
                    <a:pt x="2163" y="393"/>
                  </a:lnTo>
                  <a:lnTo>
                    <a:pt x="2188" y="471"/>
                  </a:lnTo>
                  <a:lnTo>
                    <a:pt x="2204" y="556"/>
                  </a:lnTo>
                  <a:lnTo>
                    <a:pt x="2212" y="575"/>
                  </a:lnTo>
                  <a:lnTo>
                    <a:pt x="2228" y="589"/>
                  </a:lnTo>
                  <a:lnTo>
                    <a:pt x="2247" y="595"/>
                  </a:lnTo>
                  <a:lnTo>
                    <a:pt x="2831" y="595"/>
                  </a:lnTo>
                  <a:lnTo>
                    <a:pt x="2856" y="599"/>
                  </a:lnTo>
                  <a:lnTo>
                    <a:pt x="2880" y="609"/>
                  </a:lnTo>
                  <a:lnTo>
                    <a:pt x="2897" y="627"/>
                  </a:lnTo>
                  <a:lnTo>
                    <a:pt x="2911" y="648"/>
                  </a:lnTo>
                  <a:lnTo>
                    <a:pt x="2917" y="674"/>
                  </a:lnTo>
                  <a:lnTo>
                    <a:pt x="3225" y="4123"/>
                  </a:lnTo>
                  <a:lnTo>
                    <a:pt x="3224" y="4152"/>
                  </a:lnTo>
                  <a:lnTo>
                    <a:pt x="3212" y="4178"/>
                  </a:lnTo>
                  <a:lnTo>
                    <a:pt x="3194" y="4200"/>
                  </a:lnTo>
                  <a:lnTo>
                    <a:pt x="3169" y="4213"/>
                  </a:lnTo>
                  <a:lnTo>
                    <a:pt x="3139" y="4217"/>
                  </a:lnTo>
                  <a:lnTo>
                    <a:pt x="86" y="4217"/>
                  </a:lnTo>
                  <a:lnTo>
                    <a:pt x="57" y="4213"/>
                  </a:lnTo>
                  <a:lnTo>
                    <a:pt x="33" y="4200"/>
                  </a:lnTo>
                  <a:lnTo>
                    <a:pt x="14" y="4178"/>
                  </a:lnTo>
                  <a:lnTo>
                    <a:pt x="2" y="4152"/>
                  </a:lnTo>
                  <a:lnTo>
                    <a:pt x="0" y="4123"/>
                  </a:lnTo>
                  <a:lnTo>
                    <a:pt x="308" y="674"/>
                  </a:lnTo>
                  <a:lnTo>
                    <a:pt x="314" y="648"/>
                  </a:lnTo>
                  <a:lnTo>
                    <a:pt x="328" y="627"/>
                  </a:lnTo>
                  <a:lnTo>
                    <a:pt x="346" y="609"/>
                  </a:lnTo>
                  <a:lnTo>
                    <a:pt x="369" y="599"/>
                  </a:lnTo>
                  <a:lnTo>
                    <a:pt x="395" y="595"/>
                  </a:lnTo>
                  <a:lnTo>
                    <a:pt x="925" y="595"/>
                  </a:lnTo>
                  <a:lnTo>
                    <a:pt x="945" y="589"/>
                  </a:lnTo>
                  <a:lnTo>
                    <a:pt x="961" y="575"/>
                  </a:lnTo>
                  <a:lnTo>
                    <a:pt x="968" y="556"/>
                  </a:lnTo>
                  <a:lnTo>
                    <a:pt x="984" y="471"/>
                  </a:lnTo>
                  <a:lnTo>
                    <a:pt x="1010" y="393"/>
                  </a:lnTo>
                  <a:lnTo>
                    <a:pt x="1043" y="318"/>
                  </a:lnTo>
                  <a:lnTo>
                    <a:pt x="1088" y="251"/>
                  </a:lnTo>
                  <a:lnTo>
                    <a:pt x="1141" y="189"/>
                  </a:lnTo>
                  <a:lnTo>
                    <a:pt x="1200" y="136"/>
                  </a:lnTo>
                  <a:lnTo>
                    <a:pt x="1267" y="88"/>
                  </a:lnTo>
                  <a:lnTo>
                    <a:pt x="1340" y="51"/>
                  </a:lnTo>
                  <a:lnTo>
                    <a:pt x="1418" y="24"/>
                  </a:lnTo>
                  <a:lnTo>
                    <a:pt x="1501" y="6"/>
                  </a:lnTo>
                  <a:lnTo>
                    <a:pt x="1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6" name="Freeform 25"/>
          <p:cNvSpPr>
            <a:spLocks/>
          </p:cNvSpPr>
          <p:nvPr/>
        </p:nvSpPr>
        <p:spPr bwMode="auto">
          <a:xfrm>
            <a:off x="530434" y="2107602"/>
            <a:ext cx="292777" cy="348285"/>
          </a:xfrm>
          <a:custGeom>
            <a:avLst/>
            <a:gdLst/>
            <a:ahLst/>
            <a:cxnLst>
              <a:cxn ang="0">
                <a:pos x="1743" y="14"/>
              </a:cxn>
              <a:cxn ang="0">
                <a:pos x="1847" y="61"/>
              </a:cxn>
              <a:cxn ang="0">
                <a:pos x="1919" y="125"/>
              </a:cxn>
              <a:cxn ang="0">
                <a:pos x="1939" y="198"/>
              </a:cxn>
              <a:cxn ang="0">
                <a:pos x="1932" y="332"/>
              </a:cxn>
              <a:cxn ang="0">
                <a:pos x="1922" y="500"/>
              </a:cxn>
              <a:cxn ang="0">
                <a:pos x="1918" y="654"/>
              </a:cxn>
              <a:cxn ang="0">
                <a:pos x="1927" y="750"/>
              </a:cxn>
              <a:cxn ang="0">
                <a:pos x="1961" y="816"/>
              </a:cxn>
              <a:cxn ang="0">
                <a:pos x="2033" y="939"/>
              </a:cxn>
              <a:cxn ang="0">
                <a:pos x="2132" y="1101"/>
              </a:cxn>
              <a:cxn ang="0">
                <a:pos x="2243" y="1278"/>
              </a:cxn>
              <a:cxn ang="0">
                <a:pos x="2352" y="1450"/>
              </a:cxn>
              <a:cxn ang="0">
                <a:pos x="2446" y="1595"/>
              </a:cxn>
              <a:cxn ang="0">
                <a:pos x="2512" y="1694"/>
              </a:cxn>
              <a:cxn ang="0">
                <a:pos x="2559" y="1743"/>
              </a:cxn>
              <a:cxn ang="0">
                <a:pos x="2658" y="1800"/>
              </a:cxn>
              <a:cxn ang="0">
                <a:pos x="2781" y="1858"/>
              </a:cxn>
              <a:cxn ang="0">
                <a:pos x="2891" y="1903"/>
              </a:cxn>
              <a:cxn ang="0">
                <a:pos x="2952" y="1926"/>
              </a:cxn>
              <a:cxn ang="0">
                <a:pos x="2672" y="3385"/>
              </a:cxn>
              <a:cxn ang="0">
                <a:pos x="2618" y="3412"/>
              </a:cxn>
              <a:cxn ang="0">
                <a:pos x="2534" y="3466"/>
              </a:cxn>
              <a:cxn ang="0">
                <a:pos x="2399" y="3517"/>
              </a:cxn>
              <a:cxn ang="0">
                <a:pos x="608" y="3517"/>
              </a:cxn>
              <a:cxn ang="0">
                <a:pos x="442" y="3466"/>
              </a:cxn>
              <a:cxn ang="0">
                <a:pos x="330" y="3365"/>
              </a:cxn>
              <a:cxn ang="0">
                <a:pos x="273" y="3236"/>
              </a:cxn>
              <a:cxn ang="0">
                <a:pos x="282" y="3093"/>
              </a:cxn>
              <a:cxn ang="0">
                <a:pos x="296" y="2978"/>
              </a:cxn>
              <a:cxn ang="0">
                <a:pos x="187" y="2826"/>
              </a:cxn>
              <a:cxn ang="0">
                <a:pos x="172" y="2655"/>
              </a:cxn>
              <a:cxn ang="0">
                <a:pos x="248" y="2526"/>
              </a:cxn>
              <a:cxn ang="0">
                <a:pos x="124" y="2391"/>
              </a:cxn>
              <a:cxn ang="0">
                <a:pos x="82" y="2218"/>
              </a:cxn>
              <a:cxn ang="0">
                <a:pos x="139" y="2074"/>
              </a:cxn>
              <a:cxn ang="0">
                <a:pos x="71" y="1954"/>
              </a:cxn>
              <a:cxn ang="0">
                <a:pos x="4" y="1799"/>
              </a:cxn>
              <a:cxn ang="0">
                <a:pos x="16" y="1642"/>
              </a:cxn>
              <a:cxn ang="0">
                <a:pos x="97" y="1528"/>
              </a:cxn>
              <a:cxn ang="0">
                <a:pos x="234" y="1476"/>
              </a:cxn>
              <a:cxn ang="0">
                <a:pos x="1333" y="1361"/>
              </a:cxn>
              <a:cxn ang="0">
                <a:pos x="1294" y="1126"/>
              </a:cxn>
              <a:cxn ang="0">
                <a:pos x="1261" y="915"/>
              </a:cxn>
              <a:cxn ang="0">
                <a:pos x="1242" y="781"/>
              </a:cxn>
              <a:cxn ang="0">
                <a:pos x="1263" y="657"/>
              </a:cxn>
              <a:cxn ang="0">
                <a:pos x="1314" y="495"/>
              </a:cxn>
              <a:cxn ang="0">
                <a:pos x="1379" y="326"/>
              </a:cxn>
              <a:cxn ang="0">
                <a:pos x="1440" y="179"/>
              </a:cxn>
              <a:cxn ang="0">
                <a:pos x="1489" y="75"/>
              </a:cxn>
              <a:cxn ang="0">
                <a:pos x="1575" y="11"/>
              </a:cxn>
            </a:cxnLst>
            <a:rect l="0" t="0" r="r" b="b"/>
            <a:pathLst>
              <a:path w="2954" h="3521">
                <a:moveTo>
                  <a:pt x="1657" y="0"/>
                </a:moveTo>
                <a:lnTo>
                  <a:pt x="1685" y="2"/>
                </a:lnTo>
                <a:lnTo>
                  <a:pt x="1715" y="8"/>
                </a:lnTo>
                <a:lnTo>
                  <a:pt x="1743" y="14"/>
                </a:lnTo>
                <a:lnTo>
                  <a:pt x="1770" y="24"/>
                </a:lnTo>
                <a:lnTo>
                  <a:pt x="1798" y="35"/>
                </a:lnTo>
                <a:lnTo>
                  <a:pt x="1823" y="47"/>
                </a:lnTo>
                <a:lnTo>
                  <a:pt x="1847" y="61"/>
                </a:lnTo>
                <a:lnTo>
                  <a:pt x="1869" y="77"/>
                </a:lnTo>
                <a:lnTo>
                  <a:pt x="1889" y="92"/>
                </a:lnTo>
                <a:lnTo>
                  <a:pt x="1906" y="108"/>
                </a:lnTo>
                <a:lnTo>
                  <a:pt x="1919" y="125"/>
                </a:lnTo>
                <a:lnTo>
                  <a:pt x="1930" y="142"/>
                </a:lnTo>
                <a:lnTo>
                  <a:pt x="1937" y="159"/>
                </a:lnTo>
                <a:lnTo>
                  <a:pt x="1939" y="174"/>
                </a:lnTo>
                <a:lnTo>
                  <a:pt x="1939" y="198"/>
                </a:lnTo>
                <a:lnTo>
                  <a:pt x="1938" y="225"/>
                </a:lnTo>
                <a:lnTo>
                  <a:pt x="1937" y="258"/>
                </a:lnTo>
                <a:lnTo>
                  <a:pt x="1935" y="293"/>
                </a:lnTo>
                <a:lnTo>
                  <a:pt x="1932" y="332"/>
                </a:lnTo>
                <a:lnTo>
                  <a:pt x="1930" y="373"/>
                </a:lnTo>
                <a:lnTo>
                  <a:pt x="1927" y="414"/>
                </a:lnTo>
                <a:lnTo>
                  <a:pt x="1925" y="457"/>
                </a:lnTo>
                <a:lnTo>
                  <a:pt x="1922" y="500"/>
                </a:lnTo>
                <a:lnTo>
                  <a:pt x="1920" y="541"/>
                </a:lnTo>
                <a:lnTo>
                  <a:pt x="1919" y="581"/>
                </a:lnTo>
                <a:lnTo>
                  <a:pt x="1918" y="619"/>
                </a:lnTo>
                <a:lnTo>
                  <a:pt x="1918" y="654"/>
                </a:lnTo>
                <a:lnTo>
                  <a:pt x="1919" y="684"/>
                </a:lnTo>
                <a:lnTo>
                  <a:pt x="1920" y="712"/>
                </a:lnTo>
                <a:lnTo>
                  <a:pt x="1922" y="734"/>
                </a:lnTo>
                <a:lnTo>
                  <a:pt x="1927" y="750"/>
                </a:lnTo>
                <a:lnTo>
                  <a:pt x="1930" y="760"/>
                </a:lnTo>
                <a:lnTo>
                  <a:pt x="1938" y="774"/>
                </a:lnTo>
                <a:lnTo>
                  <a:pt x="1948" y="793"/>
                </a:lnTo>
                <a:lnTo>
                  <a:pt x="1961" y="816"/>
                </a:lnTo>
                <a:lnTo>
                  <a:pt x="1976" y="842"/>
                </a:lnTo>
                <a:lnTo>
                  <a:pt x="1992" y="871"/>
                </a:lnTo>
                <a:lnTo>
                  <a:pt x="2012" y="904"/>
                </a:lnTo>
                <a:lnTo>
                  <a:pt x="2033" y="939"/>
                </a:lnTo>
                <a:lnTo>
                  <a:pt x="2056" y="977"/>
                </a:lnTo>
                <a:lnTo>
                  <a:pt x="2080" y="1017"/>
                </a:lnTo>
                <a:lnTo>
                  <a:pt x="2106" y="1058"/>
                </a:lnTo>
                <a:lnTo>
                  <a:pt x="2132" y="1101"/>
                </a:lnTo>
                <a:lnTo>
                  <a:pt x="2159" y="1145"/>
                </a:lnTo>
                <a:lnTo>
                  <a:pt x="2186" y="1188"/>
                </a:lnTo>
                <a:lnTo>
                  <a:pt x="2214" y="1233"/>
                </a:lnTo>
                <a:lnTo>
                  <a:pt x="2243" y="1278"/>
                </a:lnTo>
                <a:lnTo>
                  <a:pt x="2270" y="1323"/>
                </a:lnTo>
                <a:lnTo>
                  <a:pt x="2298" y="1366"/>
                </a:lnTo>
                <a:lnTo>
                  <a:pt x="2325" y="1409"/>
                </a:lnTo>
                <a:lnTo>
                  <a:pt x="2352" y="1450"/>
                </a:lnTo>
                <a:lnTo>
                  <a:pt x="2377" y="1490"/>
                </a:lnTo>
                <a:lnTo>
                  <a:pt x="2401" y="1527"/>
                </a:lnTo>
                <a:lnTo>
                  <a:pt x="2424" y="1563"/>
                </a:lnTo>
                <a:lnTo>
                  <a:pt x="2446" y="1595"/>
                </a:lnTo>
                <a:lnTo>
                  <a:pt x="2466" y="1626"/>
                </a:lnTo>
                <a:lnTo>
                  <a:pt x="2483" y="1652"/>
                </a:lnTo>
                <a:lnTo>
                  <a:pt x="2499" y="1675"/>
                </a:lnTo>
                <a:lnTo>
                  <a:pt x="2512" y="1694"/>
                </a:lnTo>
                <a:lnTo>
                  <a:pt x="2523" y="1708"/>
                </a:lnTo>
                <a:lnTo>
                  <a:pt x="2531" y="1718"/>
                </a:lnTo>
                <a:lnTo>
                  <a:pt x="2543" y="1730"/>
                </a:lnTo>
                <a:lnTo>
                  <a:pt x="2559" y="1743"/>
                </a:lnTo>
                <a:lnTo>
                  <a:pt x="2580" y="1757"/>
                </a:lnTo>
                <a:lnTo>
                  <a:pt x="2604" y="1771"/>
                </a:lnTo>
                <a:lnTo>
                  <a:pt x="2630" y="1785"/>
                </a:lnTo>
                <a:lnTo>
                  <a:pt x="2658" y="1800"/>
                </a:lnTo>
                <a:lnTo>
                  <a:pt x="2688" y="1815"/>
                </a:lnTo>
                <a:lnTo>
                  <a:pt x="2719" y="1829"/>
                </a:lnTo>
                <a:lnTo>
                  <a:pt x="2750" y="1843"/>
                </a:lnTo>
                <a:lnTo>
                  <a:pt x="2781" y="1858"/>
                </a:lnTo>
                <a:lnTo>
                  <a:pt x="2812" y="1871"/>
                </a:lnTo>
                <a:lnTo>
                  <a:pt x="2840" y="1883"/>
                </a:lnTo>
                <a:lnTo>
                  <a:pt x="2867" y="1894"/>
                </a:lnTo>
                <a:lnTo>
                  <a:pt x="2891" y="1903"/>
                </a:lnTo>
                <a:lnTo>
                  <a:pt x="2912" y="1911"/>
                </a:lnTo>
                <a:lnTo>
                  <a:pt x="2930" y="1919"/>
                </a:lnTo>
                <a:lnTo>
                  <a:pt x="2943" y="1923"/>
                </a:lnTo>
                <a:lnTo>
                  <a:pt x="2952" y="1926"/>
                </a:lnTo>
                <a:lnTo>
                  <a:pt x="2954" y="1928"/>
                </a:lnTo>
                <a:lnTo>
                  <a:pt x="2954" y="3383"/>
                </a:lnTo>
                <a:lnTo>
                  <a:pt x="2680" y="3383"/>
                </a:lnTo>
                <a:lnTo>
                  <a:pt x="2672" y="3385"/>
                </a:lnTo>
                <a:lnTo>
                  <a:pt x="2661" y="3389"/>
                </a:lnTo>
                <a:lnTo>
                  <a:pt x="2648" y="3396"/>
                </a:lnTo>
                <a:lnTo>
                  <a:pt x="2632" y="3404"/>
                </a:lnTo>
                <a:lnTo>
                  <a:pt x="2618" y="3412"/>
                </a:lnTo>
                <a:lnTo>
                  <a:pt x="2604" y="3422"/>
                </a:lnTo>
                <a:lnTo>
                  <a:pt x="2590" y="3431"/>
                </a:lnTo>
                <a:lnTo>
                  <a:pt x="2562" y="3448"/>
                </a:lnTo>
                <a:lnTo>
                  <a:pt x="2534" y="3466"/>
                </a:lnTo>
                <a:lnTo>
                  <a:pt x="2502" y="3482"/>
                </a:lnTo>
                <a:lnTo>
                  <a:pt x="2469" y="3498"/>
                </a:lnTo>
                <a:lnTo>
                  <a:pt x="2435" y="3510"/>
                </a:lnTo>
                <a:lnTo>
                  <a:pt x="2399" y="3517"/>
                </a:lnTo>
                <a:lnTo>
                  <a:pt x="2362" y="3521"/>
                </a:lnTo>
                <a:lnTo>
                  <a:pt x="2362" y="3521"/>
                </a:lnTo>
                <a:lnTo>
                  <a:pt x="658" y="3519"/>
                </a:lnTo>
                <a:lnTo>
                  <a:pt x="608" y="3517"/>
                </a:lnTo>
                <a:lnTo>
                  <a:pt x="562" y="3510"/>
                </a:lnTo>
                <a:lnTo>
                  <a:pt x="518" y="3499"/>
                </a:lnTo>
                <a:lnTo>
                  <a:pt x="479" y="3484"/>
                </a:lnTo>
                <a:lnTo>
                  <a:pt x="442" y="3466"/>
                </a:lnTo>
                <a:lnTo>
                  <a:pt x="409" y="3444"/>
                </a:lnTo>
                <a:lnTo>
                  <a:pt x="379" y="3420"/>
                </a:lnTo>
                <a:lnTo>
                  <a:pt x="353" y="3394"/>
                </a:lnTo>
                <a:lnTo>
                  <a:pt x="330" y="3365"/>
                </a:lnTo>
                <a:lnTo>
                  <a:pt x="311" y="3335"/>
                </a:lnTo>
                <a:lnTo>
                  <a:pt x="294" y="3303"/>
                </a:lnTo>
                <a:lnTo>
                  <a:pt x="282" y="3270"/>
                </a:lnTo>
                <a:lnTo>
                  <a:pt x="273" y="3236"/>
                </a:lnTo>
                <a:lnTo>
                  <a:pt x="269" y="3203"/>
                </a:lnTo>
                <a:lnTo>
                  <a:pt x="269" y="3165"/>
                </a:lnTo>
                <a:lnTo>
                  <a:pt x="272" y="3128"/>
                </a:lnTo>
                <a:lnTo>
                  <a:pt x="282" y="3093"/>
                </a:lnTo>
                <a:lnTo>
                  <a:pt x="295" y="3061"/>
                </a:lnTo>
                <a:lnTo>
                  <a:pt x="313" y="3032"/>
                </a:lnTo>
                <a:lnTo>
                  <a:pt x="334" y="3006"/>
                </a:lnTo>
                <a:lnTo>
                  <a:pt x="296" y="2978"/>
                </a:lnTo>
                <a:lnTo>
                  <a:pt x="261" y="2945"/>
                </a:lnTo>
                <a:lnTo>
                  <a:pt x="232" y="2909"/>
                </a:lnTo>
                <a:lnTo>
                  <a:pt x="207" y="2869"/>
                </a:lnTo>
                <a:lnTo>
                  <a:pt x="187" y="2826"/>
                </a:lnTo>
                <a:lnTo>
                  <a:pt x="174" y="2781"/>
                </a:lnTo>
                <a:lnTo>
                  <a:pt x="166" y="2734"/>
                </a:lnTo>
                <a:lnTo>
                  <a:pt x="166" y="2693"/>
                </a:lnTo>
                <a:lnTo>
                  <a:pt x="172" y="2655"/>
                </a:lnTo>
                <a:lnTo>
                  <a:pt x="184" y="2617"/>
                </a:lnTo>
                <a:lnTo>
                  <a:pt x="200" y="2584"/>
                </a:lnTo>
                <a:lnTo>
                  <a:pt x="222" y="2553"/>
                </a:lnTo>
                <a:lnTo>
                  <a:pt x="248" y="2526"/>
                </a:lnTo>
                <a:lnTo>
                  <a:pt x="211" y="2498"/>
                </a:lnTo>
                <a:lnTo>
                  <a:pt x="178" y="2467"/>
                </a:lnTo>
                <a:lnTo>
                  <a:pt x="148" y="2430"/>
                </a:lnTo>
                <a:lnTo>
                  <a:pt x="124" y="2391"/>
                </a:lnTo>
                <a:lnTo>
                  <a:pt x="104" y="2350"/>
                </a:lnTo>
                <a:lnTo>
                  <a:pt x="90" y="2306"/>
                </a:lnTo>
                <a:lnTo>
                  <a:pt x="82" y="2260"/>
                </a:lnTo>
                <a:lnTo>
                  <a:pt x="82" y="2218"/>
                </a:lnTo>
                <a:lnTo>
                  <a:pt x="87" y="2178"/>
                </a:lnTo>
                <a:lnTo>
                  <a:pt x="100" y="2141"/>
                </a:lnTo>
                <a:lnTo>
                  <a:pt x="116" y="2106"/>
                </a:lnTo>
                <a:lnTo>
                  <a:pt x="139" y="2074"/>
                </a:lnTo>
                <a:lnTo>
                  <a:pt x="167" y="2046"/>
                </a:lnTo>
                <a:lnTo>
                  <a:pt x="131" y="2018"/>
                </a:lnTo>
                <a:lnTo>
                  <a:pt x="98" y="1988"/>
                </a:lnTo>
                <a:lnTo>
                  <a:pt x="71" y="1954"/>
                </a:lnTo>
                <a:lnTo>
                  <a:pt x="47" y="1918"/>
                </a:lnTo>
                <a:lnTo>
                  <a:pt x="28" y="1878"/>
                </a:lnTo>
                <a:lnTo>
                  <a:pt x="14" y="1839"/>
                </a:lnTo>
                <a:lnTo>
                  <a:pt x="4" y="1799"/>
                </a:lnTo>
                <a:lnTo>
                  <a:pt x="0" y="1757"/>
                </a:lnTo>
                <a:lnTo>
                  <a:pt x="1" y="1718"/>
                </a:lnTo>
                <a:lnTo>
                  <a:pt x="7" y="1678"/>
                </a:lnTo>
                <a:lnTo>
                  <a:pt x="16" y="1642"/>
                </a:lnTo>
                <a:lnTo>
                  <a:pt x="31" y="1608"/>
                </a:lnTo>
                <a:lnTo>
                  <a:pt x="49" y="1579"/>
                </a:lnTo>
                <a:lnTo>
                  <a:pt x="71" y="1551"/>
                </a:lnTo>
                <a:lnTo>
                  <a:pt x="97" y="1528"/>
                </a:lnTo>
                <a:lnTo>
                  <a:pt x="127" y="1510"/>
                </a:lnTo>
                <a:lnTo>
                  <a:pt x="160" y="1495"/>
                </a:lnTo>
                <a:lnTo>
                  <a:pt x="196" y="1483"/>
                </a:lnTo>
                <a:lnTo>
                  <a:pt x="234" y="1476"/>
                </a:lnTo>
                <a:lnTo>
                  <a:pt x="276" y="1474"/>
                </a:lnTo>
                <a:lnTo>
                  <a:pt x="1354" y="1474"/>
                </a:lnTo>
                <a:lnTo>
                  <a:pt x="1344" y="1418"/>
                </a:lnTo>
                <a:lnTo>
                  <a:pt x="1333" y="1361"/>
                </a:lnTo>
                <a:lnTo>
                  <a:pt x="1323" y="1302"/>
                </a:lnTo>
                <a:lnTo>
                  <a:pt x="1312" y="1243"/>
                </a:lnTo>
                <a:lnTo>
                  <a:pt x="1302" y="1184"/>
                </a:lnTo>
                <a:lnTo>
                  <a:pt x="1294" y="1126"/>
                </a:lnTo>
                <a:lnTo>
                  <a:pt x="1284" y="1069"/>
                </a:lnTo>
                <a:lnTo>
                  <a:pt x="1276" y="1015"/>
                </a:lnTo>
                <a:lnTo>
                  <a:pt x="1269" y="963"/>
                </a:lnTo>
                <a:lnTo>
                  <a:pt x="1261" y="915"/>
                </a:lnTo>
                <a:lnTo>
                  <a:pt x="1254" y="872"/>
                </a:lnTo>
                <a:lnTo>
                  <a:pt x="1249" y="834"/>
                </a:lnTo>
                <a:lnTo>
                  <a:pt x="1243" y="801"/>
                </a:lnTo>
                <a:lnTo>
                  <a:pt x="1242" y="781"/>
                </a:lnTo>
                <a:lnTo>
                  <a:pt x="1244" y="754"/>
                </a:lnTo>
                <a:lnTo>
                  <a:pt x="1248" y="725"/>
                </a:lnTo>
                <a:lnTo>
                  <a:pt x="1254" y="692"/>
                </a:lnTo>
                <a:lnTo>
                  <a:pt x="1263" y="657"/>
                </a:lnTo>
                <a:lnTo>
                  <a:pt x="1274" y="619"/>
                </a:lnTo>
                <a:lnTo>
                  <a:pt x="1286" y="578"/>
                </a:lnTo>
                <a:lnTo>
                  <a:pt x="1300" y="537"/>
                </a:lnTo>
                <a:lnTo>
                  <a:pt x="1314" y="495"/>
                </a:lnTo>
                <a:lnTo>
                  <a:pt x="1330" y="453"/>
                </a:lnTo>
                <a:lnTo>
                  <a:pt x="1346" y="409"/>
                </a:lnTo>
                <a:lnTo>
                  <a:pt x="1363" y="367"/>
                </a:lnTo>
                <a:lnTo>
                  <a:pt x="1379" y="326"/>
                </a:lnTo>
                <a:lnTo>
                  <a:pt x="1395" y="285"/>
                </a:lnTo>
                <a:lnTo>
                  <a:pt x="1411" y="247"/>
                </a:lnTo>
                <a:lnTo>
                  <a:pt x="1426" y="212"/>
                </a:lnTo>
                <a:lnTo>
                  <a:pt x="1440" y="179"/>
                </a:lnTo>
                <a:lnTo>
                  <a:pt x="1453" y="150"/>
                </a:lnTo>
                <a:lnTo>
                  <a:pt x="1464" y="124"/>
                </a:lnTo>
                <a:lnTo>
                  <a:pt x="1474" y="103"/>
                </a:lnTo>
                <a:lnTo>
                  <a:pt x="1489" y="75"/>
                </a:lnTo>
                <a:lnTo>
                  <a:pt x="1507" y="54"/>
                </a:lnTo>
                <a:lnTo>
                  <a:pt x="1528" y="35"/>
                </a:lnTo>
                <a:lnTo>
                  <a:pt x="1551" y="21"/>
                </a:lnTo>
                <a:lnTo>
                  <a:pt x="1575" y="11"/>
                </a:lnTo>
                <a:lnTo>
                  <a:pt x="1601" y="4"/>
                </a:lnTo>
                <a:lnTo>
                  <a:pt x="1628" y="1"/>
                </a:lnTo>
                <a:lnTo>
                  <a:pt x="1657"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48" name="Picture 3" descr="\\10.1.11.169\Projects\122_Sack\122-151417 Intel - Intel Security UI Design (Quant)\2_Project Design\Questionnaire\Exhibits &amp; Stimuli\JPConsumerPC_C3.png"/>
          <p:cNvPicPr>
            <a:picLocks noChangeAspect="1" noChangeArrowheads="1"/>
          </p:cNvPicPr>
          <p:nvPr/>
        </p:nvPicPr>
        <p:blipFill>
          <a:blip r:embed="rId9" cstate="screen"/>
          <a:srcRect/>
          <a:stretch>
            <a:fillRect/>
          </a:stretch>
        </p:blipFill>
        <p:spPr bwMode="auto">
          <a:xfrm>
            <a:off x="8321864" y="1284595"/>
            <a:ext cx="400142" cy="274320"/>
          </a:xfrm>
          <a:prstGeom prst="rect">
            <a:avLst/>
          </a:prstGeom>
          <a:noFill/>
        </p:spPr>
      </p:pic>
      <p:pic>
        <p:nvPicPr>
          <p:cNvPr id="49" name="Picture 4" descr="\\10.1.11.169\Projects\122_Sack\122-151417 Intel - Intel Security UI Design (Quant)\2_Project Design\Questionnaire\Exhibits &amp; Stimuli\JPConsumerPC_C1.png"/>
          <p:cNvPicPr>
            <a:picLocks noChangeAspect="1" noChangeArrowheads="1"/>
          </p:cNvPicPr>
          <p:nvPr/>
        </p:nvPicPr>
        <p:blipFill>
          <a:blip r:embed="rId10" cstate="screen"/>
          <a:srcRect/>
          <a:stretch>
            <a:fillRect/>
          </a:stretch>
        </p:blipFill>
        <p:spPr bwMode="auto">
          <a:xfrm>
            <a:off x="7487876" y="1284595"/>
            <a:ext cx="400142" cy="274320"/>
          </a:xfrm>
          <a:prstGeom prst="rect">
            <a:avLst/>
          </a:prstGeom>
          <a:noFill/>
        </p:spPr>
      </p:pic>
      <p:pic>
        <p:nvPicPr>
          <p:cNvPr id="50" name="Picture 5" descr="\\10.1.11.169\Projects\122_Sack\122-151417 Intel - Intel Security UI Design (Quant)\2_Project Design\Questionnaire\Exhibits &amp; Stimuli\JPConsumerPC_C2.png"/>
          <p:cNvPicPr>
            <a:picLocks noChangeAspect="1" noChangeArrowheads="1"/>
          </p:cNvPicPr>
          <p:nvPr/>
        </p:nvPicPr>
        <p:blipFill>
          <a:blip r:embed="rId11" cstate="screen"/>
          <a:srcRect/>
          <a:stretch>
            <a:fillRect/>
          </a:stretch>
        </p:blipFill>
        <p:spPr bwMode="auto">
          <a:xfrm>
            <a:off x="7904870" y="1284595"/>
            <a:ext cx="400142" cy="274320"/>
          </a:xfrm>
          <a:prstGeom prst="rect">
            <a:avLst/>
          </a:prstGeom>
          <a:noFill/>
        </p:spPr>
      </p:pic>
      <p:pic>
        <p:nvPicPr>
          <p:cNvPr id="51" name="Picture 3" descr="\\10.1.11.169\Projects\122_Sack\122-151417 Intel - Intel Security UI Design (Quant)\2_Project Design\Questionnaire\Exhibits &amp; Stimuli\JPConsumerPC_B3.png"/>
          <p:cNvPicPr>
            <a:picLocks noChangeAspect="1" noChangeArrowheads="1"/>
          </p:cNvPicPr>
          <p:nvPr/>
        </p:nvPicPr>
        <p:blipFill>
          <a:blip r:embed="rId12" cstate="screen"/>
          <a:srcRect/>
          <a:stretch>
            <a:fillRect/>
          </a:stretch>
        </p:blipFill>
        <p:spPr bwMode="auto">
          <a:xfrm>
            <a:off x="6683891" y="1284595"/>
            <a:ext cx="400142" cy="274320"/>
          </a:xfrm>
          <a:prstGeom prst="rect">
            <a:avLst/>
          </a:prstGeom>
          <a:noFill/>
        </p:spPr>
      </p:pic>
      <p:pic>
        <p:nvPicPr>
          <p:cNvPr id="52" name="Picture 4" descr="\\10.1.11.169\Projects\122_Sack\122-151417 Intel - Intel Security UI Design (Quant)\2_Project Design\Questionnaire\Exhibits &amp; Stimuli\JPConsumerPC_B1.png"/>
          <p:cNvPicPr>
            <a:picLocks noChangeAspect="1" noChangeArrowheads="1"/>
          </p:cNvPicPr>
          <p:nvPr/>
        </p:nvPicPr>
        <p:blipFill>
          <a:blip r:embed="rId13" cstate="screen"/>
          <a:srcRect/>
          <a:stretch>
            <a:fillRect/>
          </a:stretch>
        </p:blipFill>
        <p:spPr bwMode="auto">
          <a:xfrm>
            <a:off x="5851612" y="1284595"/>
            <a:ext cx="400142" cy="274320"/>
          </a:xfrm>
          <a:prstGeom prst="rect">
            <a:avLst/>
          </a:prstGeom>
          <a:noFill/>
        </p:spPr>
      </p:pic>
      <p:pic>
        <p:nvPicPr>
          <p:cNvPr id="53" name="Picture 5" descr="\\10.1.11.169\Projects\122_Sack\122-151417 Intel - Intel Security UI Design (Quant)\2_Project Design\Questionnaire\Exhibits &amp; Stimuli\JPConsumerPC_B2.png"/>
          <p:cNvPicPr>
            <a:picLocks noChangeAspect="1" noChangeArrowheads="1"/>
          </p:cNvPicPr>
          <p:nvPr/>
        </p:nvPicPr>
        <p:blipFill>
          <a:blip r:embed="rId14" cstate="screen"/>
          <a:srcRect/>
          <a:stretch>
            <a:fillRect/>
          </a:stretch>
        </p:blipFill>
        <p:spPr bwMode="auto">
          <a:xfrm>
            <a:off x="6263776" y="1284595"/>
            <a:ext cx="400142" cy="274320"/>
          </a:xfrm>
          <a:prstGeom prst="rect">
            <a:avLst/>
          </a:prstGeom>
          <a:noFill/>
        </p:spPr>
      </p:pic>
      <p:pic>
        <p:nvPicPr>
          <p:cNvPr id="54" name="Picture 3" descr="\\10.1.11.169\Projects\122_Sack\122-151417 Intel - Intel Security UI Design (Quant)\2_Project Design\Questionnaire\Exhibits &amp; Stimuli\JPConsumerPC_A3.png"/>
          <p:cNvPicPr>
            <a:picLocks noChangeAspect="1" noChangeArrowheads="1"/>
          </p:cNvPicPr>
          <p:nvPr/>
        </p:nvPicPr>
        <p:blipFill>
          <a:blip r:embed="rId15" cstate="screen"/>
          <a:srcRect/>
          <a:stretch>
            <a:fillRect/>
          </a:stretch>
        </p:blipFill>
        <p:spPr bwMode="auto">
          <a:xfrm>
            <a:off x="5046308" y="1284595"/>
            <a:ext cx="400142" cy="274320"/>
          </a:xfrm>
          <a:prstGeom prst="rect">
            <a:avLst/>
          </a:prstGeom>
          <a:noFill/>
        </p:spPr>
      </p:pic>
      <p:pic>
        <p:nvPicPr>
          <p:cNvPr id="55" name="Picture 4" descr="\\10.1.11.169\Projects\122_Sack\122-151417 Intel - Intel Security UI Design (Quant)\2_Project Design\Questionnaire\Exhibits &amp; Stimuli\JPConsumerPC_A1.png"/>
          <p:cNvPicPr>
            <a:picLocks noChangeAspect="1" noChangeArrowheads="1"/>
          </p:cNvPicPr>
          <p:nvPr/>
        </p:nvPicPr>
        <p:blipFill>
          <a:blip r:embed="rId16" cstate="screen"/>
          <a:srcRect/>
          <a:stretch>
            <a:fillRect/>
          </a:stretch>
        </p:blipFill>
        <p:spPr bwMode="auto">
          <a:xfrm>
            <a:off x="4198508" y="1284595"/>
            <a:ext cx="400142" cy="274320"/>
          </a:xfrm>
          <a:prstGeom prst="rect">
            <a:avLst/>
          </a:prstGeom>
          <a:noFill/>
        </p:spPr>
      </p:pic>
      <p:pic>
        <p:nvPicPr>
          <p:cNvPr id="56" name="Picture 5" descr="\\10.1.11.169\Projects\122_Sack\122-151417 Intel - Intel Security UI Design (Quant)\2_Project Design\Questionnaire\Exhibits &amp; Stimuli\JPConsumerPC_A2.png"/>
          <p:cNvPicPr>
            <a:picLocks noChangeAspect="1" noChangeArrowheads="1"/>
          </p:cNvPicPr>
          <p:nvPr/>
        </p:nvPicPr>
        <p:blipFill>
          <a:blip r:embed="rId17" cstate="screen"/>
          <a:srcRect/>
          <a:stretch>
            <a:fillRect/>
          </a:stretch>
        </p:blipFill>
        <p:spPr bwMode="auto">
          <a:xfrm>
            <a:off x="4618433" y="1284595"/>
            <a:ext cx="400142" cy="274320"/>
          </a:xfrm>
          <a:prstGeom prst="rect">
            <a:avLst/>
          </a:prstGeom>
          <a:noFill/>
        </p:spPr>
      </p:pic>
    </p:spTree>
    <p:extLst>
      <p:ext uri="{BB962C8B-B14F-4D97-AF65-F5344CB8AC3E}">
        <p14:creationId xmlns:p14="http://schemas.microsoft.com/office/powerpoint/2010/main" val="3263530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p:txBody>
          <a:bodyPr/>
          <a:lstStyle/>
          <a:p>
            <a:r>
              <a:rPr lang="en-US" dirty="0"/>
              <a:t>*	Among Total Japanese PC Consumers (n = 301) in head-to-head competition.</a:t>
            </a:r>
          </a:p>
          <a:p>
            <a:pPr>
              <a:spcBef>
                <a:spcPts val="0"/>
              </a:spcBef>
            </a:pPr>
            <a:r>
              <a:rPr lang="en-US" dirty="0"/>
              <a:t>Note:	Capital letters indicate statistical significance at the 90% confidence level.</a:t>
            </a:r>
          </a:p>
          <a:p>
            <a:r>
              <a:rPr lang="en-GB" dirty="0"/>
              <a:t>EX1.	Overall, which of these three versions do you prefer?</a:t>
            </a:r>
            <a:r>
              <a:rPr lang="en-US" dirty="0"/>
              <a:t> </a:t>
            </a:r>
          </a:p>
          <a:p>
            <a:r>
              <a:rPr lang="en-US" dirty="0"/>
              <a:t>R1a.	</a:t>
            </a:r>
            <a:r>
              <a:rPr lang="en-GB" dirty="0"/>
              <a:t>Thinking specifically about the welcome screen (Screen 1), please rate whether you agree or disagree with each statement.</a:t>
            </a:r>
          </a:p>
        </p:txBody>
      </p:sp>
      <p:sp>
        <p:nvSpPr>
          <p:cNvPr id="48" name="Rectangle 47"/>
          <p:cNvSpPr/>
          <p:nvPr/>
        </p:nvSpPr>
        <p:spPr>
          <a:xfrm>
            <a:off x="852587" y="1238249"/>
            <a:ext cx="7661493" cy="409575"/>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117475" indent="-117475">
              <a:spcAft>
                <a:spcPts val="300"/>
              </a:spcAft>
            </a:pPr>
            <a:r>
              <a:rPr lang="en-US" sz="1000" dirty="0">
                <a:solidFill>
                  <a:srgbClr val="003C71"/>
                </a:solidFill>
              </a:rPr>
              <a:t>           </a:t>
            </a:r>
          </a:p>
        </p:txBody>
      </p:sp>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091486" cy="708479"/>
          </a:xfrm>
        </p:spPr>
        <p:txBody>
          <a:bodyPr/>
          <a:lstStyle/>
          <a:p>
            <a:r>
              <a:rPr lang="en-US" dirty="0"/>
              <a:t>However, Japanese consumers strongly prefer the simplicity of Concept A’s Welcome Screen A vs. photos in B and C</a:t>
            </a:r>
          </a:p>
        </p:txBody>
      </p:sp>
      <p:sp>
        <p:nvSpPr>
          <p:cNvPr id="9" name="Text Placeholder 8"/>
          <p:cNvSpPr>
            <a:spLocks noGrp="1"/>
          </p:cNvSpPr>
          <p:nvPr>
            <p:ph type="body" sz="quarter" idx="13"/>
          </p:nvPr>
        </p:nvSpPr>
        <p:spPr/>
        <p:txBody>
          <a:bodyPr/>
          <a:lstStyle/>
          <a:p>
            <a:r>
              <a:rPr lang="en-US" sz="1200" i="1" dirty="0"/>
              <a:t>Japanese Consumer PC | Welcome Screen</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18</a:t>
            </a:fld>
            <a:endParaRPr lang="en-US" dirty="0">
              <a:solidFill>
                <a:prstClr val="white"/>
              </a:solidFill>
            </a:endParaRPr>
          </a:p>
        </p:txBody>
      </p:sp>
      <p:sp>
        <p:nvSpPr>
          <p:cNvPr id="49" name="TextBox 48"/>
          <p:cNvSpPr txBox="1"/>
          <p:nvPr/>
        </p:nvSpPr>
        <p:spPr>
          <a:xfrm>
            <a:off x="566087" y="3132633"/>
            <a:ext cx="2430339"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Concept A receives fewest negative comments and highest ratings for “I like images used” because consumers like the clean, simple layout</a:t>
            </a:r>
          </a:p>
          <a:p>
            <a:pPr marL="117475" indent="-117475">
              <a:spcAft>
                <a:spcPts val="300"/>
              </a:spcAft>
            </a:pPr>
            <a:r>
              <a:rPr lang="en-US" sz="800" i="1" dirty="0">
                <a:solidFill>
                  <a:schemeClr val="accent1">
                    <a:lumMod val="50000"/>
                  </a:schemeClr>
                </a:solidFill>
              </a:rPr>
              <a:t>	“[I like it] because of the refined layout.”</a:t>
            </a:r>
          </a:p>
          <a:p>
            <a:pPr marL="117475" indent="-117475">
              <a:spcAft>
                <a:spcPts val="300"/>
              </a:spcAft>
            </a:pPr>
            <a:r>
              <a:rPr lang="en-US" sz="1000" dirty="0">
                <a:solidFill>
                  <a:srgbClr val="003C71"/>
                </a:solidFill>
              </a:rPr>
              <a:t>	</a:t>
            </a:r>
            <a:endParaRPr lang="en-US" sz="800" i="1" dirty="0">
              <a:solidFill>
                <a:schemeClr val="accent1">
                  <a:lumMod val="50000"/>
                </a:schemeClr>
              </a:solidFill>
            </a:endParaRPr>
          </a:p>
        </p:txBody>
      </p:sp>
      <p:sp>
        <p:nvSpPr>
          <p:cNvPr id="52" name="TextBox 51"/>
          <p:cNvSpPr txBox="1"/>
          <p:nvPr/>
        </p:nvSpPr>
        <p:spPr>
          <a:xfrm>
            <a:off x="3348733" y="3132633"/>
            <a:ext cx="2805112"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As in the US, color wash in B is again weakest since the image behind it makes the blue less saturated</a:t>
            </a:r>
          </a:p>
          <a:p>
            <a:pPr marL="117475" indent="-117475">
              <a:spcAft>
                <a:spcPts val="300"/>
              </a:spcAft>
            </a:pPr>
            <a:r>
              <a:rPr lang="en-US" sz="800" i="1" dirty="0">
                <a:solidFill>
                  <a:schemeClr val="accent6">
                    <a:lumMod val="75000"/>
                  </a:schemeClr>
                </a:solidFill>
              </a:rPr>
              <a:t>	“I don’t like the coloring.”</a:t>
            </a:r>
          </a:p>
          <a:p>
            <a:pPr marL="117475" indent="-117475">
              <a:spcAft>
                <a:spcPts val="300"/>
              </a:spcAft>
            </a:pPr>
            <a:r>
              <a:rPr lang="en-US" sz="1000" dirty="0">
                <a:solidFill>
                  <a:srgbClr val="003C71"/>
                </a:solidFill>
              </a:rPr>
              <a:t>	Image of consumer receives negative comments since it distracts from messaging and not all can relate to the woman</a:t>
            </a:r>
          </a:p>
          <a:p>
            <a:pPr marL="117475" indent="-117475">
              <a:spcAft>
                <a:spcPts val="300"/>
              </a:spcAft>
            </a:pPr>
            <a:r>
              <a:rPr lang="en-US" sz="800" i="1" dirty="0">
                <a:solidFill>
                  <a:schemeClr val="accent6">
                    <a:lumMod val="75000"/>
                  </a:schemeClr>
                </a:solidFill>
              </a:rPr>
              <a:t>	“[Message] overlapped with the woman's face.” </a:t>
            </a:r>
          </a:p>
          <a:p>
            <a:pPr marL="117475" indent="-117475">
              <a:spcAft>
                <a:spcPts val="300"/>
              </a:spcAft>
            </a:pPr>
            <a:r>
              <a:rPr lang="en-US" sz="800" i="1" dirty="0">
                <a:solidFill>
                  <a:schemeClr val="accent6">
                    <a:lumMod val="75000"/>
                  </a:schemeClr>
                </a:solidFill>
              </a:rPr>
              <a:t>	“Men are better.”</a:t>
            </a:r>
          </a:p>
        </p:txBody>
      </p:sp>
      <p:sp>
        <p:nvSpPr>
          <p:cNvPr id="53" name="TextBox 52"/>
          <p:cNvSpPr txBox="1"/>
          <p:nvPr/>
        </p:nvSpPr>
        <p:spPr>
          <a:xfrm>
            <a:off x="6367973" y="3132633"/>
            <a:ext cx="2649027" cy="139013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The photo yields a large amount of negative feedback as consumers don't find the man relatable, appealing or relevant to the product </a:t>
            </a:r>
          </a:p>
          <a:p>
            <a:pPr marL="117475" indent="-117475">
              <a:spcAft>
                <a:spcPts val="300"/>
              </a:spcAft>
            </a:pPr>
            <a:r>
              <a:rPr lang="en-US" sz="800" i="1" dirty="0">
                <a:solidFill>
                  <a:schemeClr val="accent6">
                    <a:lumMod val="75000"/>
                  </a:schemeClr>
                </a:solidFill>
              </a:rPr>
              <a:t>	“I hate the pattern of clothes.”</a:t>
            </a:r>
          </a:p>
          <a:p>
            <a:pPr marL="117475" indent="-117475">
              <a:spcAft>
                <a:spcPts val="300"/>
              </a:spcAft>
            </a:pPr>
            <a:r>
              <a:rPr lang="en-US" sz="800" i="1" dirty="0">
                <a:solidFill>
                  <a:schemeClr val="accent6">
                    <a:lumMod val="75000"/>
                  </a:schemeClr>
                </a:solidFill>
              </a:rPr>
              <a:t>	“Women look better.”</a:t>
            </a:r>
          </a:p>
          <a:p>
            <a:pPr marL="117475" indent="-117475">
              <a:spcAft>
                <a:spcPts val="300"/>
              </a:spcAft>
            </a:pPr>
            <a:r>
              <a:rPr lang="en-US" sz="1000" dirty="0">
                <a:solidFill>
                  <a:srgbClr val="003C71"/>
                </a:solidFill>
              </a:rPr>
              <a:t>	Consumers are less likely to say C is easy to understand vs. A and B, suggesting image is distracting and forces text to be smaller</a:t>
            </a:r>
          </a:p>
        </p:txBody>
      </p:sp>
      <p:grpSp>
        <p:nvGrpSpPr>
          <p:cNvPr id="2" name="Group 30"/>
          <p:cNvGrpSpPr/>
          <p:nvPr/>
        </p:nvGrpSpPr>
        <p:grpSpPr>
          <a:xfrm>
            <a:off x="8514081" y="88900"/>
            <a:ext cx="502920" cy="680392"/>
            <a:chOff x="8514081" y="88900"/>
            <a:chExt cx="502920" cy="680392"/>
          </a:xfrm>
        </p:grpSpPr>
        <p:pic>
          <p:nvPicPr>
            <p:cNvPr id="32" name="Picture 5" descr="C:\Users\cmitchell\Desktop\1280px-Flag_of_Japan.svg.png"/>
            <p:cNvPicPr>
              <a:picLocks noChangeAspect="1" noChangeArrowheads="1"/>
            </p:cNvPicPr>
            <p:nvPr/>
          </p:nvPicPr>
          <p:blipFill>
            <a:blip r:embed="rId6" cstate="screen"/>
            <a:srcRect/>
            <a:stretch>
              <a:fillRect/>
            </a:stretch>
          </p:blipFill>
          <p:spPr bwMode="auto">
            <a:xfrm>
              <a:off x="8514081" y="88900"/>
              <a:ext cx="502920" cy="335148"/>
            </a:xfrm>
            <a:prstGeom prst="rect">
              <a:avLst/>
            </a:prstGeom>
            <a:noFill/>
            <a:ln>
              <a:solidFill>
                <a:schemeClr val="bg2"/>
              </a:solidFill>
            </a:ln>
          </p:spPr>
        </p:pic>
        <p:grpSp>
          <p:nvGrpSpPr>
            <p:cNvPr id="3" name="Group 31"/>
            <p:cNvGrpSpPr/>
            <p:nvPr/>
          </p:nvGrpSpPr>
          <p:grpSpPr>
            <a:xfrm>
              <a:off x="8566438" y="497925"/>
              <a:ext cx="389601" cy="271367"/>
              <a:chOff x="6872285" y="753756"/>
              <a:chExt cx="989013" cy="617845"/>
            </a:xfrm>
            <a:solidFill>
              <a:schemeClr val="accent2">
                <a:lumMod val="75000"/>
              </a:schemeClr>
            </a:solidFill>
          </p:grpSpPr>
          <p:sp>
            <p:nvSpPr>
              <p:cNvPr id="34" name="Freeform 9"/>
              <p:cNvSpPr>
                <a:spLocks noEditPoints="1"/>
              </p:cNvSpPr>
              <p:nvPr/>
            </p:nvSpPr>
            <p:spPr bwMode="auto">
              <a:xfrm>
                <a:off x="6872285" y="1274762"/>
                <a:ext cx="989013" cy="96839"/>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0"/>
              <p:cNvSpPr>
                <a:spLocks noEditPoints="1"/>
              </p:cNvSpPr>
              <p:nvPr/>
            </p:nvSpPr>
            <p:spPr bwMode="auto">
              <a:xfrm>
                <a:off x="6989456" y="753756"/>
                <a:ext cx="817563" cy="515938"/>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58" name="Rectangle 57"/>
          <p:cNvSpPr/>
          <p:nvPr/>
        </p:nvSpPr>
        <p:spPr>
          <a:xfrm>
            <a:off x="4476751" y="826684"/>
            <a:ext cx="4667250" cy="338328"/>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Avoid use of color washes and images of consumers</a:t>
            </a:r>
          </a:p>
        </p:txBody>
      </p:sp>
      <p:sp>
        <p:nvSpPr>
          <p:cNvPr id="65" name="TextBox 64"/>
          <p:cNvSpPr txBox="1"/>
          <p:nvPr/>
        </p:nvSpPr>
        <p:spPr>
          <a:xfrm>
            <a:off x="6233651" y="2991639"/>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67" name="TextBox 66"/>
          <p:cNvSpPr txBox="1"/>
          <p:nvPr/>
        </p:nvSpPr>
        <p:spPr>
          <a:xfrm>
            <a:off x="421520" y="3057108"/>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1" name="TextBox 70"/>
          <p:cNvSpPr txBox="1"/>
          <p:nvPr/>
        </p:nvSpPr>
        <p:spPr>
          <a:xfrm>
            <a:off x="3217586" y="3660336"/>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72" name="TextBox 71"/>
          <p:cNvSpPr txBox="1"/>
          <p:nvPr/>
        </p:nvSpPr>
        <p:spPr>
          <a:xfrm>
            <a:off x="3217586" y="2993297"/>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40" name="TextBox 39"/>
          <p:cNvSpPr txBox="1"/>
          <p:nvPr/>
        </p:nvSpPr>
        <p:spPr>
          <a:xfrm>
            <a:off x="6233651" y="3961647"/>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4" name="Group 73"/>
          <p:cNvGrpSpPr/>
          <p:nvPr/>
        </p:nvGrpSpPr>
        <p:grpSpPr>
          <a:xfrm>
            <a:off x="4057345" y="2182408"/>
            <a:ext cx="1271826" cy="877121"/>
            <a:chOff x="3750231" y="1670273"/>
            <a:chExt cx="2377440" cy="1637077"/>
          </a:xfrm>
        </p:grpSpPr>
        <p:pic>
          <p:nvPicPr>
            <p:cNvPr id="251910" name="Picture 6"/>
            <p:cNvPicPr>
              <a:picLocks noChangeAspect="1" noChangeArrowheads="1"/>
            </p:cNvPicPr>
            <p:nvPr/>
          </p:nvPicPr>
          <p:blipFill>
            <a:blip r:embed="rId7" cstate="screen"/>
            <a:srcRect/>
            <a:stretch>
              <a:fillRect/>
            </a:stretch>
          </p:blipFill>
          <p:spPr bwMode="auto">
            <a:xfrm>
              <a:off x="3750231" y="1670273"/>
              <a:ext cx="2377440" cy="1637077"/>
            </a:xfrm>
            <a:prstGeom prst="rect">
              <a:avLst/>
            </a:prstGeom>
            <a:noFill/>
            <a:ln w="9525">
              <a:noFill/>
              <a:miter lim="800000"/>
              <a:headEnd/>
              <a:tailEnd/>
            </a:ln>
          </p:spPr>
        </p:pic>
        <p:sp>
          <p:nvSpPr>
            <p:cNvPr id="61" name="Rounded Rectangle 60"/>
            <p:cNvSpPr/>
            <p:nvPr/>
          </p:nvSpPr>
          <p:spPr>
            <a:xfrm>
              <a:off x="3889375" y="2004107"/>
              <a:ext cx="835026" cy="11708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ounded Rectangle 62"/>
            <p:cNvSpPr/>
            <p:nvPr/>
          </p:nvSpPr>
          <p:spPr>
            <a:xfrm>
              <a:off x="4899025" y="2077132"/>
              <a:ext cx="657225" cy="2564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ounded Rectangle 43"/>
            <p:cNvSpPr/>
            <p:nvPr/>
          </p:nvSpPr>
          <p:spPr>
            <a:xfrm>
              <a:off x="4035425" y="2454957"/>
              <a:ext cx="1889125" cy="4977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72"/>
          <p:cNvGrpSpPr/>
          <p:nvPr/>
        </p:nvGrpSpPr>
        <p:grpSpPr>
          <a:xfrm>
            <a:off x="1129280" y="2182408"/>
            <a:ext cx="1269501" cy="863011"/>
            <a:chOff x="932974" y="1684290"/>
            <a:chExt cx="2377440" cy="1623060"/>
          </a:xfrm>
        </p:grpSpPr>
        <p:pic>
          <p:nvPicPr>
            <p:cNvPr id="251909" name="Picture 5"/>
            <p:cNvPicPr>
              <a:picLocks noChangeAspect="1" noChangeArrowheads="1"/>
            </p:cNvPicPr>
            <p:nvPr/>
          </p:nvPicPr>
          <p:blipFill>
            <a:blip r:embed="rId8" cstate="screen"/>
            <a:srcRect/>
            <a:stretch>
              <a:fillRect/>
            </a:stretch>
          </p:blipFill>
          <p:spPr bwMode="auto">
            <a:xfrm>
              <a:off x="932974" y="1684290"/>
              <a:ext cx="2377440" cy="1623060"/>
            </a:xfrm>
            <a:prstGeom prst="rect">
              <a:avLst/>
            </a:prstGeom>
            <a:noFill/>
            <a:ln w="9525">
              <a:noFill/>
              <a:miter lim="800000"/>
              <a:headEnd/>
              <a:tailEnd/>
            </a:ln>
          </p:spPr>
        </p:pic>
        <p:sp>
          <p:nvSpPr>
            <p:cNvPr id="43" name="Rounded Rectangle 42"/>
            <p:cNvSpPr/>
            <p:nvPr/>
          </p:nvSpPr>
          <p:spPr>
            <a:xfrm>
              <a:off x="958850" y="1692957"/>
              <a:ext cx="2336800" cy="161221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1787525" y="2502582"/>
              <a:ext cx="1346200" cy="3834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ounded Rectangle 49"/>
            <p:cNvSpPr/>
            <p:nvPr/>
          </p:nvSpPr>
          <p:spPr>
            <a:xfrm>
              <a:off x="2460625" y="2181225"/>
              <a:ext cx="657225" cy="15240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67"/>
          <p:cNvGrpSpPr/>
          <p:nvPr/>
        </p:nvGrpSpPr>
        <p:grpSpPr>
          <a:xfrm>
            <a:off x="7043793" y="2182408"/>
            <a:ext cx="1267800" cy="868100"/>
            <a:chOff x="6551239" y="1681163"/>
            <a:chExt cx="2393689" cy="1637301"/>
          </a:xfrm>
        </p:grpSpPr>
        <p:pic>
          <p:nvPicPr>
            <p:cNvPr id="251911" name="Picture 7"/>
            <p:cNvPicPr>
              <a:picLocks noChangeAspect="1" noChangeArrowheads="1"/>
            </p:cNvPicPr>
            <p:nvPr/>
          </p:nvPicPr>
          <p:blipFill>
            <a:blip r:embed="rId9" cstate="screen"/>
            <a:srcRect/>
            <a:stretch>
              <a:fillRect/>
            </a:stretch>
          </p:blipFill>
          <p:spPr bwMode="auto">
            <a:xfrm>
              <a:off x="6551239" y="1681163"/>
              <a:ext cx="2393689" cy="1637301"/>
            </a:xfrm>
            <a:prstGeom prst="rect">
              <a:avLst/>
            </a:prstGeom>
            <a:noFill/>
            <a:ln w="9525">
              <a:noFill/>
              <a:miter lim="800000"/>
              <a:headEnd/>
              <a:tailEnd/>
            </a:ln>
          </p:spPr>
        </p:pic>
        <p:sp>
          <p:nvSpPr>
            <p:cNvPr id="62" name="Rounded Rectangle 61"/>
            <p:cNvSpPr/>
            <p:nvPr/>
          </p:nvSpPr>
          <p:spPr>
            <a:xfrm>
              <a:off x="7775574" y="1762807"/>
              <a:ext cx="1089025" cy="15010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ounded Rectangle 65"/>
            <p:cNvSpPr/>
            <p:nvPr/>
          </p:nvSpPr>
          <p:spPr>
            <a:xfrm>
              <a:off x="6731000" y="2435907"/>
              <a:ext cx="990599" cy="3834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ounded Rectangle 50"/>
            <p:cNvSpPr/>
            <p:nvPr/>
          </p:nvSpPr>
          <p:spPr>
            <a:xfrm>
              <a:off x="7219950" y="2143125"/>
              <a:ext cx="469900" cy="142875"/>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54" name="Straight Connector 53"/>
          <p:cNvCxnSpPr/>
          <p:nvPr/>
        </p:nvCxnSpPr>
        <p:spPr>
          <a:xfrm>
            <a:off x="3057661" y="1742321"/>
            <a:ext cx="0" cy="256032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201163" y="1742321"/>
            <a:ext cx="0" cy="256032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073468" y="1688803"/>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85" name="Rectangle 84"/>
          <p:cNvSpPr/>
          <p:nvPr/>
        </p:nvSpPr>
        <p:spPr>
          <a:xfrm>
            <a:off x="0" y="1798218"/>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86" name="Rectangle 85"/>
          <p:cNvSpPr/>
          <p:nvPr/>
        </p:nvSpPr>
        <p:spPr>
          <a:xfrm>
            <a:off x="1363920" y="1859773"/>
            <a:ext cx="800220" cy="307777"/>
          </a:xfrm>
          <a:prstGeom prst="rect">
            <a:avLst/>
          </a:prstGeom>
        </p:spPr>
        <p:txBody>
          <a:bodyPr wrap="none">
            <a:spAutoFit/>
          </a:bodyPr>
          <a:lstStyle/>
          <a:p>
            <a:pPr algn="ctr" fontAlgn="b"/>
            <a:r>
              <a:rPr lang="en-US" sz="1400" b="1" dirty="0">
                <a:solidFill>
                  <a:schemeClr val="tx1">
                    <a:lumMod val="85000"/>
                    <a:lumOff val="15000"/>
                  </a:schemeClr>
                </a:solidFill>
              </a:rPr>
              <a:t>60%BC</a:t>
            </a:r>
          </a:p>
        </p:txBody>
      </p:sp>
      <p:sp>
        <p:nvSpPr>
          <p:cNvPr id="87" name="Rounded Rectangle 86"/>
          <p:cNvSpPr/>
          <p:nvPr/>
        </p:nvSpPr>
        <p:spPr>
          <a:xfrm>
            <a:off x="1335405" y="1889837"/>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TextBox 87"/>
          <p:cNvSpPr txBox="1"/>
          <p:nvPr/>
        </p:nvSpPr>
        <p:spPr>
          <a:xfrm>
            <a:off x="4002696" y="1688803"/>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89" name="Rectangle 88"/>
          <p:cNvSpPr/>
          <p:nvPr/>
        </p:nvSpPr>
        <p:spPr>
          <a:xfrm>
            <a:off x="4406962" y="1859773"/>
            <a:ext cx="572593" cy="307777"/>
          </a:xfrm>
          <a:prstGeom prst="rect">
            <a:avLst/>
          </a:prstGeom>
        </p:spPr>
        <p:txBody>
          <a:bodyPr wrap="none">
            <a:spAutoFit/>
          </a:bodyPr>
          <a:lstStyle/>
          <a:p>
            <a:pPr algn="ctr" fontAlgn="b"/>
            <a:r>
              <a:rPr lang="en-US" sz="1400" b="1" dirty="0">
                <a:solidFill>
                  <a:schemeClr val="tx1">
                    <a:lumMod val="85000"/>
                    <a:lumOff val="15000"/>
                  </a:schemeClr>
                </a:solidFill>
              </a:rPr>
              <a:t>21%</a:t>
            </a:r>
          </a:p>
        </p:txBody>
      </p:sp>
      <p:sp>
        <p:nvSpPr>
          <p:cNvPr id="91" name="TextBox 90"/>
          <p:cNvSpPr txBox="1"/>
          <p:nvPr/>
        </p:nvSpPr>
        <p:spPr>
          <a:xfrm>
            <a:off x="6987131" y="1688803"/>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92" name="Rectangle 91"/>
          <p:cNvSpPr/>
          <p:nvPr/>
        </p:nvSpPr>
        <p:spPr>
          <a:xfrm>
            <a:off x="7391396" y="1859773"/>
            <a:ext cx="572594" cy="307777"/>
          </a:xfrm>
          <a:prstGeom prst="rect">
            <a:avLst/>
          </a:prstGeom>
        </p:spPr>
        <p:txBody>
          <a:bodyPr wrap="none">
            <a:spAutoFit/>
          </a:bodyPr>
          <a:lstStyle/>
          <a:p>
            <a:pPr algn="ctr" fontAlgn="b"/>
            <a:r>
              <a:rPr lang="en-US" sz="1400" b="1" dirty="0">
                <a:solidFill>
                  <a:schemeClr val="tx1">
                    <a:lumMod val="85000"/>
                    <a:lumOff val="15000"/>
                  </a:schemeClr>
                </a:solidFill>
              </a:rPr>
              <a:t>20%</a:t>
            </a:r>
          </a:p>
        </p:txBody>
      </p:sp>
      <p:sp>
        <p:nvSpPr>
          <p:cNvPr id="55" name="TextBox 54"/>
          <p:cNvSpPr txBox="1"/>
          <p:nvPr/>
        </p:nvSpPr>
        <p:spPr>
          <a:xfrm>
            <a:off x="2311022" y="1216617"/>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56" name="TextBox 55"/>
          <p:cNvSpPr txBox="1"/>
          <p:nvPr/>
        </p:nvSpPr>
        <p:spPr>
          <a:xfrm>
            <a:off x="5824974" y="1151420"/>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57" name="Rectangle 56"/>
          <p:cNvSpPr/>
          <p:nvPr/>
        </p:nvSpPr>
        <p:spPr>
          <a:xfrm>
            <a:off x="944016" y="1226774"/>
            <a:ext cx="1402522" cy="430887"/>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64" name="Rectangle 63"/>
          <p:cNvSpPr/>
          <p:nvPr/>
        </p:nvSpPr>
        <p:spPr>
          <a:xfrm>
            <a:off x="5934972" y="1249333"/>
            <a:ext cx="2635777" cy="400110"/>
          </a:xfrm>
          <a:prstGeom prst="rect">
            <a:avLst/>
          </a:prstGeom>
        </p:spPr>
        <p:txBody>
          <a:bodyPr wrap="square">
            <a:spAutoFit/>
          </a:bodyPr>
          <a:lstStyle/>
          <a:p>
            <a:pPr marL="117475" lvl="0" indent="-117475">
              <a:spcAft>
                <a:spcPts val="300"/>
              </a:spcAft>
            </a:pPr>
            <a:r>
              <a:rPr lang="en-US" sz="1000" dirty="0">
                <a:solidFill>
                  <a:srgbClr val="003C71"/>
                </a:solidFill>
              </a:rPr>
              <a:t>	Many find “LiveSafe” confusing because they are unfamiliar with the term</a:t>
            </a:r>
          </a:p>
        </p:txBody>
      </p:sp>
      <p:sp>
        <p:nvSpPr>
          <p:cNvPr id="59" name="Rectangle 58"/>
          <p:cNvSpPr/>
          <p:nvPr/>
        </p:nvSpPr>
        <p:spPr>
          <a:xfrm>
            <a:off x="2475223" y="1249333"/>
            <a:ext cx="3486150" cy="400110"/>
          </a:xfrm>
          <a:prstGeom prst="rect">
            <a:avLst/>
          </a:prstGeom>
        </p:spPr>
        <p:txBody>
          <a:bodyPr wrap="square">
            <a:spAutoFit/>
          </a:bodyPr>
          <a:lstStyle/>
          <a:p>
            <a:r>
              <a:rPr lang="en-US" sz="1000" dirty="0">
                <a:solidFill>
                  <a:srgbClr val="003C71"/>
                </a:solidFill>
              </a:rPr>
              <a:t>Loading icons are again well-liked since they convey important information in an eye-catching manner</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ectangle 42"/>
          <p:cNvSpPr/>
          <p:nvPr/>
        </p:nvSpPr>
        <p:spPr>
          <a:xfrm>
            <a:off x="214313" y="1433150"/>
            <a:ext cx="8715375" cy="27432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117475" indent="-117475">
              <a:spcAft>
                <a:spcPts val="300"/>
              </a:spcAft>
            </a:pPr>
            <a:endParaRPr lang="en-US" sz="1000" dirty="0">
              <a:solidFill>
                <a:srgbClr val="003C71"/>
              </a:solidFill>
            </a:endParaRPr>
          </a:p>
        </p:txBody>
      </p:sp>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331200" cy="708479"/>
          </a:xfrm>
        </p:spPr>
        <p:txBody>
          <a:bodyPr/>
          <a:lstStyle/>
          <a:p>
            <a:r>
              <a:rPr lang="en-US" dirty="0"/>
              <a:t>Consumers prefer Concept C’s Home Screen because the contrast between the different blues used draw attention and aid navigation</a:t>
            </a:r>
          </a:p>
        </p:txBody>
      </p:sp>
      <p:sp>
        <p:nvSpPr>
          <p:cNvPr id="9" name="Text Placeholder 8"/>
          <p:cNvSpPr>
            <a:spLocks noGrp="1"/>
          </p:cNvSpPr>
          <p:nvPr>
            <p:ph type="body" sz="quarter" idx="13"/>
          </p:nvPr>
        </p:nvSpPr>
        <p:spPr/>
        <p:txBody>
          <a:bodyPr/>
          <a:lstStyle/>
          <a:p>
            <a:r>
              <a:rPr lang="en-US" sz="1200" i="1" dirty="0"/>
              <a:t>Japanese Consumer PC | Home Screen</a:t>
            </a:r>
          </a:p>
        </p:txBody>
      </p:sp>
      <p:sp>
        <p:nvSpPr>
          <p:cNvPr id="10" name="Text Placeholder 9"/>
          <p:cNvSpPr>
            <a:spLocks noGrp="1"/>
          </p:cNvSpPr>
          <p:nvPr>
            <p:ph type="body" sz="quarter" idx="14"/>
          </p:nvPr>
        </p:nvSpPr>
        <p:spPr/>
        <p:txBody>
          <a:bodyPr/>
          <a:lstStyle/>
          <a:p>
            <a:r>
              <a:rPr lang="en-US" dirty="0"/>
              <a:t>*	Among Total Japanese PC Consumers (n = 301) in head-to-head competition.</a:t>
            </a:r>
          </a:p>
          <a:p>
            <a:pPr>
              <a:spcBef>
                <a:spcPts val="0"/>
              </a:spcBef>
            </a:pPr>
            <a:r>
              <a:rPr lang="en-US" dirty="0"/>
              <a:t>Note:	Capital letters indicate statistical significance at the 90% confidence level.</a:t>
            </a:r>
          </a:p>
          <a:p>
            <a:r>
              <a:rPr lang="en-GB" dirty="0"/>
              <a:t>EX2.	Overall, which of these three versions do you prefer?</a:t>
            </a:r>
            <a:r>
              <a:rPr lang="en-US" dirty="0"/>
              <a:t> </a:t>
            </a:r>
          </a:p>
          <a:p>
            <a:r>
              <a:rPr lang="en-US" dirty="0"/>
              <a:t>R1b.	</a:t>
            </a:r>
            <a:r>
              <a:rPr lang="en-GB" dirty="0"/>
              <a:t>Thinking specifically about the home screen (Screen 2),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19</a:t>
            </a:fld>
            <a:endParaRPr lang="en-US" dirty="0">
              <a:solidFill>
                <a:prstClr val="white"/>
              </a:solidFill>
            </a:endParaRPr>
          </a:p>
        </p:txBody>
      </p:sp>
      <p:sp>
        <p:nvSpPr>
          <p:cNvPr id="49" name="TextBox 48"/>
          <p:cNvSpPr txBox="1"/>
          <p:nvPr/>
        </p:nvSpPr>
        <p:spPr>
          <a:xfrm>
            <a:off x="633284" y="3370398"/>
            <a:ext cx="2207721"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White side bar receives lowest proportion of positive comments because color is less eye catching than that of B </a:t>
            </a:r>
            <a:r>
              <a:rPr lang="en-US" sz="1000">
                <a:solidFill>
                  <a:srgbClr val="003C71"/>
                </a:solidFill>
              </a:rPr>
              <a:t>and C</a:t>
            </a:r>
            <a:endParaRPr lang="en-US" sz="1000" dirty="0">
              <a:solidFill>
                <a:srgbClr val="003C71"/>
              </a:solidFill>
            </a:endParaRPr>
          </a:p>
        </p:txBody>
      </p:sp>
      <p:sp>
        <p:nvSpPr>
          <p:cNvPr id="52" name="TextBox 51"/>
          <p:cNvSpPr txBox="1"/>
          <p:nvPr/>
        </p:nvSpPr>
        <p:spPr>
          <a:xfrm>
            <a:off x="3122387" y="3370398"/>
            <a:ext cx="2713361"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Recommended action is rated as less clear than C, suggesting lack of contrasting colors at top bar and on icons makes identifying key information more difficult</a:t>
            </a:r>
          </a:p>
          <a:p>
            <a:pPr marL="117475" indent="-117475">
              <a:spcAft>
                <a:spcPts val="300"/>
              </a:spcAft>
            </a:pPr>
            <a:r>
              <a:rPr lang="en-US" sz="800" i="1" dirty="0">
                <a:solidFill>
                  <a:srgbClr val="FF4E00">
                    <a:lumMod val="75000"/>
                  </a:srgbClr>
                </a:solidFill>
              </a:rPr>
              <a:t>	“It may be difficult for beginners to understand.”</a:t>
            </a:r>
          </a:p>
          <a:p>
            <a:pPr marL="117475" indent="-117475">
              <a:spcAft>
                <a:spcPts val="300"/>
              </a:spcAft>
            </a:pPr>
            <a:r>
              <a:rPr lang="en-US" sz="800" i="1" dirty="0">
                <a:solidFill>
                  <a:srgbClr val="FF4E00">
                    <a:lumMod val="75000"/>
                  </a:srgbClr>
                </a:solidFill>
              </a:rPr>
              <a:t>	“It does not attract attention only with blue.”</a:t>
            </a:r>
          </a:p>
        </p:txBody>
      </p:sp>
      <p:sp>
        <p:nvSpPr>
          <p:cNvPr id="53" name="TextBox 52"/>
          <p:cNvSpPr txBox="1"/>
          <p:nvPr/>
        </p:nvSpPr>
        <p:spPr>
          <a:xfrm>
            <a:off x="6060583" y="3370398"/>
            <a:ext cx="3007217"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Recommended action clearest and consumers more likely to say C is easy to understand vs. A and B since color contrasts help identify important information</a:t>
            </a:r>
          </a:p>
          <a:p>
            <a:pPr marL="117475" indent="-117475">
              <a:spcAft>
                <a:spcPts val="300"/>
              </a:spcAft>
            </a:pPr>
            <a:r>
              <a:rPr lang="en-US" sz="1000" dirty="0">
                <a:solidFill>
                  <a:srgbClr val="003C71"/>
                </a:solidFill>
              </a:rPr>
              <a:t>	As in US, side bar receives highest proportion of positive comments, suggesting pop of color at icons and strong color contrast between this area and rest of screen are well-liked</a:t>
            </a:r>
          </a:p>
        </p:txBody>
      </p:sp>
      <p:grpSp>
        <p:nvGrpSpPr>
          <p:cNvPr id="2" name="Group 29"/>
          <p:cNvGrpSpPr/>
          <p:nvPr/>
        </p:nvGrpSpPr>
        <p:grpSpPr>
          <a:xfrm>
            <a:off x="8514081" y="88900"/>
            <a:ext cx="502920" cy="680392"/>
            <a:chOff x="8514081" y="88900"/>
            <a:chExt cx="502920" cy="680392"/>
          </a:xfrm>
        </p:grpSpPr>
        <p:pic>
          <p:nvPicPr>
            <p:cNvPr id="31" name="Picture 5" descr="C:\Users\cmitchell\Desktop\1280px-Flag_of_Japan.svg.png"/>
            <p:cNvPicPr>
              <a:picLocks noChangeAspect="1" noChangeArrowheads="1"/>
            </p:cNvPicPr>
            <p:nvPr/>
          </p:nvPicPr>
          <p:blipFill>
            <a:blip r:embed="rId6" cstate="screen"/>
            <a:srcRect/>
            <a:stretch>
              <a:fillRect/>
            </a:stretch>
          </p:blipFill>
          <p:spPr bwMode="auto">
            <a:xfrm>
              <a:off x="8514081" y="88900"/>
              <a:ext cx="502920" cy="335148"/>
            </a:xfrm>
            <a:prstGeom prst="rect">
              <a:avLst/>
            </a:prstGeom>
            <a:noFill/>
            <a:ln>
              <a:solidFill>
                <a:schemeClr val="bg2"/>
              </a:solidFill>
            </a:ln>
          </p:spPr>
        </p:pic>
        <p:grpSp>
          <p:nvGrpSpPr>
            <p:cNvPr id="3" name="Group 31"/>
            <p:cNvGrpSpPr/>
            <p:nvPr/>
          </p:nvGrpSpPr>
          <p:grpSpPr>
            <a:xfrm>
              <a:off x="8566438" y="497925"/>
              <a:ext cx="389601" cy="271367"/>
              <a:chOff x="6872285" y="753756"/>
              <a:chExt cx="989013" cy="617845"/>
            </a:xfrm>
            <a:solidFill>
              <a:schemeClr val="accent2">
                <a:lumMod val="75000"/>
              </a:schemeClr>
            </a:solidFill>
          </p:grpSpPr>
          <p:sp>
            <p:nvSpPr>
              <p:cNvPr id="33" name="Freeform 9"/>
              <p:cNvSpPr>
                <a:spLocks noEditPoints="1"/>
              </p:cNvSpPr>
              <p:nvPr/>
            </p:nvSpPr>
            <p:spPr bwMode="auto">
              <a:xfrm>
                <a:off x="6872285" y="1274762"/>
                <a:ext cx="989013" cy="96839"/>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0"/>
              <p:cNvSpPr>
                <a:spLocks noEditPoints="1"/>
              </p:cNvSpPr>
              <p:nvPr/>
            </p:nvSpPr>
            <p:spPr bwMode="auto">
              <a:xfrm>
                <a:off x="6989456" y="753756"/>
                <a:ext cx="817563" cy="515938"/>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68" name="Rectangle 67"/>
          <p:cNvSpPr/>
          <p:nvPr/>
        </p:nvSpPr>
        <p:spPr>
          <a:xfrm>
            <a:off x="4079631" y="903344"/>
            <a:ext cx="5064371" cy="391178"/>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Use high contrast color schemes and avoid monotone ones; Ensure all text is Japanese to increase clarity </a:t>
            </a:r>
          </a:p>
        </p:txBody>
      </p:sp>
      <p:grpSp>
        <p:nvGrpSpPr>
          <p:cNvPr id="4" name="Group 42"/>
          <p:cNvGrpSpPr/>
          <p:nvPr/>
        </p:nvGrpSpPr>
        <p:grpSpPr>
          <a:xfrm>
            <a:off x="886507" y="2337613"/>
            <a:ext cx="1490934" cy="1026918"/>
            <a:chOff x="973670" y="1806462"/>
            <a:chExt cx="2340864" cy="1609623"/>
          </a:xfrm>
        </p:grpSpPr>
        <p:pic>
          <p:nvPicPr>
            <p:cNvPr id="252932" name="Picture 4"/>
            <p:cNvPicPr>
              <a:picLocks noChangeAspect="1" noChangeArrowheads="1"/>
            </p:cNvPicPr>
            <p:nvPr/>
          </p:nvPicPr>
          <p:blipFill>
            <a:blip r:embed="rId7" cstate="screen"/>
            <a:srcRect/>
            <a:stretch>
              <a:fillRect/>
            </a:stretch>
          </p:blipFill>
          <p:spPr bwMode="auto">
            <a:xfrm>
              <a:off x="973670" y="1806462"/>
              <a:ext cx="2340864" cy="1609623"/>
            </a:xfrm>
            <a:prstGeom prst="rect">
              <a:avLst/>
            </a:prstGeom>
            <a:noFill/>
            <a:ln w="9525">
              <a:noFill/>
              <a:miter lim="800000"/>
              <a:headEnd/>
              <a:tailEnd/>
            </a:ln>
          </p:spPr>
        </p:pic>
        <p:sp>
          <p:nvSpPr>
            <p:cNvPr id="71" name="Rounded Rectangle 70"/>
            <p:cNvSpPr/>
            <p:nvPr/>
          </p:nvSpPr>
          <p:spPr>
            <a:xfrm>
              <a:off x="1001484" y="2083385"/>
              <a:ext cx="636816" cy="1329871"/>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ounded Rectangle 71"/>
            <p:cNvSpPr/>
            <p:nvPr/>
          </p:nvSpPr>
          <p:spPr>
            <a:xfrm>
              <a:off x="2000250" y="2997785"/>
              <a:ext cx="971550" cy="390071"/>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7" name="TextBox 76"/>
          <p:cNvSpPr txBox="1"/>
          <p:nvPr/>
        </p:nvSpPr>
        <p:spPr>
          <a:xfrm>
            <a:off x="482894" y="322613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78" name="TextBox 77"/>
          <p:cNvSpPr txBox="1"/>
          <p:nvPr/>
        </p:nvSpPr>
        <p:spPr>
          <a:xfrm>
            <a:off x="1945662" y="1371896"/>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79" name="TextBox 78"/>
          <p:cNvSpPr txBox="1"/>
          <p:nvPr/>
        </p:nvSpPr>
        <p:spPr>
          <a:xfrm>
            <a:off x="2957996" y="322613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81" name="TextBox 80"/>
          <p:cNvSpPr txBox="1"/>
          <p:nvPr/>
        </p:nvSpPr>
        <p:spPr>
          <a:xfrm>
            <a:off x="5930019" y="3293274"/>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83" name="TextBox 82"/>
          <p:cNvSpPr txBox="1"/>
          <p:nvPr/>
        </p:nvSpPr>
        <p:spPr>
          <a:xfrm>
            <a:off x="5943367" y="3937924"/>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grpSp>
        <p:nvGrpSpPr>
          <p:cNvPr id="5" name="Group 44"/>
          <p:cNvGrpSpPr/>
          <p:nvPr/>
        </p:nvGrpSpPr>
        <p:grpSpPr>
          <a:xfrm>
            <a:off x="3745010" y="2337613"/>
            <a:ext cx="1483580" cy="1014284"/>
            <a:chOff x="3795009" y="1818210"/>
            <a:chExt cx="2340864" cy="1597875"/>
          </a:xfrm>
        </p:grpSpPr>
        <p:pic>
          <p:nvPicPr>
            <p:cNvPr id="252933" name="Picture 5"/>
            <p:cNvPicPr>
              <a:picLocks noChangeAspect="1" noChangeArrowheads="1"/>
            </p:cNvPicPr>
            <p:nvPr/>
          </p:nvPicPr>
          <p:blipFill>
            <a:blip r:embed="rId8" cstate="screen"/>
            <a:srcRect/>
            <a:stretch>
              <a:fillRect/>
            </a:stretch>
          </p:blipFill>
          <p:spPr bwMode="auto">
            <a:xfrm>
              <a:off x="3795009" y="1818210"/>
              <a:ext cx="2340864" cy="1597875"/>
            </a:xfrm>
            <a:prstGeom prst="rect">
              <a:avLst/>
            </a:prstGeom>
            <a:noFill/>
            <a:ln w="9525">
              <a:noFill/>
              <a:miter lim="800000"/>
              <a:headEnd/>
              <a:tailEnd/>
            </a:ln>
          </p:spPr>
        </p:pic>
        <p:sp>
          <p:nvSpPr>
            <p:cNvPr id="41" name="Rounded Rectangle 40"/>
            <p:cNvSpPr/>
            <p:nvPr/>
          </p:nvSpPr>
          <p:spPr>
            <a:xfrm>
              <a:off x="4819650" y="2997785"/>
              <a:ext cx="971550" cy="390071"/>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43"/>
          <p:cNvGrpSpPr/>
          <p:nvPr/>
        </p:nvGrpSpPr>
        <p:grpSpPr>
          <a:xfrm>
            <a:off x="6791645" y="2337613"/>
            <a:ext cx="1476055" cy="1024201"/>
            <a:chOff x="6616347" y="1795831"/>
            <a:chExt cx="2340864" cy="1620254"/>
          </a:xfrm>
        </p:grpSpPr>
        <p:pic>
          <p:nvPicPr>
            <p:cNvPr id="252934" name="Picture 6"/>
            <p:cNvPicPr>
              <a:picLocks noChangeAspect="1" noChangeArrowheads="1"/>
            </p:cNvPicPr>
            <p:nvPr/>
          </p:nvPicPr>
          <p:blipFill>
            <a:blip r:embed="rId9" cstate="screen"/>
            <a:srcRect/>
            <a:stretch>
              <a:fillRect/>
            </a:stretch>
          </p:blipFill>
          <p:spPr bwMode="auto">
            <a:xfrm>
              <a:off x="6616347" y="1795831"/>
              <a:ext cx="2340864" cy="1620254"/>
            </a:xfrm>
            <a:prstGeom prst="rect">
              <a:avLst/>
            </a:prstGeom>
            <a:noFill/>
            <a:ln w="9525">
              <a:noFill/>
              <a:miter lim="800000"/>
              <a:headEnd/>
              <a:tailEnd/>
            </a:ln>
          </p:spPr>
        </p:pic>
        <p:sp>
          <p:nvSpPr>
            <p:cNvPr id="70" name="Rounded Rectangle 69"/>
            <p:cNvSpPr/>
            <p:nvPr/>
          </p:nvSpPr>
          <p:spPr>
            <a:xfrm>
              <a:off x="6640284" y="2083385"/>
              <a:ext cx="636816" cy="132987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ed Rectangle 41"/>
            <p:cNvSpPr/>
            <p:nvPr/>
          </p:nvSpPr>
          <p:spPr>
            <a:xfrm>
              <a:off x="7620000" y="2997785"/>
              <a:ext cx="971550" cy="390071"/>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50" name="Straight Connector 49"/>
          <p:cNvCxnSpPr/>
          <p:nvPr/>
        </p:nvCxnSpPr>
        <p:spPr>
          <a:xfrm>
            <a:off x="2864233" y="1893406"/>
            <a:ext cx="0" cy="237744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877313" y="1893406"/>
            <a:ext cx="0" cy="256032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941412" y="182470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55" name="Rectangle 54"/>
          <p:cNvSpPr/>
          <p:nvPr/>
        </p:nvSpPr>
        <p:spPr>
          <a:xfrm>
            <a:off x="0" y="1966500"/>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56" name="Rectangle 55"/>
          <p:cNvSpPr/>
          <p:nvPr/>
        </p:nvSpPr>
        <p:spPr>
          <a:xfrm>
            <a:off x="1345678" y="2028055"/>
            <a:ext cx="572593" cy="307777"/>
          </a:xfrm>
          <a:prstGeom prst="rect">
            <a:avLst/>
          </a:prstGeom>
        </p:spPr>
        <p:txBody>
          <a:bodyPr wrap="none">
            <a:spAutoFit/>
          </a:bodyPr>
          <a:lstStyle/>
          <a:p>
            <a:pPr algn="ctr" fontAlgn="b"/>
            <a:r>
              <a:rPr lang="en-US" sz="1400" b="1" dirty="0">
                <a:solidFill>
                  <a:schemeClr val="tx1">
                    <a:lumMod val="85000"/>
                    <a:lumOff val="15000"/>
                  </a:schemeClr>
                </a:solidFill>
              </a:rPr>
              <a:t>30%</a:t>
            </a:r>
          </a:p>
        </p:txBody>
      </p:sp>
      <p:sp>
        <p:nvSpPr>
          <p:cNvPr id="58" name="TextBox 57"/>
          <p:cNvSpPr txBox="1"/>
          <p:nvPr/>
        </p:nvSpPr>
        <p:spPr>
          <a:xfrm>
            <a:off x="3796238" y="182470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59" name="Rectangle 58"/>
          <p:cNvSpPr/>
          <p:nvPr/>
        </p:nvSpPr>
        <p:spPr>
          <a:xfrm>
            <a:off x="4200504" y="2028055"/>
            <a:ext cx="572593" cy="307777"/>
          </a:xfrm>
          <a:prstGeom prst="rect">
            <a:avLst/>
          </a:prstGeom>
        </p:spPr>
        <p:txBody>
          <a:bodyPr wrap="none">
            <a:spAutoFit/>
          </a:bodyPr>
          <a:lstStyle/>
          <a:p>
            <a:pPr algn="ctr" fontAlgn="b"/>
            <a:r>
              <a:rPr lang="en-US" sz="1400" b="1" dirty="0">
                <a:solidFill>
                  <a:schemeClr val="tx1">
                    <a:lumMod val="85000"/>
                    <a:lumOff val="15000"/>
                  </a:schemeClr>
                </a:solidFill>
              </a:rPr>
              <a:t>32%</a:t>
            </a:r>
          </a:p>
        </p:txBody>
      </p:sp>
      <p:sp>
        <p:nvSpPr>
          <p:cNvPr id="60" name="Rounded Rectangle 59"/>
          <p:cNvSpPr/>
          <p:nvPr/>
        </p:nvSpPr>
        <p:spPr>
          <a:xfrm>
            <a:off x="7101047" y="2058119"/>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6839110" y="182470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67" name="Rectangle 66"/>
          <p:cNvSpPr/>
          <p:nvPr/>
        </p:nvSpPr>
        <p:spPr>
          <a:xfrm>
            <a:off x="7183263" y="2028055"/>
            <a:ext cx="692818" cy="307777"/>
          </a:xfrm>
          <a:prstGeom prst="rect">
            <a:avLst/>
          </a:prstGeom>
        </p:spPr>
        <p:txBody>
          <a:bodyPr wrap="none">
            <a:spAutoFit/>
          </a:bodyPr>
          <a:lstStyle/>
          <a:p>
            <a:pPr algn="ctr" fontAlgn="b"/>
            <a:r>
              <a:rPr lang="en-US" sz="1400" b="1" dirty="0">
                <a:solidFill>
                  <a:schemeClr val="tx1">
                    <a:lumMod val="85000"/>
                    <a:lumOff val="15000"/>
                  </a:schemeClr>
                </a:solidFill>
              </a:rPr>
              <a:t>37%A</a:t>
            </a:r>
          </a:p>
        </p:txBody>
      </p:sp>
      <p:sp>
        <p:nvSpPr>
          <p:cNvPr id="44" name="Rectangle 43"/>
          <p:cNvSpPr/>
          <p:nvPr/>
        </p:nvSpPr>
        <p:spPr>
          <a:xfrm>
            <a:off x="296888" y="1430760"/>
            <a:ext cx="2400300" cy="261610"/>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45" name="Rectangle 44"/>
          <p:cNvSpPr/>
          <p:nvPr/>
        </p:nvSpPr>
        <p:spPr>
          <a:xfrm>
            <a:off x="1962618" y="1455200"/>
            <a:ext cx="7296151" cy="246221"/>
          </a:xfrm>
          <a:prstGeom prst="rect">
            <a:avLst/>
          </a:prstGeom>
        </p:spPr>
        <p:txBody>
          <a:bodyPr wrap="square">
            <a:spAutoFit/>
          </a:bodyPr>
          <a:lstStyle/>
          <a:p>
            <a:pPr marL="117475" lvl="0" indent="-117475">
              <a:spcAft>
                <a:spcPts val="300"/>
              </a:spcAft>
            </a:pPr>
            <a:r>
              <a:rPr lang="en-US" sz="1000">
                <a:solidFill>
                  <a:srgbClr val="003C71"/>
                </a:solidFill>
              </a:rPr>
              <a:t>	The “Protect more devices” section receives negative comments because it has English text, which many cannot read</a:t>
            </a:r>
            <a:endParaRPr lang="en-US" sz="1000" dirty="0">
              <a:solidFill>
                <a:srgbClr val="003C7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0163" name="Picture 3" descr="C:\Users\cmitchell\Downloads\shutterstock_335170388.jpg"/>
          <p:cNvPicPr>
            <a:picLocks noChangeAspect="1" noChangeArrowheads="1"/>
          </p:cNvPicPr>
          <p:nvPr/>
        </p:nvPicPr>
        <p:blipFill>
          <a:blip r:embed="rId6" cstate="screen"/>
          <a:srcRect/>
          <a:stretch>
            <a:fillRect/>
          </a:stretch>
        </p:blipFill>
        <p:spPr bwMode="auto">
          <a:xfrm>
            <a:off x="1088550" y="-1914"/>
            <a:ext cx="8055450" cy="4763695"/>
          </a:xfrm>
          <a:prstGeom prst="rect">
            <a:avLst/>
          </a:prstGeom>
          <a:noFill/>
        </p:spPr>
      </p:pic>
      <p:pic>
        <p:nvPicPr>
          <p:cNvPr id="11" name="Picture 8" descr="PPT_Gradient_White.psd"/>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2451"/>
            <a:ext cx="9144000" cy="477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nchor="ctr"/>
          <a:lstStyle/>
          <a:p>
            <a:r>
              <a:rPr lang="en-US" dirty="0"/>
              <a:t>Table of Contents</a:t>
            </a:r>
          </a:p>
        </p:txBody>
      </p:sp>
      <p:sp>
        <p:nvSpPr>
          <p:cNvPr id="10"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2</a:t>
            </a:fld>
            <a:endParaRPr lang="en-US" dirty="0">
              <a:solidFill>
                <a:prstClr val="white"/>
              </a:solidFill>
            </a:endParaRPr>
          </a:p>
        </p:txBody>
      </p:sp>
      <p:sp>
        <p:nvSpPr>
          <p:cNvPr id="12" name="Rectangle 11"/>
          <p:cNvSpPr/>
          <p:nvPr/>
        </p:nvSpPr>
        <p:spPr>
          <a:xfrm>
            <a:off x="304797" y="3836284"/>
            <a:ext cx="8412128" cy="608124"/>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rIns="182880" numCol="1" rtlCol="0" anchor="ctr"/>
          <a:lstStyle/>
          <a:p>
            <a:pPr marL="63500">
              <a:spcAft>
                <a:spcPts val="600"/>
              </a:spcAft>
            </a:pPr>
            <a:r>
              <a:rPr lang="en-US" sz="1050" b="1" i="1" dirty="0">
                <a:solidFill>
                  <a:schemeClr val="tx2"/>
                </a:solidFill>
              </a:rPr>
              <a:t>This report contains closed and open ended quantitative insights for consumers and B2B</a:t>
            </a:r>
          </a:p>
        </p:txBody>
      </p:sp>
      <p:sp>
        <p:nvSpPr>
          <p:cNvPr id="17" name="Rectangle 16"/>
          <p:cNvSpPr/>
          <p:nvPr/>
        </p:nvSpPr>
        <p:spPr>
          <a:xfrm>
            <a:off x="304799" y="903760"/>
            <a:ext cx="8412480" cy="2902689"/>
          </a:xfrm>
          <a:prstGeom prst="rect">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420954599"/>
              </p:ext>
            </p:extLst>
          </p:nvPr>
        </p:nvGraphicFramePr>
        <p:xfrm>
          <a:off x="413048" y="1086738"/>
          <a:ext cx="8303877" cy="2528325"/>
        </p:xfrm>
        <a:graphic>
          <a:graphicData uri="http://schemas.openxmlformats.org/drawingml/2006/table">
            <a:tbl>
              <a:tblPr firstRow="1" bandRow="1"/>
              <a:tblGrid>
                <a:gridCol w="3330143">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3693574">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tblGrid>
              <a:tr h="28092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r>
                        <a:rPr lang="en-US" sz="1050" b="1" dirty="0">
                          <a:solidFill>
                            <a:schemeClr val="bg1"/>
                          </a:solidFill>
                          <a:latin typeface="+mj-lt"/>
                          <a:ea typeface="Segoe UI" pitchFamily="34" charset="0"/>
                          <a:cs typeface="Segoe UI" pitchFamily="34" charset="0"/>
                        </a:rPr>
                        <a:t>Business &amp; Research Objectives</a:t>
                      </a:r>
                    </a:p>
                  </a:txBody>
                  <a:tcPr anchor="ctr">
                    <a:lnL w="9525" cap="flat" cmpd="sng" algn="ctr">
                      <a:noFill/>
                      <a:prstDash val="soli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050" b="1" dirty="0">
                          <a:solidFill>
                            <a:schemeClr val="bg1"/>
                          </a:solidFill>
                          <a:latin typeface="+mj-lt"/>
                          <a:ea typeface="Segoe UI" pitchFamily="34" charset="0"/>
                          <a:cs typeface="Segoe UI" pitchFamily="34" charset="0"/>
                        </a:rPr>
                        <a:t>3</a:t>
                      </a:r>
                    </a:p>
                  </a:txBody>
                  <a:tcPr anchor="ctr">
                    <a:lnL>
                      <a:noFill/>
                    </a:lnL>
                    <a:lnR w="9525" cap="flat" cmpd="sng" algn="ctr">
                      <a:noFill/>
                      <a:prstDash val="soli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3363" lvl="1" indent="0"/>
                      <a:r>
                        <a:rPr lang="en-US" sz="1050" b="0" i="1" dirty="0">
                          <a:solidFill>
                            <a:schemeClr val="tx2">
                              <a:lumMod val="20000"/>
                              <a:lumOff val="80000"/>
                            </a:schemeClr>
                          </a:solidFill>
                          <a:latin typeface="+mj-lt"/>
                          <a:ea typeface="Segoe UI" pitchFamily="34" charset="0"/>
                          <a:cs typeface="Segoe UI" pitchFamily="34" charset="0"/>
                        </a:rPr>
                        <a:t>Chapter 4: US Consumer Mobile </a:t>
                      </a:r>
                      <a:r>
                        <a:rPr lang="en-US" sz="1050" b="0" i="1" kern="1200" dirty="0">
                          <a:solidFill>
                            <a:schemeClr val="tx2">
                              <a:lumMod val="20000"/>
                              <a:lumOff val="80000"/>
                            </a:schemeClr>
                          </a:solidFill>
                          <a:latin typeface="+mj-lt"/>
                          <a:ea typeface="Segoe UI" pitchFamily="34" charset="0"/>
                          <a:cs typeface="Segoe UI" pitchFamily="34" charset="0"/>
                        </a:rPr>
                        <a:t>Concepts</a:t>
                      </a:r>
                      <a:endParaRPr lang="en-US" sz="1050" b="0" i="1" dirty="0">
                        <a:solidFill>
                          <a:schemeClr val="tx2">
                            <a:lumMod val="20000"/>
                            <a:lumOff val="80000"/>
                          </a:schemeClr>
                        </a:solidFill>
                        <a:latin typeface="+mj-lt"/>
                        <a:ea typeface="Segoe UI" pitchFamily="34" charset="0"/>
                        <a:cs typeface="Segoe UI" pitchFamily="34" charset="0"/>
                      </a:endParaRPr>
                    </a:p>
                  </a:txBody>
                  <a:tcPr anchor="ctr">
                    <a:lnL>
                      <a:noFill/>
                    </a:lnL>
                    <a:lnR w="9525" cap="flat" cmpd="sng" algn="ctr">
                      <a:noFill/>
                      <a:prstDash val="soli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tx2">
                              <a:lumMod val="20000"/>
                              <a:lumOff val="80000"/>
                            </a:schemeClr>
                          </a:solidFill>
                          <a:latin typeface="+mj-lt"/>
                          <a:ea typeface="Segoe UI" pitchFamily="34" charset="0"/>
                          <a:cs typeface="Segoe UI" pitchFamily="34" charset="0"/>
                        </a:rPr>
                        <a:t>27</a:t>
                      </a:r>
                    </a:p>
                  </a:txBody>
                  <a:tcPr anchor="ctr">
                    <a:lnL>
                      <a:noFill/>
                    </a:lnL>
                    <a:lnR w="9525" cap="flat" cmpd="sng" algn="ctr">
                      <a:noFill/>
                      <a:prstDash val="soli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092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latin typeface="+mj-lt"/>
                          <a:ea typeface="Segoe UI" pitchFamily="34" charset="0"/>
                          <a:cs typeface="Segoe UI" pitchFamily="34" charset="0"/>
                        </a:rPr>
                        <a:t>Methodology &amp; Participants </a:t>
                      </a:r>
                    </a:p>
                  </a:txBody>
                  <a:tcPr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050" b="1" dirty="0">
                          <a:solidFill>
                            <a:schemeClr val="bg1"/>
                          </a:solidFill>
                          <a:latin typeface="+mj-lt"/>
                          <a:ea typeface="Segoe UI" pitchFamily="34" charset="0"/>
                          <a:cs typeface="Segoe UI" pitchFamily="34" charset="0"/>
                        </a:rPr>
                        <a:t>4</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3363" lvl="1" indent="0"/>
                      <a:r>
                        <a:rPr lang="en-US" sz="1050" b="0" i="1" dirty="0">
                          <a:solidFill>
                            <a:schemeClr val="tx2">
                              <a:lumMod val="20000"/>
                              <a:lumOff val="80000"/>
                            </a:schemeClr>
                          </a:solidFill>
                          <a:latin typeface="+mj-lt"/>
                          <a:ea typeface="Segoe UI" pitchFamily="34" charset="0"/>
                          <a:cs typeface="Segoe UI" pitchFamily="34" charset="0"/>
                        </a:rPr>
                        <a:t>Chapter 5: Product</a:t>
                      </a:r>
                      <a:r>
                        <a:rPr lang="en-US" sz="1050" b="0" i="1" baseline="0" dirty="0">
                          <a:solidFill>
                            <a:schemeClr val="tx2">
                              <a:lumMod val="20000"/>
                              <a:lumOff val="80000"/>
                            </a:schemeClr>
                          </a:solidFill>
                          <a:latin typeface="+mj-lt"/>
                          <a:ea typeface="Segoe UI" pitchFamily="34" charset="0"/>
                          <a:cs typeface="Segoe UI" pitchFamily="34" charset="0"/>
                        </a:rPr>
                        <a:t> Emotions &amp; Attributes | Consumers</a:t>
                      </a:r>
                      <a:endParaRPr lang="en-US" sz="1050" b="0" i="1" dirty="0">
                        <a:solidFill>
                          <a:schemeClr val="tx2">
                            <a:lumMod val="20000"/>
                            <a:lumOff val="80000"/>
                          </a:schemeClr>
                        </a:solidFill>
                        <a:latin typeface="+mj-lt"/>
                        <a:ea typeface="Segoe UI" pitchFamily="34" charset="0"/>
                        <a:cs typeface="Segoe UI" pitchFamily="34" charset="0"/>
                      </a:endParaRP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tx2">
                              <a:lumMod val="20000"/>
                              <a:lumOff val="80000"/>
                            </a:schemeClr>
                          </a:solidFill>
                          <a:latin typeface="+mj-lt"/>
                          <a:ea typeface="Segoe UI" pitchFamily="34" charset="0"/>
                          <a:cs typeface="Segoe UI" pitchFamily="34" charset="0"/>
                        </a:rPr>
                        <a:t>32</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09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1" kern="1200" dirty="0">
                          <a:solidFill>
                            <a:schemeClr val="bg1"/>
                          </a:solidFill>
                          <a:latin typeface="+mj-lt"/>
                          <a:ea typeface="Segoe UI" pitchFamily="34" charset="0"/>
                          <a:cs typeface="Segoe UI" pitchFamily="34" charset="0"/>
                        </a:rPr>
                        <a:t>Scorecard</a:t>
                      </a:r>
                    </a:p>
                  </a:txBody>
                  <a:tcPr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8</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1" kern="1200" dirty="0">
                          <a:solidFill>
                            <a:schemeClr val="bg1"/>
                          </a:solidFill>
                          <a:latin typeface="+mj-lt"/>
                          <a:ea typeface="Segoe UI" pitchFamily="34" charset="0"/>
                          <a:cs typeface="Segoe UI" pitchFamily="34" charset="0"/>
                        </a:rPr>
                        <a:t>Section 2: Quantitative B2B Insights</a:t>
                      </a:r>
                      <a:endParaRPr lang="en-US" sz="1050" b="1" dirty="0">
                        <a:solidFill>
                          <a:schemeClr val="bg1"/>
                        </a:solidFill>
                        <a:latin typeface="+mj-lt"/>
                        <a:ea typeface="Segoe UI" pitchFamily="34" charset="0"/>
                        <a:cs typeface="Segoe UI" pitchFamily="34" charset="0"/>
                      </a:endParaRP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38</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09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1" kern="1200" dirty="0">
                          <a:solidFill>
                            <a:schemeClr val="bg1"/>
                          </a:solidFill>
                          <a:latin typeface="+mj-lt"/>
                          <a:ea typeface="Segoe UI" pitchFamily="34" charset="0"/>
                          <a:cs typeface="Segoe UI" pitchFamily="34" charset="0"/>
                        </a:rPr>
                        <a:t>Quantitative Phase Summary</a:t>
                      </a:r>
                    </a:p>
                  </a:txBody>
                  <a:tcPr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9</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3363" lvl="1" indent="0"/>
                      <a:r>
                        <a:rPr lang="en-US" sz="1050" b="0" i="1" dirty="0">
                          <a:solidFill>
                            <a:schemeClr val="bg1"/>
                          </a:solidFill>
                          <a:latin typeface="+mj-lt"/>
                          <a:ea typeface="Segoe UI" pitchFamily="34" charset="0"/>
                          <a:cs typeface="Segoe UI" pitchFamily="34" charset="0"/>
                        </a:rPr>
                        <a:t>Chapter 6: US B2B Concepts</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39</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0925">
                <a:tc>
                  <a:txBody>
                    <a:bodyPr/>
                    <a:lstStyle/>
                    <a:p>
                      <a:pPr marL="0" indent="0"/>
                      <a:r>
                        <a:rPr lang="en-US" sz="1050" b="1" dirty="0">
                          <a:solidFill>
                            <a:schemeClr val="bg1"/>
                          </a:solidFill>
                          <a:latin typeface="+mj-lt"/>
                          <a:ea typeface="Segoe UI" pitchFamily="34" charset="0"/>
                          <a:cs typeface="Segoe UI" pitchFamily="34" charset="0"/>
                        </a:rPr>
                        <a:t>Linguistic Coding Insights</a:t>
                      </a:r>
                    </a:p>
                  </a:txBody>
                  <a:tcPr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10</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3363" marR="0" lvl="1" indent="0" algn="l" defTabSz="914400" rtl="0" eaLnBrk="1" fontAlgn="auto" latinLnBrk="0" hangingPunct="1">
                        <a:lnSpc>
                          <a:spcPct val="100000"/>
                        </a:lnSpc>
                        <a:spcBef>
                          <a:spcPts val="0"/>
                        </a:spcBef>
                        <a:spcAft>
                          <a:spcPts val="0"/>
                        </a:spcAft>
                        <a:buClrTx/>
                        <a:buSzTx/>
                        <a:buFontTx/>
                        <a:buNone/>
                        <a:tabLst/>
                        <a:defRPr/>
                      </a:pPr>
                      <a:r>
                        <a:rPr lang="en-US" sz="1050" b="0" i="1" dirty="0">
                          <a:solidFill>
                            <a:schemeClr val="bg1"/>
                          </a:solidFill>
                          <a:latin typeface="+mj-lt"/>
                          <a:ea typeface="Segoe UI" pitchFamily="34" charset="0"/>
                          <a:cs typeface="Segoe UI" pitchFamily="34" charset="0"/>
                        </a:rPr>
                        <a:t>Chapter 7: Japan </a:t>
                      </a:r>
                      <a:r>
                        <a:rPr lang="en-US" sz="1050" b="0" i="1" kern="1200" dirty="0">
                          <a:solidFill>
                            <a:schemeClr val="bg1"/>
                          </a:solidFill>
                          <a:latin typeface="+mj-lt"/>
                          <a:ea typeface="Segoe UI" pitchFamily="34" charset="0"/>
                          <a:cs typeface="Segoe UI" pitchFamily="34" charset="0"/>
                        </a:rPr>
                        <a:t>B2B Concepts</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44</a:t>
                      </a:r>
                    </a:p>
                  </a:txBody>
                  <a:tcPr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0925">
                <a:tc>
                  <a:txBody>
                    <a:bodyPr/>
                    <a:lstStyle/>
                    <a:p>
                      <a:pPr marL="0" indent="0"/>
                      <a:r>
                        <a:rPr lang="en-US" sz="1050" b="1" dirty="0">
                          <a:solidFill>
                            <a:schemeClr val="tx2">
                              <a:lumMod val="20000"/>
                              <a:lumOff val="80000"/>
                            </a:schemeClr>
                          </a:solidFill>
                          <a:latin typeface="+mj-lt"/>
                          <a:ea typeface="Segoe UI" pitchFamily="34" charset="0"/>
                          <a:cs typeface="Segoe UI" pitchFamily="34" charset="0"/>
                        </a:rPr>
                        <a:t>Section 1: Quantitative Consumer Insights</a:t>
                      </a:r>
                    </a:p>
                  </a:txBody>
                  <a:tcPr anchor="ctr">
                    <a:lnL w="9525" cap="flat" cmpd="sng" algn="ctr">
                      <a:noFill/>
                      <a:prstDash val="solid"/>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tx2">
                              <a:lumMod val="20000"/>
                              <a:lumOff val="80000"/>
                            </a:schemeClr>
                          </a:solidFill>
                          <a:latin typeface="+mj-lt"/>
                          <a:ea typeface="Segoe UI" pitchFamily="34" charset="0"/>
                          <a:cs typeface="Segoe UI" pitchFamily="34" charset="0"/>
                        </a:rPr>
                        <a:t>11</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3363" marR="0" lvl="1" indent="0" algn="l" defTabSz="914400" rtl="0" eaLnBrk="1" fontAlgn="auto" latinLnBrk="0" hangingPunct="1">
                        <a:lnSpc>
                          <a:spcPct val="100000"/>
                        </a:lnSpc>
                        <a:spcBef>
                          <a:spcPts val="0"/>
                        </a:spcBef>
                        <a:spcAft>
                          <a:spcPts val="0"/>
                        </a:spcAft>
                        <a:buClrTx/>
                        <a:buSzTx/>
                        <a:buFontTx/>
                        <a:buNone/>
                        <a:tabLst/>
                        <a:defRPr/>
                      </a:pPr>
                      <a:r>
                        <a:rPr lang="en-US" sz="1050" b="0" i="1" dirty="0">
                          <a:solidFill>
                            <a:schemeClr val="bg1"/>
                          </a:solidFill>
                          <a:latin typeface="+mj-lt"/>
                          <a:ea typeface="Segoe UI" pitchFamily="34" charset="0"/>
                          <a:cs typeface="Segoe UI" pitchFamily="34" charset="0"/>
                        </a:rPr>
                        <a:t>Chapter 8: Germany </a:t>
                      </a:r>
                      <a:r>
                        <a:rPr lang="en-US" sz="1050" b="0" i="1" kern="1200" dirty="0">
                          <a:solidFill>
                            <a:schemeClr val="bg1"/>
                          </a:solidFill>
                          <a:latin typeface="+mj-lt"/>
                          <a:ea typeface="Segoe UI" pitchFamily="34" charset="0"/>
                          <a:cs typeface="Segoe UI" pitchFamily="34" charset="0"/>
                        </a:rPr>
                        <a:t>B2B Concepts</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49</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092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3363" lvl="1" indent="0"/>
                      <a:r>
                        <a:rPr lang="en-US" sz="1050" b="0" i="1" dirty="0">
                          <a:solidFill>
                            <a:schemeClr val="tx2">
                              <a:lumMod val="20000"/>
                              <a:lumOff val="80000"/>
                            </a:schemeClr>
                          </a:solidFill>
                          <a:latin typeface="+mj-lt"/>
                          <a:ea typeface="Segoe UI" pitchFamily="34" charset="0"/>
                          <a:cs typeface="Segoe UI" pitchFamily="34" charset="0"/>
                        </a:rPr>
                        <a:t>Chapter 1: US Consumer PC Concepts</a:t>
                      </a:r>
                    </a:p>
                  </a:txBody>
                  <a:tcPr anchor="ctr">
                    <a:lnL w="9525" cap="flat" cmpd="sng" algn="ctr">
                      <a:noFill/>
                      <a:prstDash val="solid"/>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tx2">
                              <a:lumMod val="20000"/>
                              <a:lumOff val="80000"/>
                            </a:schemeClr>
                          </a:solidFill>
                          <a:latin typeface="+mj-lt"/>
                          <a:ea typeface="Segoe UI" pitchFamily="34" charset="0"/>
                          <a:cs typeface="Segoe UI" pitchFamily="34" charset="0"/>
                        </a:rPr>
                        <a:t>12</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3363" lvl="1" indent="0"/>
                      <a:r>
                        <a:rPr lang="en-US" sz="1050" b="0" i="1" dirty="0">
                          <a:solidFill>
                            <a:schemeClr val="bg1"/>
                          </a:solidFill>
                          <a:latin typeface="+mj-lt"/>
                          <a:ea typeface="Segoe UI" pitchFamily="34" charset="0"/>
                          <a:cs typeface="Segoe UI" pitchFamily="34" charset="0"/>
                        </a:rPr>
                        <a:t>Chapter 9: Product</a:t>
                      </a:r>
                      <a:r>
                        <a:rPr lang="en-US" sz="1050" b="0" i="1" baseline="0" dirty="0">
                          <a:solidFill>
                            <a:schemeClr val="bg1"/>
                          </a:solidFill>
                          <a:latin typeface="+mj-lt"/>
                          <a:ea typeface="Segoe UI" pitchFamily="34" charset="0"/>
                          <a:cs typeface="Segoe UI" pitchFamily="34" charset="0"/>
                        </a:rPr>
                        <a:t> Emotions &amp; Attributes | B2B</a:t>
                      </a:r>
                      <a:endParaRPr lang="en-US" sz="1050" b="0" i="1" dirty="0">
                        <a:solidFill>
                          <a:schemeClr val="bg1"/>
                        </a:solidFill>
                        <a:latin typeface="+mj-lt"/>
                        <a:ea typeface="Segoe UI" pitchFamily="34" charset="0"/>
                        <a:cs typeface="Segoe UI" pitchFamily="34" charset="0"/>
                      </a:endParaRP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54</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8092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3363" lvl="1" indent="0"/>
                      <a:r>
                        <a:rPr lang="en-US" sz="1050" b="0" i="1" dirty="0">
                          <a:solidFill>
                            <a:schemeClr val="tx2">
                              <a:lumMod val="20000"/>
                              <a:lumOff val="80000"/>
                            </a:schemeClr>
                          </a:solidFill>
                          <a:latin typeface="+mj-lt"/>
                          <a:ea typeface="Segoe UI" pitchFamily="34" charset="0"/>
                          <a:cs typeface="Segoe UI" pitchFamily="34" charset="0"/>
                        </a:rPr>
                        <a:t>Chapter 2: Japan Consumer PC </a:t>
                      </a:r>
                      <a:r>
                        <a:rPr lang="en-US" sz="1050" b="0" i="1" kern="1200" dirty="0">
                          <a:solidFill>
                            <a:schemeClr val="tx2">
                              <a:lumMod val="20000"/>
                              <a:lumOff val="80000"/>
                            </a:schemeClr>
                          </a:solidFill>
                          <a:latin typeface="+mj-lt"/>
                          <a:ea typeface="Segoe UI" pitchFamily="34" charset="0"/>
                          <a:cs typeface="Segoe UI" pitchFamily="34" charset="0"/>
                        </a:rPr>
                        <a:t>Concepts</a:t>
                      </a:r>
                      <a:endParaRPr lang="en-US" sz="1050" b="0" i="1" dirty="0">
                        <a:solidFill>
                          <a:schemeClr val="tx2">
                            <a:lumMod val="20000"/>
                            <a:lumOff val="80000"/>
                          </a:schemeClr>
                        </a:solidFill>
                        <a:latin typeface="+mj-lt"/>
                        <a:ea typeface="Segoe UI" pitchFamily="34" charset="0"/>
                        <a:cs typeface="Segoe UI" pitchFamily="34" charset="0"/>
                      </a:endParaRPr>
                    </a:p>
                  </a:txBody>
                  <a:tcPr anchor="ctr">
                    <a:lnL w="9525" cap="flat" cmpd="sng" algn="ctr">
                      <a:noFill/>
                      <a:prstDash val="solid"/>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tx2">
                              <a:lumMod val="20000"/>
                              <a:lumOff val="80000"/>
                            </a:schemeClr>
                          </a:solidFill>
                          <a:latin typeface="+mj-lt"/>
                          <a:ea typeface="Segoe UI" pitchFamily="34" charset="0"/>
                          <a:cs typeface="Segoe UI" pitchFamily="34" charset="0"/>
                        </a:rPr>
                        <a:t>17</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050" b="1" kern="1200" dirty="0">
                          <a:solidFill>
                            <a:schemeClr val="bg1"/>
                          </a:solidFill>
                          <a:latin typeface="+mj-lt"/>
                          <a:ea typeface="Segoe UI" pitchFamily="34" charset="0"/>
                          <a:cs typeface="Segoe UI" pitchFamily="34" charset="0"/>
                        </a:rPr>
                        <a:t>Section 3: Design Insights &amp; Recommendations</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59</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092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3363" lvl="1" indent="0"/>
                      <a:r>
                        <a:rPr lang="en-US" sz="1050" b="0" i="1" kern="1200" dirty="0">
                          <a:solidFill>
                            <a:schemeClr val="tx2">
                              <a:lumMod val="20000"/>
                              <a:lumOff val="80000"/>
                            </a:schemeClr>
                          </a:solidFill>
                          <a:latin typeface="Arial"/>
                          <a:ea typeface="Segoe UI" pitchFamily="34" charset="0"/>
                          <a:cs typeface="Segoe UI" pitchFamily="34" charset="0"/>
                        </a:rPr>
                        <a:t>Chapter 3: Germany Consumer PC Concepts</a:t>
                      </a:r>
                    </a:p>
                  </a:txBody>
                  <a:tcPr anchor="ctr">
                    <a:lnL w="9525" cap="flat" cmpd="sng" algn="ctr">
                      <a:noFill/>
                      <a:prstDash val="solid"/>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tx2">
                              <a:lumMod val="20000"/>
                              <a:lumOff val="80000"/>
                            </a:schemeClr>
                          </a:solidFill>
                          <a:latin typeface="+mj-lt"/>
                          <a:ea typeface="Segoe UI" pitchFamily="34" charset="0"/>
                          <a:cs typeface="Segoe UI" pitchFamily="34" charset="0"/>
                        </a:rPr>
                        <a:t>22</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1" indent="0" algn="l"/>
                      <a:r>
                        <a:rPr lang="en-US" sz="1050" b="1" dirty="0">
                          <a:solidFill>
                            <a:schemeClr val="bg1"/>
                          </a:solidFill>
                          <a:latin typeface="+mj-lt"/>
                          <a:ea typeface="Segoe UI" pitchFamily="34" charset="0"/>
                          <a:cs typeface="Segoe UI" pitchFamily="34" charset="0"/>
                        </a:rPr>
                        <a:t>Appendix</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1" dirty="0">
                          <a:solidFill>
                            <a:schemeClr val="bg1"/>
                          </a:solidFill>
                          <a:latin typeface="+mj-lt"/>
                          <a:ea typeface="Segoe UI" pitchFamily="34" charset="0"/>
                          <a:cs typeface="Segoe UI" pitchFamily="34" charset="0"/>
                        </a:rPr>
                        <a:t>68</a:t>
                      </a:r>
                    </a:p>
                  </a:txBody>
                  <a:tcPr anchor="ctr">
                    <a:lnL>
                      <a:noFill/>
                    </a:lnL>
                    <a:lnR w="9525" cap="flat" cmpd="sng" algn="ctr">
                      <a:noFill/>
                      <a:prstDash val="soli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69"/>
          <p:cNvGrpSpPr/>
          <p:nvPr/>
        </p:nvGrpSpPr>
        <p:grpSpPr>
          <a:xfrm>
            <a:off x="2713035" y="1840746"/>
            <a:ext cx="3169290" cy="2560320"/>
            <a:chOff x="2879473" y="1408946"/>
            <a:chExt cx="3169290" cy="2948940"/>
          </a:xfrm>
        </p:grpSpPr>
        <p:cxnSp>
          <p:nvCxnSpPr>
            <p:cNvPr id="71" name="Straight Connector 70"/>
            <p:cNvCxnSpPr/>
            <p:nvPr/>
          </p:nvCxnSpPr>
          <p:spPr>
            <a:xfrm>
              <a:off x="2879473" y="1408946"/>
              <a:ext cx="0" cy="2926081"/>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048763" y="1431805"/>
              <a:ext cx="0" cy="2926081"/>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39" name="Rectangle 38"/>
          <p:cNvSpPr/>
          <p:nvPr/>
        </p:nvSpPr>
        <p:spPr>
          <a:xfrm>
            <a:off x="314325" y="1285875"/>
            <a:ext cx="8515350" cy="276225"/>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117475" indent="-117475">
              <a:spcAft>
                <a:spcPts val="300"/>
              </a:spcAft>
            </a:pPr>
            <a:endParaRPr lang="en-US" sz="1000" dirty="0">
              <a:solidFill>
                <a:srgbClr val="003C71"/>
              </a:solidFill>
            </a:endParaRPr>
          </a:p>
        </p:txBody>
      </p:sp>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04200" cy="708479"/>
          </a:xfrm>
        </p:spPr>
        <p:txBody>
          <a:bodyPr/>
          <a:lstStyle/>
          <a:p>
            <a:r>
              <a:rPr lang="en-US" dirty="0"/>
              <a:t>On the Scan Results Screen, Japanese consumers again like the coloring of Concept C best due to readability and contrast</a:t>
            </a:r>
          </a:p>
        </p:txBody>
      </p:sp>
      <p:sp>
        <p:nvSpPr>
          <p:cNvPr id="9" name="Text Placeholder 8"/>
          <p:cNvSpPr>
            <a:spLocks noGrp="1"/>
          </p:cNvSpPr>
          <p:nvPr>
            <p:ph type="body" sz="quarter" idx="13"/>
          </p:nvPr>
        </p:nvSpPr>
        <p:spPr/>
        <p:txBody>
          <a:bodyPr/>
          <a:lstStyle/>
          <a:p>
            <a:r>
              <a:rPr lang="en-US" sz="1200" i="1" dirty="0"/>
              <a:t>Japanese Consumer PC | Scan Results Screen</a:t>
            </a:r>
          </a:p>
        </p:txBody>
      </p:sp>
      <p:sp>
        <p:nvSpPr>
          <p:cNvPr id="10" name="Text Placeholder 9"/>
          <p:cNvSpPr>
            <a:spLocks noGrp="1"/>
          </p:cNvSpPr>
          <p:nvPr>
            <p:ph type="body" sz="quarter" idx="14"/>
          </p:nvPr>
        </p:nvSpPr>
        <p:spPr>
          <a:xfrm>
            <a:off x="228600" y="4410075"/>
            <a:ext cx="8686800" cy="304800"/>
          </a:xfrm>
        </p:spPr>
        <p:txBody>
          <a:bodyPr/>
          <a:lstStyle/>
          <a:p>
            <a:r>
              <a:rPr lang="en-US" dirty="0"/>
              <a:t>R1c.	</a:t>
            </a:r>
            <a:r>
              <a:rPr lang="en-GB" dirty="0"/>
              <a:t>Thinking specifically about the scan results screen (Screen 3),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20</a:t>
            </a:fld>
            <a:endParaRPr lang="en-US" dirty="0">
              <a:solidFill>
                <a:prstClr val="white"/>
              </a:solidFill>
            </a:endParaRPr>
          </a:p>
        </p:txBody>
      </p:sp>
      <p:sp>
        <p:nvSpPr>
          <p:cNvPr id="49" name="TextBox 48"/>
          <p:cNvSpPr txBox="1"/>
          <p:nvPr/>
        </p:nvSpPr>
        <p:spPr>
          <a:xfrm>
            <a:off x="198634" y="3284886"/>
            <a:ext cx="2325492"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Receives lowest ratings for “Icons make sense”, suggesting that red icon buttons do not stand out from red navigation buttons</a:t>
            </a:r>
          </a:p>
        </p:txBody>
      </p:sp>
      <p:sp>
        <p:nvSpPr>
          <p:cNvPr id="53" name="TextBox 52"/>
          <p:cNvSpPr txBox="1"/>
          <p:nvPr/>
        </p:nvSpPr>
        <p:spPr>
          <a:xfrm>
            <a:off x="6064623" y="3284886"/>
            <a:ext cx="2917452"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Menu rated as easiest to understand, suggesting color contrasts and colored icons aid navigation</a:t>
            </a:r>
          </a:p>
          <a:p>
            <a:pPr marL="117475" indent="-117475">
              <a:spcAft>
                <a:spcPts val="300"/>
              </a:spcAft>
            </a:pPr>
            <a:r>
              <a:rPr lang="en-US" sz="800" i="1" dirty="0">
                <a:solidFill>
                  <a:schemeClr val="accent1">
                    <a:lumMod val="50000"/>
                  </a:schemeClr>
                </a:solidFill>
              </a:rPr>
              <a:t>	“The results of the scanning is easy to understand.”</a:t>
            </a:r>
          </a:p>
          <a:p>
            <a:pPr marL="117475" indent="-117475">
              <a:spcAft>
                <a:spcPts val="300"/>
              </a:spcAft>
            </a:pPr>
            <a:r>
              <a:rPr lang="en-US" sz="800" i="1" dirty="0">
                <a:solidFill>
                  <a:schemeClr val="accent1">
                    <a:lumMod val="50000"/>
                  </a:schemeClr>
                </a:solidFill>
              </a:rPr>
              <a:t>	“The blue color caught my eyes.”</a:t>
            </a:r>
          </a:p>
          <a:p>
            <a:pPr marL="117475" indent="-117475">
              <a:spcAft>
                <a:spcPts val="300"/>
              </a:spcAft>
            </a:pPr>
            <a:r>
              <a:rPr lang="en-US" sz="1000" dirty="0">
                <a:solidFill>
                  <a:srgbClr val="003C71"/>
                </a:solidFill>
              </a:rPr>
              <a:t>	Coloring is stronger in C vs. A and B, perhaps due to a greater variety of colors or appeal of the dark gray</a:t>
            </a:r>
          </a:p>
          <a:p>
            <a:pPr marL="117475" indent="-117475">
              <a:spcAft>
                <a:spcPts val="300"/>
              </a:spcAft>
            </a:pPr>
            <a:r>
              <a:rPr lang="en-US" sz="800" i="1" dirty="0">
                <a:solidFill>
                  <a:schemeClr val="accent1">
                    <a:lumMod val="50000"/>
                  </a:schemeClr>
                </a:solidFill>
              </a:rPr>
              <a:t>	“Hues are well done and I like it.”</a:t>
            </a:r>
          </a:p>
        </p:txBody>
      </p:sp>
      <p:grpSp>
        <p:nvGrpSpPr>
          <p:cNvPr id="3" name="Group 23"/>
          <p:cNvGrpSpPr/>
          <p:nvPr/>
        </p:nvGrpSpPr>
        <p:grpSpPr>
          <a:xfrm>
            <a:off x="8514081" y="88900"/>
            <a:ext cx="502920" cy="680392"/>
            <a:chOff x="8514081" y="88900"/>
            <a:chExt cx="502920" cy="680392"/>
          </a:xfrm>
        </p:grpSpPr>
        <p:pic>
          <p:nvPicPr>
            <p:cNvPr id="25" name="Picture 5" descr="C:\Users\cmitchell\Desktop\1280px-Flag_of_Japan.svg.png"/>
            <p:cNvPicPr>
              <a:picLocks noChangeAspect="1" noChangeArrowheads="1"/>
            </p:cNvPicPr>
            <p:nvPr/>
          </p:nvPicPr>
          <p:blipFill>
            <a:blip r:embed="rId6" cstate="screen"/>
            <a:srcRect/>
            <a:stretch>
              <a:fillRect/>
            </a:stretch>
          </p:blipFill>
          <p:spPr bwMode="auto">
            <a:xfrm>
              <a:off x="8514081" y="88900"/>
              <a:ext cx="502920" cy="335148"/>
            </a:xfrm>
            <a:prstGeom prst="rect">
              <a:avLst/>
            </a:prstGeom>
            <a:noFill/>
            <a:ln>
              <a:solidFill>
                <a:schemeClr val="bg2"/>
              </a:solidFill>
            </a:ln>
          </p:spPr>
        </p:pic>
        <p:grpSp>
          <p:nvGrpSpPr>
            <p:cNvPr id="4" name="Group 31"/>
            <p:cNvGrpSpPr/>
            <p:nvPr/>
          </p:nvGrpSpPr>
          <p:grpSpPr>
            <a:xfrm>
              <a:off x="8566438" y="497925"/>
              <a:ext cx="389601" cy="271367"/>
              <a:chOff x="6872285" y="753756"/>
              <a:chExt cx="989013" cy="617845"/>
            </a:xfrm>
            <a:solidFill>
              <a:schemeClr val="accent2">
                <a:lumMod val="75000"/>
              </a:schemeClr>
            </a:solidFill>
          </p:grpSpPr>
          <p:sp>
            <p:nvSpPr>
              <p:cNvPr id="32" name="Freeform 9"/>
              <p:cNvSpPr>
                <a:spLocks noEditPoints="1"/>
              </p:cNvSpPr>
              <p:nvPr/>
            </p:nvSpPr>
            <p:spPr bwMode="auto">
              <a:xfrm>
                <a:off x="6872285" y="1274762"/>
                <a:ext cx="989013" cy="96839"/>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0"/>
              <p:cNvSpPr>
                <a:spLocks noEditPoints="1"/>
              </p:cNvSpPr>
              <p:nvPr/>
            </p:nvSpPr>
            <p:spPr bwMode="auto">
              <a:xfrm>
                <a:off x="6989456" y="753756"/>
                <a:ext cx="817563" cy="515938"/>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42" name="Rectangle 41"/>
          <p:cNvSpPr/>
          <p:nvPr/>
        </p:nvSpPr>
        <p:spPr>
          <a:xfrm>
            <a:off x="4619625" y="821357"/>
            <a:ext cx="4524375" cy="401018"/>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Use coloring from Intel (vs. McAfee), especially for navigation buttons (blue vs. red); avoid non-Japanese text </a:t>
            </a:r>
          </a:p>
        </p:txBody>
      </p:sp>
      <p:sp>
        <p:nvSpPr>
          <p:cNvPr id="45" name="TextBox 44"/>
          <p:cNvSpPr txBox="1"/>
          <p:nvPr/>
        </p:nvSpPr>
        <p:spPr>
          <a:xfrm>
            <a:off x="68264" y="3152897"/>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47" name="TextBox 46"/>
          <p:cNvSpPr txBox="1"/>
          <p:nvPr/>
        </p:nvSpPr>
        <p:spPr>
          <a:xfrm>
            <a:off x="2301180" y="1215823"/>
            <a:ext cx="241043"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50" name="TextBox 49"/>
          <p:cNvSpPr txBox="1"/>
          <p:nvPr/>
        </p:nvSpPr>
        <p:spPr>
          <a:xfrm>
            <a:off x="5898422" y="3214251"/>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51" name="TextBox 50"/>
          <p:cNvSpPr txBox="1"/>
          <p:nvPr/>
        </p:nvSpPr>
        <p:spPr>
          <a:xfrm>
            <a:off x="5911770" y="3889068"/>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grpSp>
        <p:nvGrpSpPr>
          <p:cNvPr id="5" name="Group 55"/>
          <p:cNvGrpSpPr/>
          <p:nvPr/>
        </p:nvGrpSpPr>
        <p:grpSpPr>
          <a:xfrm>
            <a:off x="512698" y="2019854"/>
            <a:ext cx="1697365" cy="1170867"/>
            <a:chOff x="921790" y="1769433"/>
            <a:chExt cx="2377440" cy="1640249"/>
          </a:xfrm>
        </p:grpSpPr>
        <p:pic>
          <p:nvPicPr>
            <p:cNvPr id="253956" name="Picture 4"/>
            <p:cNvPicPr>
              <a:picLocks noChangeAspect="1" noChangeArrowheads="1"/>
            </p:cNvPicPr>
            <p:nvPr/>
          </p:nvPicPr>
          <p:blipFill>
            <a:blip r:embed="rId7" cstate="screen"/>
            <a:srcRect/>
            <a:stretch>
              <a:fillRect/>
            </a:stretch>
          </p:blipFill>
          <p:spPr bwMode="auto">
            <a:xfrm>
              <a:off x="921790" y="1769433"/>
              <a:ext cx="2377440" cy="1640249"/>
            </a:xfrm>
            <a:prstGeom prst="rect">
              <a:avLst/>
            </a:prstGeom>
            <a:noFill/>
            <a:ln w="9525">
              <a:noFill/>
              <a:miter lim="800000"/>
              <a:headEnd/>
              <a:tailEnd/>
            </a:ln>
          </p:spPr>
        </p:pic>
        <p:sp>
          <p:nvSpPr>
            <p:cNvPr id="43" name="Rounded Rectangle 42"/>
            <p:cNvSpPr/>
            <p:nvPr/>
          </p:nvSpPr>
          <p:spPr>
            <a:xfrm>
              <a:off x="2131784" y="2381782"/>
              <a:ext cx="772886" cy="199571"/>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p:cNvSpPr/>
            <p:nvPr/>
          </p:nvSpPr>
          <p:spPr>
            <a:xfrm>
              <a:off x="1325334" y="2819932"/>
              <a:ext cx="608241" cy="380546"/>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57"/>
          <p:cNvGrpSpPr/>
          <p:nvPr/>
        </p:nvGrpSpPr>
        <p:grpSpPr>
          <a:xfrm>
            <a:off x="3412590" y="2019854"/>
            <a:ext cx="1773930" cy="1215471"/>
            <a:chOff x="3750781" y="1777749"/>
            <a:chExt cx="2377440" cy="1631933"/>
          </a:xfrm>
        </p:grpSpPr>
        <p:pic>
          <p:nvPicPr>
            <p:cNvPr id="253957" name="Picture 5"/>
            <p:cNvPicPr>
              <a:picLocks noChangeAspect="1" noChangeArrowheads="1"/>
            </p:cNvPicPr>
            <p:nvPr/>
          </p:nvPicPr>
          <p:blipFill>
            <a:blip r:embed="rId8" cstate="screen"/>
            <a:srcRect/>
            <a:stretch>
              <a:fillRect/>
            </a:stretch>
          </p:blipFill>
          <p:spPr bwMode="auto">
            <a:xfrm>
              <a:off x="3750781" y="1777749"/>
              <a:ext cx="2377440" cy="1631933"/>
            </a:xfrm>
            <a:prstGeom prst="rect">
              <a:avLst/>
            </a:prstGeom>
            <a:noFill/>
            <a:ln w="9525">
              <a:noFill/>
              <a:miter lim="800000"/>
              <a:headEnd/>
              <a:tailEnd/>
            </a:ln>
          </p:spPr>
        </p:pic>
        <p:sp>
          <p:nvSpPr>
            <p:cNvPr id="44" name="Rounded Rectangle 43"/>
            <p:cNvSpPr/>
            <p:nvPr/>
          </p:nvSpPr>
          <p:spPr>
            <a:xfrm>
              <a:off x="4144734" y="2819932"/>
              <a:ext cx="608241" cy="380546"/>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ounded Rectangle 40"/>
            <p:cNvSpPr/>
            <p:nvPr/>
          </p:nvSpPr>
          <p:spPr>
            <a:xfrm>
              <a:off x="4941659" y="2381782"/>
              <a:ext cx="772886" cy="19957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 name="Group 56"/>
          <p:cNvGrpSpPr/>
          <p:nvPr/>
        </p:nvGrpSpPr>
        <p:grpSpPr>
          <a:xfrm>
            <a:off x="6645651" y="2019854"/>
            <a:ext cx="1755396" cy="1202771"/>
            <a:chOff x="6579771" y="1785174"/>
            <a:chExt cx="2377440" cy="1624508"/>
          </a:xfrm>
        </p:grpSpPr>
        <p:pic>
          <p:nvPicPr>
            <p:cNvPr id="253959" name="Picture 7"/>
            <p:cNvPicPr>
              <a:picLocks noChangeAspect="1" noChangeArrowheads="1"/>
            </p:cNvPicPr>
            <p:nvPr/>
          </p:nvPicPr>
          <p:blipFill>
            <a:blip r:embed="rId9" cstate="screen"/>
            <a:srcRect/>
            <a:stretch>
              <a:fillRect/>
            </a:stretch>
          </p:blipFill>
          <p:spPr bwMode="auto">
            <a:xfrm>
              <a:off x="6579771" y="1785174"/>
              <a:ext cx="2377440" cy="1624508"/>
            </a:xfrm>
            <a:prstGeom prst="rect">
              <a:avLst/>
            </a:prstGeom>
            <a:noFill/>
            <a:ln w="9525">
              <a:noFill/>
              <a:miter lim="800000"/>
              <a:headEnd/>
              <a:tailEnd/>
            </a:ln>
          </p:spPr>
        </p:pic>
        <p:sp>
          <p:nvSpPr>
            <p:cNvPr id="40" name="Rounded Rectangle 39"/>
            <p:cNvSpPr/>
            <p:nvPr/>
          </p:nvSpPr>
          <p:spPr>
            <a:xfrm>
              <a:off x="7002234" y="2819932"/>
              <a:ext cx="608241" cy="380546"/>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p:cNvSpPr/>
            <p:nvPr/>
          </p:nvSpPr>
          <p:spPr>
            <a:xfrm>
              <a:off x="7761059" y="2381782"/>
              <a:ext cx="772886" cy="19957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3" name="TextBox 72"/>
          <p:cNvSpPr txBox="1"/>
          <p:nvPr/>
        </p:nvSpPr>
        <p:spPr>
          <a:xfrm>
            <a:off x="670818" y="178887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74" name="TextBox 73"/>
          <p:cNvSpPr txBox="1"/>
          <p:nvPr/>
        </p:nvSpPr>
        <p:spPr>
          <a:xfrm>
            <a:off x="3608993" y="178887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75" name="TextBox 74"/>
          <p:cNvSpPr txBox="1"/>
          <p:nvPr/>
        </p:nvSpPr>
        <p:spPr>
          <a:xfrm>
            <a:off x="6832787" y="178887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48" name="Rectangle 47"/>
          <p:cNvSpPr/>
          <p:nvPr/>
        </p:nvSpPr>
        <p:spPr>
          <a:xfrm>
            <a:off x="361950" y="1293182"/>
            <a:ext cx="2400300" cy="261610"/>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54" name="Rectangle 53"/>
          <p:cNvSpPr/>
          <p:nvPr/>
        </p:nvSpPr>
        <p:spPr>
          <a:xfrm>
            <a:off x="2400298" y="1300877"/>
            <a:ext cx="6286502" cy="246221"/>
          </a:xfrm>
          <a:prstGeom prst="rect">
            <a:avLst/>
          </a:prstGeom>
        </p:spPr>
        <p:txBody>
          <a:bodyPr wrap="square">
            <a:spAutoFit/>
          </a:bodyPr>
          <a:lstStyle/>
          <a:p>
            <a:pPr marL="117475" lvl="0" indent="-117475">
              <a:spcAft>
                <a:spcPts val="300"/>
              </a:spcAft>
            </a:pPr>
            <a:r>
              <a:rPr lang="en-US" sz="1000" dirty="0">
                <a:solidFill>
                  <a:srgbClr val="003C71"/>
                </a:solidFill>
              </a:rPr>
              <a:t>	“Infected items” area not well-liked, again due to non-Japanese text which not all consumers can read</a:t>
            </a:r>
          </a:p>
        </p:txBody>
      </p:sp>
      <p:sp>
        <p:nvSpPr>
          <p:cNvPr id="57" name="TextBox 56"/>
          <p:cNvSpPr txBox="1"/>
          <p:nvPr/>
        </p:nvSpPr>
        <p:spPr>
          <a:xfrm>
            <a:off x="2783294" y="3214251"/>
            <a:ext cx="315505"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58" name="TextBox 57"/>
          <p:cNvSpPr txBox="1"/>
          <p:nvPr/>
        </p:nvSpPr>
        <p:spPr>
          <a:xfrm>
            <a:off x="2952750" y="3284886"/>
            <a:ext cx="2775585"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Like in US, B and C’s blue “Delete all” / “Later” buttons receive more positive comments than A’s red buttons since blues are more calming and do not distract from red warning icons</a:t>
            </a:r>
          </a:p>
          <a:p>
            <a:pPr marL="117475" lvl="0" indent="-117475">
              <a:spcAft>
                <a:spcPts val="300"/>
              </a:spcAft>
            </a:pPr>
            <a:r>
              <a:rPr lang="en-US" sz="800" i="1" dirty="0">
                <a:solidFill>
                  <a:srgbClr val="B7D108">
                    <a:lumMod val="50000"/>
                  </a:srgbClr>
                </a:solidFill>
              </a:rPr>
              <a:t>	“It’s easy to understand.”</a:t>
            </a:r>
          </a:p>
          <a:p>
            <a:pPr marL="117475" indent="-117475">
              <a:spcAft>
                <a:spcPts val="300"/>
              </a:spcAft>
            </a:pPr>
            <a:endParaRPr lang="en-US" sz="1000" dirty="0">
              <a:solidFill>
                <a:srgbClr val="003C7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2211" name="Picture 3" descr="P:\GRAPHICS\Stock Photos\Technology\Computers\WomanOnALaptopInBed.jpg"/>
          <p:cNvPicPr>
            <a:picLocks noChangeAspect="1" noChangeArrowheads="1"/>
          </p:cNvPicPr>
          <p:nvPr/>
        </p:nvPicPr>
        <p:blipFill>
          <a:blip r:embed="rId6" cstate="screen"/>
          <a:srcRect/>
          <a:stretch>
            <a:fillRect/>
          </a:stretch>
        </p:blipFill>
        <p:spPr bwMode="auto">
          <a:xfrm>
            <a:off x="0" y="0"/>
            <a:ext cx="9144000" cy="4763386"/>
          </a:xfrm>
          <a:prstGeom prst="rect">
            <a:avLst/>
          </a:prstGeom>
          <a:noFill/>
        </p:spPr>
      </p:pic>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21</a:t>
            </a:fld>
            <a:endParaRPr lang="en-US" dirty="0">
              <a:solidFill>
                <a:prstClr val="white"/>
              </a:solidFill>
            </a:endParaRPr>
          </a:p>
        </p:txBody>
      </p:sp>
      <p:sp>
        <p:nvSpPr>
          <p:cNvPr id="7" name="Rectangle 6"/>
          <p:cNvSpPr/>
          <p:nvPr/>
        </p:nvSpPr>
        <p:spPr bwMode="white">
          <a:xfrm>
            <a:off x="0" y="3436033"/>
            <a:ext cx="9144000" cy="1318439"/>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2"/>
          <p:cNvSpPr txBox="1">
            <a:spLocks/>
          </p:cNvSpPr>
          <p:nvPr/>
        </p:nvSpPr>
        <p:spPr>
          <a:xfrm>
            <a:off x="148862" y="4200311"/>
            <a:ext cx="6634710" cy="1123950"/>
          </a:xfrm>
          <a:prstGeom prst="rect">
            <a:avLst/>
          </a:prstGeom>
        </p:spPr>
        <p:txBody>
          <a:bodyPr vert="horz" lIns="0" tIns="0" rIns="0" bIns="0" rtlCol="0"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2500" dirty="0">
                <a:solidFill>
                  <a:srgbClr val="0071C5"/>
                </a:solidFill>
              </a:rPr>
              <a:t>GERMANY CONSUMER PC CONCEPTS</a:t>
            </a:r>
          </a:p>
        </p:txBody>
      </p:sp>
      <p:sp>
        <p:nvSpPr>
          <p:cNvPr id="11" name="Title 1"/>
          <p:cNvSpPr txBox="1">
            <a:spLocks/>
          </p:cNvSpPr>
          <p:nvPr/>
        </p:nvSpPr>
        <p:spPr>
          <a:xfrm>
            <a:off x="148862" y="3236964"/>
            <a:ext cx="7772400" cy="1020763"/>
          </a:xfrm>
          <a:prstGeom prst="rect">
            <a:avLst/>
          </a:prstGeom>
        </p:spPr>
        <p:txBody>
          <a:bodyPr vert="horz" lIns="0" tIns="0" rIns="0" bIns="0" rtlCol="0"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3C71"/>
                </a:solidFill>
                <a:effectLst/>
                <a:uLnTx/>
                <a:uFillTx/>
                <a:latin typeface="Intel Clear Pro" panose="020B0804020202060201" pitchFamily="34" charset="0"/>
                <a:ea typeface="Intel Clear"/>
                <a:cs typeface="Intel Clear Pro" panose="020B0804020202060201" pitchFamily="34" charset="0"/>
              </a:rPr>
              <a:t>Chapter 3</a:t>
            </a:r>
          </a:p>
        </p:txBody>
      </p:sp>
      <p:grpSp>
        <p:nvGrpSpPr>
          <p:cNvPr id="2" name="Group 31"/>
          <p:cNvGrpSpPr/>
          <p:nvPr/>
        </p:nvGrpSpPr>
        <p:grpSpPr>
          <a:xfrm>
            <a:off x="4170424" y="3698312"/>
            <a:ext cx="564862" cy="421325"/>
            <a:chOff x="6872288" y="753756"/>
            <a:chExt cx="989013" cy="617845"/>
          </a:xfrm>
          <a:solidFill>
            <a:schemeClr val="accent2">
              <a:lumMod val="75000"/>
            </a:schemeClr>
          </a:solidFill>
        </p:grpSpPr>
        <p:sp>
          <p:nvSpPr>
            <p:cNvPr id="10"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5" name="Picture 4" descr="C:\Users\cmitchell\Desktop\1280px-Flag_of_Germany.svg.png"/>
          <p:cNvPicPr>
            <a:picLocks noChangeAspect="1" noChangeArrowheads="1"/>
          </p:cNvPicPr>
          <p:nvPr/>
        </p:nvPicPr>
        <p:blipFill>
          <a:blip r:embed="rId7" cstate="screen"/>
          <a:srcRect/>
          <a:stretch>
            <a:fillRect/>
          </a:stretch>
        </p:blipFill>
        <p:spPr bwMode="auto">
          <a:xfrm>
            <a:off x="3254819" y="3692261"/>
            <a:ext cx="722376" cy="433426"/>
          </a:xfrm>
          <a:prstGeom prst="rect">
            <a:avLst/>
          </a:prstGeom>
          <a:noFill/>
        </p:spPr>
      </p:pic>
    </p:spTree>
    <p:extLst>
      <p:ext uri="{BB962C8B-B14F-4D97-AF65-F5344CB8AC3E}">
        <p14:creationId xmlns:p14="http://schemas.microsoft.com/office/powerpoint/2010/main" val="1565721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570185886"/>
              </p:ext>
            </p:extLst>
          </p:nvPr>
        </p:nvGraphicFramePr>
        <p:xfrm>
          <a:off x="304800" y="1616896"/>
          <a:ext cx="8686800" cy="2773149"/>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95709">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b="1" dirty="0">
                          <a:solidFill>
                            <a:srgbClr val="92D050"/>
                          </a:solidFill>
                        </a:rPr>
                        <a:t>Overall Opinion </a:t>
                      </a:r>
                      <a:r>
                        <a:rPr lang="en-US" sz="1000" i="1" dirty="0">
                          <a:solidFill>
                            <a:schemeClr val="bg2">
                              <a:lumMod val="50000"/>
                            </a:schemeClr>
                          </a:solidFill>
                        </a:rPr>
                        <a:t>(Top 2 Box</a:t>
                      </a:r>
                      <a:r>
                        <a:rPr lang="en-US" sz="1000" i="1" baseline="0" dirty="0">
                          <a:solidFill>
                            <a:schemeClr val="bg2">
                              <a:lumMod val="50000"/>
                            </a:schemeClr>
                          </a:solidFill>
                        </a:rPr>
                        <a:t>)</a:t>
                      </a:r>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77%</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84%</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78%</a:t>
                      </a:r>
                    </a:p>
                  </a:txBody>
                  <a:tcPr marL="9525" marR="9525" marT="9525" marB="0"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dirty="0">
                          <a:solidFill>
                            <a:srgbClr val="00B050"/>
                          </a:solidFill>
                        </a:rPr>
                        <a:t>Likelihood to Purchase </a:t>
                      </a:r>
                      <a:r>
                        <a:rPr lang="en-US" sz="1000" i="1" dirty="0">
                          <a:solidFill>
                            <a:schemeClr val="bg2">
                              <a:lumMod val="50000"/>
                            </a:schemeClr>
                          </a:solidFill>
                        </a:rPr>
                        <a:t>(Top 2 Box)</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62%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70%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65%</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63040">
                <a:tc gridSpan="2">
                  <a:txBody>
                    <a:bodyPr/>
                    <a:lstStyle/>
                    <a:p>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10243" name="Object 3"/>
          <p:cNvGraphicFramePr>
            <a:graphicFrameLocks/>
          </p:cNvGraphicFramePr>
          <p:nvPr>
            <p:extLst>
              <p:ext uri="{D42A27DB-BD31-4B8C-83A1-F6EECF244321}">
                <p14:modId xmlns:p14="http://schemas.microsoft.com/office/powerpoint/2010/main" val="3004969179"/>
              </p:ext>
            </p:extLst>
          </p:nvPr>
        </p:nvGraphicFramePr>
        <p:xfrm>
          <a:off x="2120900" y="2773997"/>
          <a:ext cx="7048500" cy="1620838"/>
        </p:xfrm>
        <a:graphic>
          <a:graphicData uri="http://schemas.openxmlformats.org/presentationml/2006/ole">
            <mc:AlternateContent xmlns:mc="http://schemas.openxmlformats.org/markup-compatibility/2006">
              <mc:Choice xmlns:v="urn:schemas-microsoft-com:vml" Requires="v">
                <p:oleObj name="Worksheet" r:id="rId4" imgW="7058150" imgH="1628852" progId="Excel.Sheet.12">
                  <p:embed/>
                </p:oleObj>
              </mc:Choice>
              <mc:Fallback>
                <p:oleObj name="Worksheet" r:id="rId4" imgW="7058150" imgH="1628852" progId="Excel.Sheet.12">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0900" y="2773997"/>
                        <a:ext cx="7048500" cy="162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29600" cy="708479"/>
          </a:xfrm>
        </p:spPr>
        <p:txBody>
          <a:bodyPr/>
          <a:lstStyle/>
          <a:p>
            <a:r>
              <a:rPr lang="en-US" dirty="0"/>
              <a:t>At an overall level, Concept B performs best in Germany</a:t>
            </a:r>
          </a:p>
        </p:txBody>
      </p:sp>
      <p:sp>
        <p:nvSpPr>
          <p:cNvPr id="9" name="Text Placeholder 8"/>
          <p:cNvSpPr>
            <a:spLocks noGrp="1"/>
          </p:cNvSpPr>
          <p:nvPr>
            <p:ph type="body" sz="quarter" idx="13"/>
          </p:nvPr>
        </p:nvSpPr>
        <p:spPr/>
        <p:txBody>
          <a:bodyPr/>
          <a:lstStyle/>
          <a:p>
            <a:r>
              <a:rPr lang="en-US" sz="1200" i="1" dirty="0"/>
              <a:t>German Consumer PC | Overall Ratings</a:t>
            </a:r>
          </a:p>
        </p:txBody>
      </p:sp>
      <p:sp>
        <p:nvSpPr>
          <p:cNvPr id="23" name="TextBox 22"/>
          <p:cNvSpPr txBox="1"/>
          <p:nvPr/>
        </p:nvSpPr>
        <p:spPr>
          <a:xfrm>
            <a:off x="4160998" y="1619327"/>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97</a:t>
            </a:r>
          </a:p>
        </p:txBody>
      </p:sp>
      <p:sp>
        <p:nvSpPr>
          <p:cNvPr id="24" name="TextBox 23"/>
          <p:cNvSpPr txBox="1"/>
          <p:nvPr/>
        </p:nvSpPr>
        <p:spPr>
          <a:xfrm>
            <a:off x="5802326" y="1619327"/>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100</a:t>
            </a:r>
          </a:p>
        </p:txBody>
      </p:sp>
      <p:sp>
        <p:nvSpPr>
          <p:cNvPr id="25" name="TextBox 24"/>
          <p:cNvSpPr txBox="1"/>
          <p:nvPr/>
        </p:nvSpPr>
        <p:spPr>
          <a:xfrm>
            <a:off x="7400109" y="1619327"/>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 103</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22</a:t>
            </a:fld>
            <a:endParaRPr lang="en-US" dirty="0">
              <a:solidFill>
                <a:prstClr val="white"/>
              </a:solidFill>
            </a:endParaRPr>
          </a:p>
        </p:txBody>
      </p:sp>
      <p:sp>
        <p:nvSpPr>
          <p:cNvPr id="43" name="Text Placeholder 9"/>
          <p:cNvSpPr>
            <a:spLocks noGrp="1"/>
          </p:cNvSpPr>
          <p:nvPr>
            <p:ph type="body" sz="quarter" idx="14"/>
          </p:nvPr>
        </p:nvSpPr>
        <p:spPr>
          <a:xfrm>
            <a:off x="228600" y="4400550"/>
            <a:ext cx="8686800" cy="304800"/>
          </a:xfrm>
        </p:spPr>
        <p:txBody>
          <a:bodyPr/>
          <a:lstStyle/>
          <a:p>
            <a:pPr>
              <a:spcBef>
                <a:spcPts val="0"/>
              </a:spcBef>
            </a:pPr>
            <a:r>
              <a:rPr lang="en-US" dirty="0"/>
              <a:t>Note:	Capital letters indicate statistical significance at the 90% confidence level. </a:t>
            </a:r>
          </a:p>
          <a:p>
            <a:r>
              <a:rPr lang="en-US" dirty="0"/>
              <a:t>R1.	</a:t>
            </a:r>
            <a:r>
              <a:rPr lang="en-GB" dirty="0"/>
              <a:t>Thinking about the product overall, please rate whether you agree or disagree with each statement. </a:t>
            </a:r>
          </a:p>
          <a:p>
            <a:r>
              <a:rPr lang="en-GB" dirty="0"/>
              <a:t>R2.	Overall, how much do you like the security product? </a:t>
            </a:r>
          </a:p>
          <a:p>
            <a:r>
              <a:rPr lang="en-US" dirty="0"/>
              <a:t>R3.	</a:t>
            </a:r>
            <a:r>
              <a:rPr lang="en-GB" dirty="0"/>
              <a:t>If it was at a price you found acceptable, could comprehensively serve your IT security needs and you were in the market for a new security product, how likely are you to buy the security product?</a:t>
            </a:r>
            <a:endParaRPr lang="en-US" dirty="0"/>
          </a:p>
        </p:txBody>
      </p:sp>
      <p:grpSp>
        <p:nvGrpSpPr>
          <p:cNvPr id="2" name="Group 39"/>
          <p:cNvGrpSpPr/>
          <p:nvPr/>
        </p:nvGrpSpPr>
        <p:grpSpPr>
          <a:xfrm>
            <a:off x="8514081" y="88900"/>
            <a:ext cx="502920" cy="654992"/>
            <a:chOff x="8514081" y="88900"/>
            <a:chExt cx="502920" cy="654992"/>
          </a:xfrm>
        </p:grpSpPr>
        <p:pic>
          <p:nvPicPr>
            <p:cNvPr id="35" name="Picture 4" descr="C:\Users\cmitchell\Desktop\1280px-Flag_of_Germany.svg.png"/>
            <p:cNvPicPr>
              <a:picLocks noChangeAspect="1" noChangeArrowheads="1"/>
            </p:cNvPicPr>
            <p:nvPr/>
          </p:nvPicPr>
          <p:blipFill>
            <a:blip r:embed="rId8" cstate="screen"/>
            <a:srcRect/>
            <a:stretch>
              <a:fillRect/>
            </a:stretch>
          </p:blipFill>
          <p:spPr bwMode="auto">
            <a:xfrm>
              <a:off x="8514081" y="88900"/>
              <a:ext cx="502920" cy="301752"/>
            </a:xfrm>
            <a:prstGeom prst="rect">
              <a:avLst/>
            </a:prstGeom>
            <a:noFill/>
          </p:spPr>
        </p:pic>
        <p:grpSp>
          <p:nvGrpSpPr>
            <p:cNvPr id="3" name="Group 31"/>
            <p:cNvGrpSpPr/>
            <p:nvPr/>
          </p:nvGrpSpPr>
          <p:grpSpPr>
            <a:xfrm>
              <a:off x="8566439" y="472525"/>
              <a:ext cx="389601" cy="271367"/>
              <a:chOff x="6872288" y="753756"/>
              <a:chExt cx="989013" cy="617845"/>
            </a:xfrm>
            <a:solidFill>
              <a:schemeClr val="accent2">
                <a:lumMod val="75000"/>
              </a:schemeClr>
            </a:solidFill>
          </p:grpSpPr>
          <p:sp>
            <p:nvSpPr>
              <p:cNvPr id="37"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41" name="Rectangle 40"/>
          <p:cNvSpPr/>
          <p:nvPr/>
        </p:nvSpPr>
        <p:spPr>
          <a:xfrm>
            <a:off x="959550" y="2957736"/>
            <a:ext cx="2250375" cy="461665"/>
          </a:xfrm>
          <a:prstGeom prst="rect">
            <a:avLst/>
          </a:prstGeom>
        </p:spPr>
        <p:txBody>
          <a:bodyPr wrap="square">
            <a:spAutoFit/>
          </a:bodyPr>
          <a:lstStyle/>
          <a:p>
            <a:pPr lvl="0" defTabSz="457200"/>
            <a:r>
              <a:rPr lang="en-US" sz="1400" b="1" dirty="0">
                <a:solidFill>
                  <a:srgbClr val="0070C0"/>
                </a:solidFill>
              </a:rPr>
              <a:t>Product Attributes</a:t>
            </a:r>
          </a:p>
          <a:p>
            <a:pPr lvl="0" defTabSz="457200">
              <a:defRPr/>
            </a:pPr>
            <a:r>
              <a:rPr lang="en-US" sz="1000" i="1" dirty="0">
                <a:solidFill>
                  <a:srgbClr val="B1BABF">
                    <a:lumMod val="50000"/>
                  </a:srgbClr>
                </a:solidFill>
              </a:rPr>
              <a:t>(</a:t>
            </a:r>
            <a:r>
              <a:rPr lang="en-US" sz="1000" i="1" dirty="0">
                <a:solidFill>
                  <a:schemeClr val="bg2">
                    <a:lumMod val="50000"/>
                  </a:schemeClr>
                </a:solidFill>
              </a:rPr>
              <a:t>Top 2 Box</a:t>
            </a:r>
            <a:r>
              <a:rPr lang="en-US" sz="1000" i="1" dirty="0">
                <a:solidFill>
                  <a:srgbClr val="B1BABF">
                    <a:lumMod val="50000"/>
                  </a:srgbClr>
                </a:solidFill>
              </a:rPr>
              <a:t>)</a:t>
            </a:r>
          </a:p>
        </p:txBody>
      </p:sp>
      <p:sp>
        <p:nvSpPr>
          <p:cNvPr id="42" name="Rounded Rectangle 41"/>
          <p:cNvSpPr/>
          <p:nvPr/>
        </p:nvSpPr>
        <p:spPr>
          <a:xfrm flipH="1">
            <a:off x="6183386" y="2062797"/>
            <a:ext cx="634907" cy="82549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ounded Rectangle 43"/>
          <p:cNvSpPr/>
          <p:nvPr/>
        </p:nvSpPr>
        <p:spPr>
          <a:xfrm>
            <a:off x="6958796" y="3019065"/>
            <a:ext cx="514766" cy="132233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Freeform 308"/>
          <p:cNvSpPr>
            <a:spLocks noEditPoints="1"/>
          </p:cNvSpPr>
          <p:nvPr/>
        </p:nvSpPr>
        <p:spPr bwMode="auto">
          <a:xfrm>
            <a:off x="504294" y="2996126"/>
            <a:ext cx="345057" cy="345057"/>
          </a:xfrm>
          <a:custGeom>
            <a:avLst/>
            <a:gdLst/>
            <a:ahLst/>
            <a:cxnLst>
              <a:cxn ang="0">
                <a:pos x="2807" y="1016"/>
              </a:cxn>
              <a:cxn ang="0">
                <a:pos x="2732" y="1129"/>
              </a:cxn>
              <a:cxn ang="0">
                <a:pos x="1122" y="2299"/>
              </a:cxn>
              <a:cxn ang="0">
                <a:pos x="1016" y="2335"/>
              </a:cxn>
              <a:cxn ang="0">
                <a:pos x="988" y="2409"/>
              </a:cxn>
              <a:cxn ang="0">
                <a:pos x="1044" y="2506"/>
              </a:cxn>
              <a:cxn ang="0">
                <a:pos x="1684" y="4378"/>
              </a:cxn>
              <a:cxn ang="0">
                <a:pos x="1676" y="4514"/>
              </a:cxn>
              <a:cxn ang="0">
                <a:pos x="1726" y="4585"/>
              </a:cxn>
              <a:cxn ang="0">
                <a:pos x="1826" y="4589"/>
              </a:cxn>
              <a:cxn ang="0">
                <a:pos x="2880" y="3967"/>
              </a:cxn>
              <a:cxn ang="0">
                <a:pos x="3933" y="4589"/>
              </a:cxn>
              <a:cxn ang="0">
                <a:pos x="4030" y="4587"/>
              </a:cxn>
              <a:cxn ang="0">
                <a:pos x="4076" y="4515"/>
              </a:cxn>
              <a:cxn ang="0">
                <a:pos x="4063" y="4381"/>
              </a:cxn>
              <a:cxn ang="0">
                <a:pos x="4723" y="2515"/>
              </a:cxn>
              <a:cxn ang="0">
                <a:pos x="4776" y="2414"/>
              </a:cxn>
              <a:cxn ang="0">
                <a:pos x="4744" y="2339"/>
              </a:cxn>
              <a:cxn ang="0">
                <a:pos x="4636" y="2299"/>
              </a:cxn>
              <a:cxn ang="0">
                <a:pos x="3023" y="1131"/>
              </a:cxn>
              <a:cxn ang="0">
                <a:pos x="2950" y="1016"/>
              </a:cxn>
              <a:cxn ang="0">
                <a:pos x="2864" y="988"/>
              </a:cxn>
              <a:cxn ang="0">
                <a:pos x="3227" y="21"/>
              </a:cxn>
              <a:cxn ang="0">
                <a:pos x="3727" y="126"/>
              </a:cxn>
              <a:cxn ang="0">
                <a:pos x="4189" y="314"/>
              </a:cxn>
              <a:cxn ang="0">
                <a:pos x="4608" y="574"/>
              </a:cxn>
              <a:cxn ang="0">
                <a:pos x="4975" y="902"/>
              </a:cxn>
              <a:cxn ang="0">
                <a:pos x="5280" y="1286"/>
              </a:cxn>
              <a:cxn ang="0">
                <a:pos x="5517" y="1721"/>
              </a:cxn>
              <a:cxn ang="0">
                <a:pos x="5678" y="2196"/>
              </a:cxn>
              <a:cxn ang="0">
                <a:pos x="5755" y="2704"/>
              </a:cxn>
              <a:cxn ang="0">
                <a:pos x="5739" y="3227"/>
              </a:cxn>
              <a:cxn ang="0">
                <a:pos x="5634" y="3727"/>
              </a:cxn>
              <a:cxn ang="0">
                <a:pos x="5446" y="4189"/>
              </a:cxn>
              <a:cxn ang="0">
                <a:pos x="5186" y="4608"/>
              </a:cxn>
              <a:cxn ang="0">
                <a:pos x="4858" y="4975"/>
              </a:cxn>
              <a:cxn ang="0">
                <a:pos x="4474" y="5280"/>
              </a:cxn>
              <a:cxn ang="0">
                <a:pos x="4039" y="5517"/>
              </a:cxn>
              <a:cxn ang="0">
                <a:pos x="3564" y="5678"/>
              </a:cxn>
              <a:cxn ang="0">
                <a:pos x="3056" y="5755"/>
              </a:cxn>
              <a:cxn ang="0">
                <a:pos x="2704" y="5755"/>
              </a:cxn>
              <a:cxn ang="0">
                <a:pos x="2196" y="5678"/>
              </a:cxn>
              <a:cxn ang="0">
                <a:pos x="1721" y="5517"/>
              </a:cxn>
              <a:cxn ang="0">
                <a:pos x="1286" y="5280"/>
              </a:cxn>
              <a:cxn ang="0">
                <a:pos x="902" y="4975"/>
              </a:cxn>
              <a:cxn ang="0">
                <a:pos x="574" y="4608"/>
              </a:cxn>
              <a:cxn ang="0">
                <a:pos x="314" y="4189"/>
              </a:cxn>
              <a:cxn ang="0">
                <a:pos x="126" y="3727"/>
              </a:cxn>
              <a:cxn ang="0">
                <a:pos x="21" y="3227"/>
              </a:cxn>
              <a:cxn ang="0">
                <a:pos x="5" y="2704"/>
              </a:cxn>
              <a:cxn ang="0">
                <a:pos x="82" y="2196"/>
              </a:cxn>
              <a:cxn ang="0">
                <a:pos x="243" y="1721"/>
              </a:cxn>
              <a:cxn ang="0">
                <a:pos x="480" y="1286"/>
              </a:cxn>
              <a:cxn ang="0">
                <a:pos x="785" y="902"/>
              </a:cxn>
              <a:cxn ang="0">
                <a:pos x="1152" y="574"/>
              </a:cxn>
              <a:cxn ang="0">
                <a:pos x="1571" y="314"/>
              </a:cxn>
              <a:cxn ang="0">
                <a:pos x="2033" y="126"/>
              </a:cxn>
              <a:cxn ang="0">
                <a:pos x="2533" y="21"/>
              </a:cxn>
            </a:cxnLst>
            <a:rect l="0" t="0" r="r" b="b"/>
            <a:pathLst>
              <a:path w="5760" h="5760">
                <a:moveTo>
                  <a:pt x="2864" y="988"/>
                </a:moveTo>
                <a:lnTo>
                  <a:pt x="2835" y="997"/>
                </a:lnTo>
                <a:lnTo>
                  <a:pt x="2807" y="1016"/>
                </a:lnTo>
                <a:lnTo>
                  <a:pt x="2781" y="1044"/>
                </a:lnTo>
                <a:lnTo>
                  <a:pt x="2754" y="1082"/>
                </a:lnTo>
                <a:lnTo>
                  <a:pt x="2732" y="1129"/>
                </a:lnTo>
                <a:lnTo>
                  <a:pt x="2229" y="2297"/>
                </a:lnTo>
                <a:lnTo>
                  <a:pt x="1173" y="2297"/>
                </a:lnTo>
                <a:lnTo>
                  <a:pt x="1122" y="2299"/>
                </a:lnTo>
                <a:lnTo>
                  <a:pt x="1077" y="2307"/>
                </a:lnTo>
                <a:lnTo>
                  <a:pt x="1042" y="2320"/>
                </a:lnTo>
                <a:lnTo>
                  <a:pt x="1016" y="2335"/>
                </a:lnTo>
                <a:lnTo>
                  <a:pt x="997" y="2356"/>
                </a:lnTo>
                <a:lnTo>
                  <a:pt x="988" y="2381"/>
                </a:lnTo>
                <a:lnTo>
                  <a:pt x="988" y="2409"/>
                </a:lnTo>
                <a:lnTo>
                  <a:pt x="997" y="2438"/>
                </a:lnTo>
                <a:lnTo>
                  <a:pt x="1016" y="2472"/>
                </a:lnTo>
                <a:lnTo>
                  <a:pt x="1044" y="2506"/>
                </a:lnTo>
                <a:lnTo>
                  <a:pt x="1080" y="2543"/>
                </a:lnTo>
                <a:lnTo>
                  <a:pt x="1950" y="3309"/>
                </a:lnTo>
                <a:lnTo>
                  <a:pt x="1684" y="4378"/>
                </a:lnTo>
                <a:lnTo>
                  <a:pt x="1674" y="4430"/>
                </a:lnTo>
                <a:lnTo>
                  <a:pt x="1672" y="4474"/>
                </a:lnTo>
                <a:lnTo>
                  <a:pt x="1676" y="4514"/>
                </a:lnTo>
                <a:lnTo>
                  <a:pt x="1688" y="4545"/>
                </a:lnTo>
                <a:lnTo>
                  <a:pt x="1704" y="4568"/>
                </a:lnTo>
                <a:lnTo>
                  <a:pt x="1726" y="4585"/>
                </a:lnTo>
                <a:lnTo>
                  <a:pt x="1754" y="4594"/>
                </a:lnTo>
                <a:lnTo>
                  <a:pt x="1789" y="4596"/>
                </a:lnTo>
                <a:lnTo>
                  <a:pt x="1826" y="4589"/>
                </a:lnTo>
                <a:lnTo>
                  <a:pt x="1869" y="4573"/>
                </a:lnTo>
                <a:lnTo>
                  <a:pt x="1915" y="4549"/>
                </a:lnTo>
                <a:lnTo>
                  <a:pt x="2880" y="3967"/>
                </a:lnTo>
                <a:lnTo>
                  <a:pt x="3843" y="4549"/>
                </a:lnTo>
                <a:lnTo>
                  <a:pt x="3891" y="4573"/>
                </a:lnTo>
                <a:lnTo>
                  <a:pt x="3933" y="4589"/>
                </a:lnTo>
                <a:lnTo>
                  <a:pt x="3969" y="4598"/>
                </a:lnTo>
                <a:lnTo>
                  <a:pt x="4002" y="4596"/>
                </a:lnTo>
                <a:lnTo>
                  <a:pt x="4030" y="4587"/>
                </a:lnTo>
                <a:lnTo>
                  <a:pt x="4051" y="4570"/>
                </a:lnTo>
                <a:lnTo>
                  <a:pt x="4067" y="4547"/>
                </a:lnTo>
                <a:lnTo>
                  <a:pt x="4076" y="4515"/>
                </a:lnTo>
                <a:lnTo>
                  <a:pt x="4079" y="4477"/>
                </a:lnTo>
                <a:lnTo>
                  <a:pt x="4076" y="4432"/>
                </a:lnTo>
                <a:lnTo>
                  <a:pt x="4063" y="4381"/>
                </a:lnTo>
                <a:lnTo>
                  <a:pt x="3789" y="3400"/>
                </a:lnTo>
                <a:lnTo>
                  <a:pt x="4687" y="2554"/>
                </a:lnTo>
                <a:lnTo>
                  <a:pt x="4723" y="2515"/>
                </a:lnTo>
                <a:lnTo>
                  <a:pt x="4749" y="2480"/>
                </a:lnTo>
                <a:lnTo>
                  <a:pt x="4767" y="2445"/>
                </a:lnTo>
                <a:lnTo>
                  <a:pt x="4776" y="2414"/>
                </a:lnTo>
                <a:lnTo>
                  <a:pt x="4774" y="2386"/>
                </a:lnTo>
                <a:lnTo>
                  <a:pt x="4763" y="2360"/>
                </a:lnTo>
                <a:lnTo>
                  <a:pt x="4744" y="2339"/>
                </a:lnTo>
                <a:lnTo>
                  <a:pt x="4716" y="2321"/>
                </a:lnTo>
                <a:lnTo>
                  <a:pt x="4681" y="2307"/>
                </a:lnTo>
                <a:lnTo>
                  <a:pt x="4636" y="2299"/>
                </a:lnTo>
                <a:lnTo>
                  <a:pt x="4584" y="2297"/>
                </a:lnTo>
                <a:lnTo>
                  <a:pt x="3514" y="2297"/>
                </a:lnTo>
                <a:lnTo>
                  <a:pt x="3023" y="1131"/>
                </a:lnTo>
                <a:lnTo>
                  <a:pt x="3000" y="1082"/>
                </a:lnTo>
                <a:lnTo>
                  <a:pt x="2976" y="1046"/>
                </a:lnTo>
                <a:lnTo>
                  <a:pt x="2950" y="1016"/>
                </a:lnTo>
                <a:lnTo>
                  <a:pt x="2922" y="998"/>
                </a:lnTo>
                <a:lnTo>
                  <a:pt x="2892" y="988"/>
                </a:lnTo>
                <a:lnTo>
                  <a:pt x="2864" y="988"/>
                </a:lnTo>
                <a:close/>
                <a:moveTo>
                  <a:pt x="2880" y="0"/>
                </a:moveTo>
                <a:lnTo>
                  <a:pt x="3056" y="5"/>
                </a:lnTo>
                <a:lnTo>
                  <a:pt x="3227" y="21"/>
                </a:lnTo>
                <a:lnTo>
                  <a:pt x="3398" y="47"/>
                </a:lnTo>
                <a:lnTo>
                  <a:pt x="3564" y="82"/>
                </a:lnTo>
                <a:lnTo>
                  <a:pt x="3727" y="126"/>
                </a:lnTo>
                <a:lnTo>
                  <a:pt x="3885" y="180"/>
                </a:lnTo>
                <a:lnTo>
                  <a:pt x="4039" y="243"/>
                </a:lnTo>
                <a:lnTo>
                  <a:pt x="4189" y="314"/>
                </a:lnTo>
                <a:lnTo>
                  <a:pt x="4334" y="393"/>
                </a:lnTo>
                <a:lnTo>
                  <a:pt x="4474" y="480"/>
                </a:lnTo>
                <a:lnTo>
                  <a:pt x="4608" y="574"/>
                </a:lnTo>
                <a:lnTo>
                  <a:pt x="4735" y="677"/>
                </a:lnTo>
                <a:lnTo>
                  <a:pt x="4858" y="785"/>
                </a:lnTo>
                <a:lnTo>
                  <a:pt x="4975" y="902"/>
                </a:lnTo>
                <a:lnTo>
                  <a:pt x="5083" y="1025"/>
                </a:lnTo>
                <a:lnTo>
                  <a:pt x="5186" y="1152"/>
                </a:lnTo>
                <a:lnTo>
                  <a:pt x="5280" y="1286"/>
                </a:lnTo>
                <a:lnTo>
                  <a:pt x="5367" y="1426"/>
                </a:lnTo>
                <a:lnTo>
                  <a:pt x="5446" y="1571"/>
                </a:lnTo>
                <a:lnTo>
                  <a:pt x="5517" y="1721"/>
                </a:lnTo>
                <a:lnTo>
                  <a:pt x="5580" y="1875"/>
                </a:lnTo>
                <a:lnTo>
                  <a:pt x="5634" y="2033"/>
                </a:lnTo>
                <a:lnTo>
                  <a:pt x="5678" y="2196"/>
                </a:lnTo>
                <a:lnTo>
                  <a:pt x="5713" y="2362"/>
                </a:lnTo>
                <a:lnTo>
                  <a:pt x="5739" y="2533"/>
                </a:lnTo>
                <a:lnTo>
                  <a:pt x="5755" y="2704"/>
                </a:lnTo>
                <a:lnTo>
                  <a:pt x="5760" y="2878"/>
                </a:lnTo>
                <a:lnTo>
                  <a:pt x="5755" y="3056"/>
                </a:lnTo>
                <a:lnTo>
                  <a:pt x="5739" y="3227"/>
                </a:lnTo>
                <a:lnTo>
                  <a:pt x="5713" y="3398"/>
                </a:lnTo>
                <a:lnTo>
                  <a:pt x="5678" y="3564"/>
                </a:lnTo>
                <a:lnTo>
                  <a:pt x="5634" y="3727"/>
                </a:lnTo>
                <a:lnTo>
                  <a:pt x="5580" y="3885"/>
                </a:lnTo>
                <a:lnTo>
                  <a:pt x="5517" y="4039"/>
                </a:lnTo>
                <a:lnTo>
                  <a:pt x="5446" y="4189"/>
                </a:lnTo>
                <a:lnTo>
                  <a:pt x="5367" y="4334"/>
                </a:lnTo>
                <a:lnTo>
                  <a:pt x="5280" y="4474"/>
                </a:lnTo>
                <a:lnTo>
                  <a:pt x="5186" y="4608"/>
                </a:lnTo>
                <a:lnTo>
                  <a:pt x="5083" y="4735"/>
                </a:lnTo>
                <a:lnTo>
                  <a:pt x="4975" y="4858"/>
                </a:lnTo>
                <a:lnTo>
                  <a:pt x="4858" y="4975"/>
                </a:lnTo>
                <a:lnTo>
                  <a:pt x="4735" y="5083"/>
                </a:lnTo>
                <a:lnTo>
                  <a:pt x="4608" y="5186"/>
                </a:lnTo>
                <a:lnTo>
                  <a:pt x="4474" y="5280"/>
                </a:lnTo>
                <a:lnTo>
                  <a:pt x="4334" y="5367"/>
                </a:lnTo>
                <a:lnTo>
                  <a:pt x="4189" y="5446"/>
                </a:lnTo>
                <a:lnTo>
                  <a:pt x="4039" y="5517"/>
                </a:lnTo>
                <a:lnTo>
                  <a:pt x="3885" y="5580"/>
                </a:lnTo>
                <a:lnTo>
                  <a:pt x="3727" y="5634"/>
                </a:lnTo>
                <a:lnTo>
                  <a:pt x="3564" y="5678"/>
                </a:lnTo>
                <a:lnTo>
                  <a:pt x="3398" y="5713"/>
                </a:lnTo>
                <a:lnTo>
                  <a:pt x="3227" y="5739"/>
                </a:lnTo>
                <a:lnTo>
                  <a:pt x="3056" y="5755"/>
                </a:lnTo>
                <a:lnTo>
                  <a:pt x="2880" y="5760"/>
                </a:lnTo>
                <a:lnTo>
                  <a:pt x="2878" y="5760"/>
                </a:lnTo>
                <a:lnTo>
                  <a:pt x="2704" y="5755"/>
                </a:lnTo>
                <a:lnTo>
                  <a:pt x="2533" y="5739"/>
                </a:lnTo>
                <a:lnTo>
                  <a:pt x="2362" y="5713"/>
                </a:lnTo>
                <a:lnTo>
                  <a:pt x="2196" y="5678"/>
                </a:lnTo>
                <a:lnTo>
                  <a:pt x="2033" y="5634"/>
                </a:lnTo>
                <a:lnTo>
                  <a:pt x="1875" y="5580"/>
                </a:lnTo>
                <a:lnTo>
                  <a:pt x="1721" y="5517"/>
                </a:lnTo>
                <a:lnTo>
                  <a:pt x="1571" y="5446"/>
                </a:lnTo>
                <a:lnTo>
                  <a:pt x="1426" y="5367"/>
                </a:lnTo>
                <a:lnTo>
                  <a:pt x="1286" y="5280"/>
                </a:lnTo>
                <a:lnTo>
                  <a:pt x="1152" y="5186"/>
                </a:lnTo>
                <a:lnTo>
                  <a:pt x="1025" y="5083"/>
                </a:lnTo>
                <a:lnTo>
                  <a:pt x="902" y="4975"/>
                </a:lnTo>
                <a:lnTo>
                  <a:pt x="785" y="4858"/>
                </a:lnTo>
                <a:lnTo>
                  <a:pt x="677" y="4735"/>
                </a:lnTo>
                <a:lnTo>
                  <a:pt x="574" y="4608"/>
                </a:lnTo>
                <a:lnTo>
                  <a:pt x="480" y="4474"/>
                </a:lnTo>
                <a:lnTo>
                  <a:pt x="393" y="4334"/>
                </a:lnTo>
                <a:lnTo>
                  <a:pt x="314" y="4189"/>
                </a:lnTo>
                <a:lnTo>
                  <a:pt x="243" y="4039"/>
                </a:lnTo>
                <a:lnTo>
                  <a:pt x="180" y="3885"/>
                </a:lnTo>
                <a:lnTo>
                  <a:pt x="126" y="3727"/>
                </a:lnTo>
                <a:lnTo>
                  <a:pt x="82" y="3564"/>
                </a:lnTo>
                <a:lnTo>
                  <a:pt x="47" y="3398"/>
                </a:lnTo>
                <a:lnTo>
                  <a:pt x="21" y="3227"/>
                </a:lnTo>
                <a:lnTo>
                  <a:pt x="5" y="3056"/>
                </a:lnTo>
                <a:lnTo>
                  <a:pt x="0" y="2878"/>
                </a:lnTo>
                <a:lnTo>
                  <a:pt x="5" y="2704"/>
                </a:lnTo>
                <a:lnTo>
                  <a:pt x="21" y="2533"/>
                </a:lnTo>
                <a:lnTo>
                  <a:pt x="47" y="2362"/>
                </a:lnTo>
                <a:lnTo>
                  <a:pt x="82" y="2196"/>
                </a:lnTo>
                <a:lnTo>
                  <a:pt x="126" y="2033"/>
                </a:lnTo>
                <a:lnTo>
                  <a:pt x="180" y="1875"/>
                </a:lnTo>
                <a:lnTo>
                  <a:pt x="243" y="1721"/>
                </a:lnTo>
                <a:lnTo>
                  <a:pt x="314" y="1571"/>
                </a:lnTo>
                <a:lnTo>
                  <a:pt x="393" y="1426"/>
                </a:lnTo>
                <a:lnTo>
                  <a:pt x="480" y="1286"/>
                </a:lnTo>
                <a:lnTo>
                  <a:pt x="574" y="1152"/>
                </a:lnTo>
                <a:lnTo>
                  <a:pt x="677" y="1025"/>
                </a:lnTo>
                <a:lnTo>
                  <a:pt x="785" y="902"/>
                </a:lnTo>
                <a:lnTo>
                  <a:pt x="902" y="785"/>
                </a:lnTo>
                <a:lnTo>
                  <a:pt x="1025" y="677"/>
                </a:lnTo>
                <a:lnTo>
                  <a:pt x="1152" y="574"/>
                </a:lnTo>
                <a:lnTo>
                  <a:pt x="1286" y="480"/>
                </a:lnTo>
                <a:lnTo>
                  <a:pt x="1426" y="393"/>
                </a:lnTo>
                <a:lnTo>
                  <a:pt x="1571" y="314"/>
                </a:lnTo>
                <a:lnTo>
                  <a:pt x="1721" y="243"/>
                </a:lnTo>
                <a:lnTo>
                  <a:pt x="1875" y="180"/>
                </a:lnTo>
                <a:lnTo>
                  <a:pt x="2033" y="126"/>
                </a:lnTo>
                <a:lnTo>
                  <a:pt x="2196" y="82"/>
                </a:lnTo>
                <a:lnTo>
                  <a:pt x="2362" y="47"/>
                </a:lnTo>
                <a:lnTo>
                  <a:pt x="2533" y="21"/>
                </a:lnTo>
                <a:lnTo>
                  <a:pt x="2704" y="5"/>
                </a:lnTo>
                <a:lnTo>
                  <a:pt x="28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 name="Group 29"/>
          <p:cNvGrpSpPr/>
          <p:nvPr/>
        </p:nvGrpSpPr>
        <p:grpSpPr>
          <a:xfrm>
            <a:off x="504488" y="2486673"/>
            <a:ext cx="344669" cy="388684"/>
            <a:chOff x="2297113" y="4763"/>
            <a:chExt cx="4549776" cy="5130800"/>
          </a:xfrm>
          <a:solidFill>
            <a:srgbClr val="00B050"/>
          </a:solidFill>
        </p:grpSpPr>
        <p:sp>
          <p:nvSpPr>
            <p:cNvPr id="45" name="Freeform 10"/>
            <p:cNvSpPr>
              <a:spLocks noEditPoints="1"/>
            </p:cNvSpPr>
            <p:nvPr/>
          </p:nvSpPr>
          <p:spPr bwMode="auto">
            <a:xfrm>
              <a:off x="3597276" y="4763"/>
              <a:ext cx="3249613" cy="4573588"/>
            </a:xfrm>
            <a:custGeom>
              <a:avLst/>
              <a:gdLst/>
              <a:ahLst/>
              <a:cxnLst>
                <a:cxn ang="0">
                  <a:pos x="1758" y="151"/>
                </a:cxn>
                <a:cxn ang="0">
                  <a:pos x="1589" y="194"/>
                </a:cxn>
                <a:cxn ang="0">
                  <a:pos x="1440" y="275"/>
                </a:cxn>
                <a:cxn ang="0">
                  <a:pos x="1316" y="389"/>
                </a:cxn>
                <a:cxn ang="0">
                  <a:pos x="1222" y="528"/>
                </a:cxn>
                <a:cxn ang="0">
                  <a:pos x="1163" y="689"/>
                </a:cxn>
                <a:cxn ang="0">
                  <a:pos x="1151" y="793"/>
                </a:cxn>
                <a:cxn ang="0">
                  <a:pos x="1181" y="813"/>
                </a:cxn>
                <a:cxn ang="0">
                  <a:pos x="2530" y="807"/>
                </a:cxn>
                <a:cxn ang="0">
                  <a:pos x="2546" y="776"/>
                </a:cxn>
                <a:cxn ang="0">
                  <a:pos x="2507" y="607"/>
                </a:cxn>
                <a:cxn ang="0">
                  <a:pos x="2428" y="456"/>
                </a:cxn>
                <a:cxn ang="0">
                  <a:pos x="2318" y="328"/>
                </a:cxn>
                <a:cxn ang="0">
                  <a:pos x="2181" y="230"/>
                </a:cxn>
                <a:cxn ang="0">
                  <a:pos x="2022" y="167"/>
                </a:cxn>
                <a:cxn ang="0">
                  <a:pos x="1847" y="145"/>
                </a:cxn>
                <a:cxn ang="0">
                  <a:pos x="1949" y="6"/>
                </a:cxn>
                <a:cxn ang="0">
                  <a:pos x="2139" y="51"/>
                </a:cxn>
                <a:cxn ang="0">
                  <a:pos x="2310" y="137"/>
                </a:cxn>
                <a:cxn ang="0">
                  <a:pos x="2458" y="259"/>
                </a:cxn>
                <a:cxn ang="0">
                  <a:pos x="2574" y="410"/>
                </a:cxn>
                <a:cxn ang="0">
                  <a:pos x="2654" y="587"/>
                </a:cxn>
                <a:cxn ang="0">
                  <a:pos x="2693" y="780"/>
                </a:cxn>
                <a:cxn ang="0">
                  <a:pos x="2711" y="807"/>
                </a:cxn>
                <a:cxn ang="0">
                  <a:pos x="3599" y="813"/>
                </a:cxn>
                <a:cxn ang="0">
                  <a:pos x="3642" y="829"/>
                </a:cxn>
                <a:cxn ang="0">
                  <a:pos x="3662" y="870"/>
                </a:cxn>
                <a:cxn ang="0">
                  <a:pos x="4090" y="5722"/>
                </a:cxn>
                <a:cxn ang="0">
                  <a:pos x="4057" y="5757"/>
                </a:cxn>
                <a:cxn ang="0">
                  <a:pos x="1743" y="5763"/>
                </a:cxn>
                <a:cxn ang="0">
                  <a:pos x="1701" y="5747"/>
                </a:cxn>
                <a:cxn ang="0">
                  <a:pos x="1682" y="5706"/>
                </a:cxn>
                <a:cxn ang="0">
                  <a:pos x="1411" y="2738"/>
                </a:cxn>
                <a:cxn ang="0">
                  <a:pos x="1377" y="2709"/>
                </a:cxn>
                <a:cxn ang="0">
                  <a:pos x="766" y="2703"/>
                </a:cxn>
                <a:cxn ang="0">
                  <a:pos x="731" y="2687"/>
                </a:cxn>
                <a:cxn ang="0">
                  <a:pos x="694" y="2589"/>
                </a:cxn>
                <a:cxn ang="0">
                  <a:pos x="613" y="2439"/>
                </a:cxn>
                <a:cxn ang="0">
                  <a:pos x="503" y="2314"/>
                </a:cxn>
                <a:cxn ang="0">
                  <a:pos x="368" y="2214"/>
                </a:cxn>
                <a:cxn ang="0">
                  <a:pos x="212" y="2145"/>
                </a:cxn>
                <a:cxn ang="0">
                  <a:pos x="42" y="2111"/>
                </a:cxn>
                <a:cxn ang="0">
                  <a:pos x="10" y="2096"/>
                </a:cxn>
                <a:cxn ang="0">
                  <a:pos x="0" y="2064"/>
                </a:cxn>
                <a:cxn ang="0">
                  <a:pos x="112" y="846"/>
                </a:cxn>
                <a:cxn ang="0">
                  <a:pos x="146" y="817"/>
                </a:cxn>
                <a:cxn ang="0">
                  <a:pos x="967" y="813"/>
                </a:cxn>
                <a:cxn ang="0">
                  <a:pos x="996" y="797"/>
                </a:cxn>
                <a:cxn ang="0">
                  <a:pos x="1016" y="681"/>
                </a:cxn>
                <a:cxn ang="0">
                  <a:pos x="1075" y="497"/>
                </a:cxn>
                <a:cxn ang="0">
                  <a:pos x="1175" y="332"/>
                </a:cxn>
                <a:cxn ang="0">
                  <a:pos x="1307" y="194"/>
                </a:cxn>
                <a:cxn ang="0">
                  <a:pos x="1466" y="90"/>
                </a:cxn>
                <a:cxn ang="0">
                  <a:pos x="1648" y="23"/>
                </a:cxn>
                <a:cxn ang="0">
                  <a:pos x="1847" y="0"/>
                </a:cxn>
              </a:cxnLst>
              <a:rect l="0" t="0" r="r" b="b"/>
              <a:pathLst>
                <a:path w="4094" h="5763">
                  <a:moveTo>
                    <a:pt x="1847" y="145"/>
                  </a:moveTo>
                  <a:lnTo>
                    <a:pt x="1758" y="151"/>
                  </a:lnTo>
                  <a:lnTo>
                    <a:pt x="1672" y="167"/>
                  </a:lnTo>
                  <a:lnTo>
                    <a:pt x="1589" y="194"/>
                  </a:lnTo>
                  <a:lnTo>
                    <a:pt x="1513" y="230"/>
                  </a:lnTo>
                  <a:lnTo>
                    <a:pt x="1440" y="275"/>
                  </a:lnTo>
                  <a:lnTo>
                    <a:pt x="1375" y="328"/>
                  </a:lnTo>
                  <a:lnTo>
                    <a:pt x="1316" y="389"/>
                  </a:lnTo>
                  <a:lnTo>
                    <a:pt x="1265" y="456"/>
                  </a:lnTo>
                  <a:lnTo>
                    <a:pt x="1222" y="528"/>
                  </a:lnTo>
                  <a:lnTo>
                    <a:pt x="1187" y="607"/>
                  </a:lnTo>
                  <a:lnTo>
                    <a:pt x="1163" y="689"/>
                  </a:lnTo>
                  <a:lnTo>
                    <a:pt x="1147" y="776"/>
                  </a:lnTo>
                  <a:lnTo>
                    <a:pt x="1151" y="793"/>
                  </a:lnTo>
                  <a:lnTo>
                    <a:pt x="1163" y="807"/>
                  </a:lnTo>
                  <a:lnTo>
                    <a:pt x="1181" y="813"/>
                  </a:lnTo>
                  <a:lnTo>
                    <a:pt x="2513" y="813"/>
                  </a:lnTo>
                  <a:lnTo>
                    <a:pt x="2530" y="807"/>
                  </a:lnTo>
                  <a:lnTo>
                    <a:pt x="2542" y="793"/>
                  </a:lnTo>
                  <a:lnTo>
                    <a:pt x="2546" y="776"/>
                  </a:lnTo>
                  <a:lnTo>
                    <a:pt x="2532" y="689"/>
                  </a:lnTo>
                  <a:lnTo>
                    <a:pt x="2507" y="607"/>
                  </a:lnTo>
                  <a:lnTo>
                    <a:pt x="2471" y="528"/>
                  </a:lnTo>
                  <a:lnTo>
                    <a:pt x="2428" y="456"/>
                  </a:lnTo>
                  <a:lnTo>
                    <a:pt x="2377" y="389"/>
                  </a:lnTo>
                  <a:lnTo>
                    <a:pt x="2318" y="328"/>
                  </a:lnTo>
                  <a:lnTo>
                    <a:pt x="2253" y="275"/>
                  </a:lnTo>
                  <a:lnTo>
                    <a:pt x="2181" y="230"/>
                  </a:lnTo>
                  <a:lnTo>
                    <a:pt x="2104" y="194"/>
                  </a:lnTo>
                  <a:lnTo>
                    <a:pt x="2022" y="167"/>
                  </a:lnTo>
                  <a:lnTo>
                    <a:pt x="1937" y="151"/>
                  </a:lnTo>
                  <a:lnTo>
                    <a:pt x="1847" y="145"/>
                  </a:lnTo>
                  <a:close/>
                  <a:moveTo>
                    <a:pt x="1847" y="0"/>
                  </a:moveTo>
                  <a:lnTo>
                    <a:pt x="1949" y="6"/>
                  </a:lnTo>
                  <a:lnTo>
                    <a:pt x="2045" y="23"/>
                  </a:lnTo>
                  <a:lnTo>
                    <a:pt x="2139" y="51"/>
                  </a:lnTo>
                  <a:lnTo>
                    <a:pt x="2228" y="90"/>
                  </a:lnTo>
                  <a:lnTo>
                    <a:pt x="2310" y="137"/>
                  </a:lnTo>
                  <a:lnTo>
                    <a:pt x="2387" y="194"/>
                  </a:lnTo>
                  <a:lnTo>
                    <a:pt x="2458" y="259"/>
                  </a:lnTo>
                  <a:lnTo>
                    <a:pt x="2521" y="332"/>
                  </a:lnTo>
                  <a:lnTo>
                    <a:pt x="2574" y="410"/>
                  </a:lnTo>
                  <a:lnTo>
                    <a:pt x="2619" y="497"/>
                  </a:lnTo>
                  <a:lnTo>
                    <a:pt x="2654" y="587"/>
                  </a:lnTo>
                  <a:lnTo>
                    <a:pt x="2678" y="681"/>
                  </a:lnTo>
                  <a:lnTo>
                    <a:pt x="2693" y="780"/>
                  </a:lnTo>
                  <a:lnTo>
                    <a:pt x="2697" y="797"/>
                  </a:lnTo>
                  <a:lnTo>
                    <a:pt x="2711" y="807"/>
                  </a:lnTo>
                  <a:lnTo>
                    <a:pt x="2727" y="813"/>
                  </a:lnTo>
                  <a:lnTo>
                    <a:pt x="3599" y="813"/>
                  </a:lnTo>
                  <a:lnTo>
                    <a:pt x="3623" y="817"/>
                  </a:lnTo>
                  <a:lnTo>
                    <a:pt x="3642" y="829"/>
                  </a:lnTo>
                  <a:lnTo>
                    <a:pt x="3656" y="846"/>
                  </a:lnTo>
                  <a:lnTo>
                    <a:pt x="3662" y="870"/>
                  </a:lnTo>
                  <a:lnTo>
                    <a:pt x="4094" y="5694"/>
                  </a:lnTo>
                  <a:lnTo>
                    <a:pt x="4090" y="5722"/>
                  </a:lnTo>
                  <a:lnTo>
                    <a:pt x="4076" y="5743"/>
                  </a:lnTo>
                  <a:lnTo>
                    <a:pt x="4057" y="5757"/>
                  </a:lnTo>
                  <a:lnTo>
                    <a:pt x="4031" y="5763"/>
                  </a:lnTo>
                  <a:lnTo>
                    <a:pt x="1743" y="5763"/>
                  </a:lnTo>
                  <a:lnTo>
                    <a:pt x="1721" y="5759"/>
                  </a:lnTo>
                  <a:lnTo>
                    <a:pt x="1701" y="5747"/>
                  </a:lnTo>
                  <a:lnTo>
                    <a:pt x="1688" y="5730"/>
                  </a:lnTo>
                  <a:lnTo>
                    <a:pt x="1682" y="5706"/>
                  </a:lnTo>
                  <a:lnTo>
                    <a:pt x="1417" y="2760"/>
                  </a:lnTo>
                  <a:lnTo>
                    <a:pt x="1411" y="2738"/>
                  </a:lnTo>
                  <a:lnTo>
                    <a:pt x="1397" y="2720"/>
                  </a:lnTo>
                  <a:lnTo>
                    <a:pt x="1377" y="2709"/>
                  </a:lnTo>
                  <a:lnTo>
                    <a:pt x="1356" y="2703"/>
                  </a:lnTo>
                  <a:lnTo>
                    <a:pt x="766" y="2703"/>
                  </a:lnTo>
                  <a:lnTo>
                    <a:pt x="747" y="2699"/>
                  </a:lnTo>
                  <a:lnTo>
                    <a:pt x="731" y="2687"/>
                  </a:lnTo>
                  <a:lnTo>
                    <a:pt x="721" y="2669"/>
                  </a:lnTo>
                  <a:lnTo>
                    <a:pt x="694" y="2589"/>
                  </a:lnTo>
                  <a:lnTo>
                    <a:pt x="658" y="2512"/>
                  </a:lnTo>
                  <a:lnTo>
                    <a:pt x="613" y="2439"/>
                  </a:lnTo>
                  <a:lnTo>
                    <a:pt x="562" y="2373"/>
                  </a:lnTo>
                  <a:lnTo>
                    <a:pt x="503" y="2314"/>
                  </a:lnTo>
                  <a:lnTo>
                    <a:pt x="438" y="2259"/>
                  </a:lnTo>
                  <a:lnTo>
                    <a:pt x="368" y="2214"/>
                  </a:lnTo>
                  <a:lnTo>
                    <a:pt x="293" y="2174"/>
                  </a:lnTo>
                  <a:lnTo>
                    <a:pt x="212" y="2145"/>
                  </a:lnTo>
                  <a:lnTo>
                    <a:pt x="128" y="2123"/>
                  </a:lnTo>
                  <a:lnTo>
                    <a:pt x="42" y="2111"/>
                  </a:lnTo>
                  <a:lnTo>
                    <a:pt x="24" y="2108"/>
                  </a:lnTo>
                  <a:lnTo>
                    <a:pt x="10" y="2096"/>
                  </a:lnTo>
                  <a:lnTo>
                    <a:pt x="2" y="2082"/>
                  </a:lnTo>
                  <a:lnTo>
                    <a:pt x="0" y="2064"/>
                  </a:lnTo>
                  <a:lnTo>
                    <a:pt x="106" y="870"/>
                  </a:lnTo>
                  <a:lnTo>
                    <a:pt x="112" y="846"/>
                  </a:lnTo>
                  <a:lnTo>
                    <a:pt x="126" y="829"/>
                  </a:lnTo>
                  <a:lnTo>
                    <a:pt x="146" y="817"/>
                  </a:lnTo>
                  <a:lnTo>
                    <a:pt x="169" y="813"/>
                  </a:lnTo>
                  <a:lnTo>
                    <a:pt x="967" y="813"/>
                  </a:lnTo>
                  <a:lnTo>
                    <a:pt x="984" y="807"/>
                  </a:lnTo>
                  <a:lnTo>
                    <a:pt x="996" y="797"/>
                  </a:lnTo>
                  <a:lnTo>
                    <a:pt x="1002" y="780"/>
                  </a:lnTo>
                  <a:lnTo>
                    <a:pt x="1016" y="681"/>
                  </a:lnTo>
                  <a:lnTo>
                    <a:pt x="1041" y="587"/>
                  </a:lnTo>
                  <a:lnTo>
                    <a:pt x="1075" y="497"/>
                  </a:lnTo>
                  <a:lnTo>
                    <a:pt x="1120" y="410"/>
                  </a:lnTo>
                  <a:lnTo>
                    <a:pt x="1175" y="332"/>
                  </a:lnTo>
                  <a:lnTo>
                    <a:pt x="1236" y="259"/>
                  </a:lnTo>
                  <a:lnTo>
                    <a:pt x="1307" y="194"/>
                  </a:lnTo>
                  <a:lnTo>
                    <a:pt x="1383" y="137"/>
                  </a:lnTo>
                  <a:lnTo>
                    <a:pt x="1466" y="90"/>
                  </a:lnTo>
                  <a:lnTo>
                    <a:pt x="1554" y="51"/>
                  </a:lnTo>
                  <a:lnTo>
                    <a:pt x="1648" y="23"/>
                  </a:lnTo>
                  <a:lnTo>
                    <a:pt x="1747" y="6"/>
                  </a:lnTo>
                  <a:lnTo>
                    <a:pt x="18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11"/>
            <p:cNvSpPr>
              <a:spLocks noEditPoints="1"/>
            </p:cNvSpPr>
            <p:nvPr/>
          </p:nvSpPr>
          <p:spPr bwMode="auto">
            <a:xfrm>
              <a:off x="2297113" y="1787525"/>
              <a:ext cx="2560638" cy="3348038"/>
            </a:xfrm>
            <a:custGeom>
              <a:avLst/>
              <a:gdLst/>
              <a:ahLst/>
              <a:cxnLst>
                <a:cxn ang="0">
                  <a:pos x="1516" y="151"/>
                </a:cxn>
                <a:cxn ang="0">
                  <a:pos x="1387" y="189"/>
                </a:cxn>
                <a:cxn ang="0">
                  <a:pos x="1277" y="261"/>
                </a:cxn>
                <a:cxn ang="0">
                  <a:pos x="1190" y="359"/>
                </a:cxn>
                <a:cxn ang="0">
                  <a:pos x="1133" y="479"/>
                </a:cxn>
                <a:cxn ang="0">
                  <a:pos x="1118" y="564"/>
                </a:cxn>
                <a:cxn ang="0">
                  <a:pos x="1141" y="591"/>
                </a:cxn>
                <a:cxn ang="0">
                  <a:pos x="2013" y="595"/>
                </a:cxn>
                <a:cxn ang="0">
                  <a:pos x="2045" y="579"/>
                </a:cxn>
                <a:cxn ang="0">
                  <a:pos x="2055" y="544"/>
                </a:cxn>
                <a:cxn ang="0">
                  <a:pos x="2015" y="416"/>
                </a:cxn>
                <a:cxn ang="0">
                  <a:pos x="1943" y="306"/>
                </a:cxn>
                <a:cxn ang="0">
                  <a:pos x="1843" y="222"/>
                </a:cxn>
                <a:cxn ang="0">
                  <a:pos x="1723" y="165"/>
                </a:cxn>
                <a:cxn ang="0">
                  <a:pos x="1585" y="145"/>
                </a:cxn>
                <a:cxn ang="0">
                  <a:pos x="1672" y="6"/>
                </a:cxn>
                <a:cxn ang="0">
                  <a:pos x="1833" y="51"/>
                </a:cxn>
                <a:cxn ang="0">
                  <a:pos x="1972" y="136"/>
                </a:cxn>
                <a:cxn ang="0">
                  <a:pos x="2084" y="251"/>
                </a:cxn>
                <a:cxn ang="0">
                  <a:pos x="2163" y="393"/>
                </a:cxn>
                <a:cxn ang="0">
                  <a:pos x="2204" y="556"/>
                </a:cxn>
                <a:cxn ang="0">
                  <a:pos x="2228" y="589"/>
                </a:cxn>
                <a:cxn ang="0">
                  <a:pos x="2831" y="595"/>
                </a:cxn>
                <a:cxn ang="0">
                  <a:pos x="2880" y="609"/>
                </a:cxn>
                <a:cxn ang="0">
                  <a:pos x="2911" y="648"/>
                </a:cxn>
                <a:cxn ang="0">
                  <a:pos x="3225" y="4123"/>
                </a:cxn>
                <a:cxn ang="0">
                  <a:pos x="3212" y="4178"/>
                </a:cxn>
                <a:cxn ang="0">
                  <a:pos x="3169" y="4213"/>
                </a:cxn>
                <a:cxn ang="0">
                  <a:pos x="86" y="4217"/>
                </a:cxn>
                <a:cxn ang="0">
                  <a:pos x="33" y="4200"/>
                </a:cxn>
                <a:cxn ang="0">
                  <a:pos x="2" y="4152"/>
                </a:cxn>
                <a:cxn ang="0">
                  <a:pos x="308" y="674"/>
                </a:cxn>
                <a:cxn ang="0">
                  <a:pos x="328" y="627"/>
                </a:cxn>
                <a:cxn ang="0">
                  <a:pos x="369" y="599"/>
                </a:cxn>
                <a:cxn ang="0">
                  <a:pos x="925" y="595"/>
                </a:cxn>
                <a:cxn ang="0">
                  <a:pos x="961" y="575"/>
                </a:cxn>
                <a:cxn ang="0">
                  <a:pos x="984" y="471"/>
                </a:cxn>
                <a:cxn ang="0">
                  <a:pos x="1043" y="318"/>
                </a:cxn>
                <a:cxn ang="0">
                  <a:pos x="1141" y="189"/>
                </a:cxn>
                <a:cxn ang="0">
                  <a:pos x="1267" y="88"/>
                </a:cxn>
                <a:cxn ang="0">
                  <a:pos x="1418" y="24"/>
                </a:cxn>
                <a:cxn ang="0">
                  <a:pos x="1585" y="0"/>
                </a:cxn>
              </a:cxnLst>
              <a:rect l="0" t="0" r="r" b="b"/>
              <a:pathLst>
                <a:path w="3225" h="4217">
                  <a:moveTo>
                    <a:pt x="1585" y="145"/>
                  </a:moveTo>
                  <a:lnTo>
                    <a:pt x="1516" y="151"/>
                  </a:lnTo>
                  <a:lnTo>
                    <a:pt x="1450" y="165"/>
                  </a:lnTo>
                  <a:lnTo>
                    <a:pt x="1387" y="189"/>
                  </a:lnTo>
                  <a:lnTo>
                    <a:pt x="1330" y="222"/>
                  </a:lnTo>
                  <a:lnTo>
                    <a:pt x="1277" y="261"/>
                  </a:lnTo>
                  <a:lnTo>
                    <a:pt x="1230" y="306"/>
                  </a:lnTo>
                  <a:lnTo>
                    <a:pt x="1190" y="359"/>
                  </a:lnTo>
                  <a:lnTo>
                    <a:pt x="1157" y="416"/>
                  </a:lnTo>
                  <a:lnTo>
                    <a:pt x="1133" y="479"/>
                  </a:lnTo>
                  <a:lnTo>
                    <a:pt x="1118" y="544"/>
                  </a:lnTo>
                  <a:lnTo>
                    <a:pt x="1118" y="564"/>
                  </a:lnTo>
                  <a:lnTo>
                    <a:pt x="1126" y="579"/>
                  </a:lnTo>
                  <a:lnTo>
                    <a:pt x="1141" y="591"/>
                  </a:lnTo>
                  <a:lnTo>
                    <a:pt x="1159" y="595"/>
                  </a:lnTo>
                  <a:lnTo>
                    <a:pt x="2013" y="595"/>
                  </a:lnTo>
                  <a:lnTo>
                    <a:pt x="2031" y="591"/>
                  </a:lnTo>
                  <a:lnTo>
                    <a:pt x="2045" y="579"/>
                  </a:lnTo>
                  <a:lnTo>
                    <a:pt x="2055" y="564"/>
                  </a:lnTo>
                  <a:lnTo>
                    <a:pt x="2055" y="544"/>
                  </a:lnTo>
                  <a:lnTo>
                    <a:pt x="2039" y="479"/>
                  </a:lnTo>
                  <a:lnTo>
                    <a:pt x="2015" y="416"/>
                  </a:lnTo>
                  <a:lnTo>
                    <a:pt x="1982" y="359"/>
                  </a:lnTo>
                  <a:lnTo>
                    <a:pt x="1943" y="306"/>
                  </a:lnTo>
                  <a:lnTo>
                    <a:pt x="1896" y="261"/>
                  </a:lnTo>
                  <a:lnTo>
                    <a:pt x="1843" y="222"/>
                  </a:lnTo>
                  <a:lnTo>
                    <a:pt x="1784" y="189"/>
                  </a:lnTo>
                  <a:lnTo>
                    <a:pt x="1723" y="165"/>
                  </a:lnTo>
                  <a:lnTo>
                    <a:pt x="1656" y="151"/>
                  </a:lnTo>
                  <a:lnTo>
                    <a:pt x="1585" y="145"/>
                  </a:lnTo>
                  <a:close/>
                  <a:moveTo>
                    <a:pt x="1585" y="0"/>
                  </a:moveTo>
                  <a:lnTo>
                    <a:pt x="1672" y="6"/>
                  </a:lnTo>
                  <a:lnTo>
                    <a:pt x="1754" y="24"/>
                  </a:lnTo>
                  <a:lnTo>
                    <a:pt x="1833" y="51"/>
                  </a:lnTo>
                  <a:lnTo>
                    <a:pt x="1905" y="88"/>
                  </a:lnTo>
                  <a:lnTo>
                    <a:pt x="1972" y="136"/>
                  </a:lnTo>
                  <a:lnTo>
                    <a:pt x="2031" y="189"/>
                  </a:lnTo>
                  <a:lnTo>
                    <a:pt x="2084" y="251"/>
                  </a:lnTo>
                  <a:lnTo>
                    <a:pt x="2127" y="318"/>
                  </a:lnTo>
                  <a:lnTo>
                    <a:pt x="2163" y="393"/>
                  </a:lnTo>
                  <a:lnTo>
                    <a:pt x="2188" y="471"/>
                  </a:lnTo>
                  <a:lnTo>
                    <a:pt x="2204" y="556"/>
                  </a:lnTo>
                  <a:lnTo>
                    <a:pt x="2212" y="575"/>
                  </a:lnTo>
                  <a:lnTo>
                    <a:pt x="2228" y="589"/>
                  </a:lnTo>
                  <a:lnTo>
                    <a:pt x="2247" y="595"/>
                  </a:lnTo>
                  <a:lnTo>
                    <a:pt x="2831" y="595"/>
                  </a:lnTo>
                  <a:lnTo>
                    <a:pt x="2856" y="599"/>
                  </a:lnTo>
                  <a:lnTo>
                    <a:pt x="2880" y="609"/>
                  </a:lnTo>
                  <a:lnTo>
                    <a:pt x="2897" y="627"/>
                  </a:lnTo>
                  <a:lnTo>
                    <a:pt x="2911" y="648"/>
                  </a:lnTo>
                  <a:lnTo>
                    <a:pt x="2917" y="674"/>
                  </a:lnTo>
                  <a:lnTo>
                    <a:pt x="3225" y="4123"/>
                  </a:lnTo>
                  <a:lnTo>
                    <a:pt x="3224" y="4152"/>
                  </a:lnTo>
                  <a:lnTo>
                    <a:pt x="3212" y="4178"/>
                  </a:lnTo>
                  <a:lnTo>
                    <a:pt x="3194" y="4200"/>
                  </a:lnTo>
                  <a:lnTo>
                    <a:pt x="3169" y="4213"/>
                  </a:lnTo>
                  <a:lnTo>
                    <a:pt x="3139" y="4217"/>
                  </a:lnTo>
                  <a:lnTo>
                    <a:pt x="86" y="4217"/>
                  </a:lnTo>
                  <a:lnTo>
                    <a:pt x="57" y="4213"/>
                  </a:lnTo>
                  <a:lnTo>
                    <a:pt x="33" y="4200"/>
                  </a:lnTo>
                  <a:lnTo>
                    <a:pt x="14" y="4178"/>
                  </a:lnTo>
                  <a:lnTo>
                    <a:pt x="2" y="4152"/>
                  </a:lnTo>
                  <a:lnTo>
                    <a:pt x="0" y="4123"/>
                  </a:lnTo>
                  <a:lnTo>
                    <a:pt x="308" y="674"/>
                  </a:lnTo>
                  <a:lnTo>
                    <a:pt x="314" y="648"/>
                  </a:lnTo>
                  <a:lnTo>
                    <a:pt x="328" y="627"/>
                  </a:lnTo>
                  <a:lnTo>
                    <a:pt x="346" y="609"/>
                  </a:lnTo>
                  <a:lnTo>
                    <a:pt x="369" y="599"/>
                  </a:lnTo>
                  <a:lnTo>
                    <a:pt x="395" y="595"/>
                  </a:lnTo>
                  <a:lnTo>
                    <a:pt x="925" y="595"/>
                  </a:lnTo>
                  <a:lnTo>
                    <a:pt x="945" y="589"/>
                  </a:lnTo>
                  <a:lnTo>
                    <a:pt x="961" y="575"/>
                  </a:lnTo>
                  <a:lnTo>
                    <a:pt x="968" y="556"/>
                  </a:lnTo>
                  <a:lnTo>
                    <a:pt x="984" y="471"/>
                  </a:lnTo>
                  <a:lnTo>
                    <a:pt x="1010" y="393"/>
                  </a:lnTo>
                  <a:lnTo>
                    <a:pt x="1043" y="318"/>
                  </a:lnTo>
                  <a:lnTo>
                    <a:pt x="1088" y="251"/>
                  </a:lnTo>
                  <a:lnTo>
                    <a:pt x="1141" y="189"/>
                  </a:lnTo>
                  <a:lnTo>
                    <a:pt x="1200" y="136"/>
                  </a:lnTo>
                  <a:lnTo>
                    <a:pt x="1267" y="88"/>
                  </a:lnTo>
                  <a:lnTo>
                    <a:pt x="1340" y="51"/>
                  </a:lnTo>
                  <a:lnTo>
                    <a:pt x="1418" y="24"/>
                  </a:lnTo>
                  <a:lnTo>
                    <a:pt x="1501" y="6"/>
                  </a:lnTo>
                  <a:lnTo>
                    <a:pt x="1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7" name="Freeform 25"/>
          <p:cNvSpPr>
            <a:spLocks/>
          </p:cNvSpPr>
          <p:nvPr/>
        </p:nvSpPr>
        <p:spPr bwMode="auto">
          <a:xfrm>
            <a:off x="530434" y="2043994"/>
            <a:ext cx="292777" cy="348285"/>
          </a:xfrm>
          <a:custGeom>
            <a:avLst/>
            <a:gdLst/>
            <a:ahLst/>
            <a:cxnLst>
              <a:cxn ang="0">
                <a:pos x="1743" y="14"/>
              </a:cxn>
              <a:cxn ang="0">
                <a:pos x="1847" y="61"/>
              </a:cxn>
              <a:cxn ang="0">
                <a:pos x="1919" y="125"/>
              </a:cxn>
              <a:cxn ang="0">
                <a:pos x="1939" y="198"/>
              </a:cxn>
              <a:cxn ang="0">
                <a:pos x="1932" y="332"/>
              </a:cxn>
              <a:cxn ang="0">
                <a:pos x="1922" y="500"/>
              </a:cxn>
              <a:cxn ang="0">
                <a:pos x="1918" y="654"/>
              </a:cxn>
              <a:cxn ang="0">
                <a:pos x="1927" y="750"/>
              </a:cxn>
              <a:cxn ang="0">
                <a:pos x="1961" y="816"/>
              </a:cxn>
              <a:cxn ang="0">
                <a:pos x="2033" y="939"/>
              </a:cxn>
              <a:cxn ang="0">
                <a:pos x="2132" y="1101"/>
              </a:cxn>
              <a:cxn ang="0">
                <a:pos x="2243" y="1278"/>
              </a:cxn>
              <a:cxn ang="0">
                <a:pos x="2352" y="1450"/>
              </a:cxn>
              <a:cxn ang="0">
                <a:pos x="2446" y="1595"/>
              </a:cxn>
              <a:cxn ang="0">
                <a:pos x="2512" y="1694"/>
              </a:cxn>
              <a:cxn ang="0">
                <a:pos x="2559" y="1743"/>
              </a:cxn>
              <a:cxn ang="0">
                <a:pos x="2658" y="1800"/>
              </a:cxn>
              <a:cxn ang="0">
                <a:pos x="2781" y="1858"/>
              </a:cxn>
              <a:cxn ang="0">
                <a:pos x="2891" y="1903"/>
              </a:cxn>
              <a:cxn ang="0">
                <a:pos x="2952" y="1926"/>
              </a:cxn>
              <a:cxn ang="0">
                <a:pos x="2672" y="3385"/>
              </a:cxn>
              <a:cxn ang="0">
                <a:pos x="2618" y="3412"/>
              </a:cxn>
              <a:cxn ang="0">
                <a:pos x="2534" y="3466"/>
              </a:cxn>
              <a:cxn ang="0">
                <a:pos x="2399" y="3517"/>
              </a:cxn>
              <a:cxn ang="0">
                <a:pos x="608" y="3517"/>
              </a:cxn>
              <a:cxn ang="0">
                <a:pos x="442" y="3466"/>
              </a:cxn>
              <a:cxn ang="0">
                <a:pos x="330" y="3365"/>
              </a:cxn>
              <a:cxn ang="0">
                <a:pos x="273" y="3236"/>
              </a:cxn>
              <a:cxn ang="0">
                <a:pos x="282" y="3093"/>
              </a:cxn>
              <a:cxn ang="0">
                <a:pos x="296" y="2978"/>
              </a:cxn>
              <a:cxn ang="0">
                <a:pos x="187" y="2826"/>
              </a:cxn>
              <a:cxn ang="0">
                <a:pos x="172" y="2655"/>
              </a:cxn>
              <a:cxn ang="0">
                <a:pos x="248" y="2526"/>
              </a:cxn>
              <a:cxn ang="0">
                <a:pos x="124" y="2391"/>
              </a:cxn>
              <a:cxn ang="0">
                <a:pos x="82" y="2218"/>
              </a:cxn>
              <a:cxn ang="0">
                <a:pos x="139" y="2074"/>
              </a:cxn>
              <a:cxn ang="0">
                <a:pos x="71" y="1954"/>
              </a:cxn>
              <a:cxn ang="0">
                <a:pos x="4" y="1799"/>
              </a:cxn>
              <a:cxn ang="0">
                <a:pos x="16" y="1642"/>
              </a:cxn>
              <a:cxn ang="0">
                <a:pos x="97" y="1528"/>
              </a:cxn>
              <a:cxn ang="0">
                <a:pos x="234" y="1476"/>
              </a:cxn>
              <a:cxn ang="0">
                <a:pos x="1333" y="1361"/>
              </a:cxn>
              <a:cxn ang="0">
                <a:pos x="1294" y="1126"/>
              </a:cxn>
              <a:cxn ang="0">
                <a:pos x="1261" y="915"/>
              </a:cxn>
              <a:cxn ang="0">
                <a:pos x="1242" y="781"/>
              </a:cxn>
              <a:cxn ang="0">
                <a:pos x="1263" y="657"/>
              </a:cxn>
              <a:cxn ang="0">
                <a:pos x="1314" y="495"/>
              </a:cxn>
              <a:cxn ang="0">
                <a:pos x="1379" y="326"/>
              </a:cxn>
              <a:cxn ang="0">
                <a:pos x="1440" y="179"/>
              </a:cxn>
              <a:cxn ang="0">
                <a:pos x="1489" y="75"/>
              </a:cxn>
              <a:cxn ang="0">
                <a:pos x="1575" y="11"/>
              </a:cxn>
            </a:cxnLst>
            <a:rect l="0" t="0" r="r" b="b"/>
            <a:pathLst>
              <a:path w="2954" h="3521">
                <a:moveTo>
                  <a:pt x="1657" y="0"/>
                </a:moveTo>
                <a:lnTo>
                  <a:pt x="1685" y="2"/>
                </a:lnTo>
                <a:lnTo>
                  <a:pt x="1715" y="8"/>
                </a:lnTo>
                <a:lnTo>
                  <a:pt x="1743" y="14"/>
                </a:lnTo>
                <a:lnTo>
                  <a:pt x="1770" y="24"/>
                </a:lnTo>
                <a:lnTo>
                  <a:pt x="1798" y="35"/>
                </a:lnTo>
                <a:lnTo>
                  <a:pt x="1823" y="47"/>
                </a:lnTo>
                <a:lnTo>
                  <a:pt x="1847" y="61"/>
                </a:lnTo>
                <a:lnTo>
                  <a:pt x="1869" y="77"/>
                </a:lnTo>
                <a:lnTo>
                  <a:pt x="1889" y="92"/>
                </a:lnTo>
                <a:lnTo>
                  <a:pt x="1906" y="108"/>
                </a:lnTo>
                <a:lnTo>
                  <a:pt x="1919" y="125"/>
                </a:lnTo>
                <a:lnTo>
                  <a:pt x="1930" y="142"/>
                </a:lnTo>
                <a:lnTo>
                  <a:pt x="1937" y="159"/>
                </a:lnTo>
                <a:lnTo>
                  <a:pt x="1939" y="174"/>
                </a:lnTo>
                <a:lnTo>
                  <a:pt x="1939" y="198"/>
                </a:lnTo>
                <a:lnTo>
                  <a:pt x="1938" y="225"/>
                </a:lnTo>
                <a:lnTo>
                  <a:pt x="1937" y="258"/>
                </a:lnTo>
                <a:lnTo>
                  <a:pt x="1935" y="293"/>
                </a:lnTo>
                <a:lnTo>
                  <a:pt x="1932" y="332"/>
                </a:lnTo>
                <a:lnTo>
                  <a:pt x="1930" y="373"/>
                </a:lnTo>
                <a:lnTo>
                  <a:pt x="1927" y="414"/>
                </a:lnTo>
                <a:lnTo>
                  <a:pt x="1925" y="457"/>
                </a:lnTo>
                <a:lnTo>
                  <a:pt x="1922" y="500"/>
                </a:lnTo>
                <a:lnTo>
                  <a:pt x="1920" y="541"/>
                </a:lnTo>
                <a:lnTo>
                  <a:pt x="1919" y="581"/>
                </a:lnTo>
                <a:lnTo>
                  <a:pt x="1918" y="619"/>
                </a:lnTo>
                <a:lnTo>
                  <a:pt x="1918" y="654"/>
                </a:lnTo>
                <a:lnTo>
                  <a:pt x="1919" y="684"/>
                </a:lnTo>
                <a:lnTo>
                  <a:pt x="1920" y="712"/>
                </a:lnTo>
                <a:lnTo>
                  <a:pt x="1922" y="734"/>
                </a:lnTo>
                <a:lnTo>
                  <a:pt x="1927" y="750"/>
                </a:lnTo>
                <a:lnTo>
                  <a:pt x="1930" y="760"/>
                </a:lnTo>
                <a:lnTo>
                  <a:pt x="1938" y="774"/>
                </a:lnTo>
                <a:lnTo>
                  <a:pt x="1948" y="793"/>
                </a:lnTo>
                <a:lnTo>
                  <a:pt x="1961" y="816"/>
                </a:lnTo>
                <a:lnTo>
                  <a:pt x="1976" y="842"/>
                </a:lnTo>
                <a:lnTo>
                  <a:pt x="1992" y="871"/>
                </a:lnTo>
                <a:lnTo>
                  <a:pt x="2012" y="904"/>
                </a:lnTo>
                <a:lnTo>
                  <a:pt x="2033" y="939"/>
                </a:lnTo>
                <a:lnTo>
                  <a:pt x="2056" y="977"/>
                </a:lnTo>
                <a:lnTo>
                  <a:pt x="2080" y="1017"/>
                </a:lnTo>
                <a:lnTo>
                  <a:pt x="2106" y="1058"/>
                </a:lnTo>
                <a:lnTo>
                  <a:pt x="2132" y="1101"/>
                </a:lnTo>
                <a:lnTo>
                  <a:pt x="2159" y="1145"/>
                </a:lnTo>
                <a:lnTo>
                  <a:pt x="2186" y="1188"/>
                </a:lnTo>
                <a:lnTo>
                  <a:pt x="2214" y="1233"/>
                </a:lnTo>
                <a:lnTo>
                  <a:pt x="2243" y="1278"/>
                </a:lnTo>
                <a:lnTo>
                  <a:pt x="2270" y="1323"/>
                </a:lnTo>
                <a:lnTo>
                  <a:pt x="2298" y="1366"/>
                </a:lnTo>
                <a:lnTo>
                  <a:pt x="2325" y="1409"/>
                </a:lnTo>
                <a:lnTo>
                  <a:pt x="2352" y="1450"/>
                </a:lnTo>
                <a:lnTo>
                  <a:pt x="2377" y="1490"/>
                </a:lnTo>
                <a:lnTo>
                  <a:pt x="2401" y="1527"/>
                </a:lnTo>
                <a:lnTo>
                  <a:pt x="2424" y="1563"/>
                </a:lnTo>
                <a:lnTo>
                  <a:pt x="2446" y="1595"/>
                </a:lnTo>
                <a:lnTo>
                  <a:pt x="2466" y="1626"/>
                </a:lnTo>
                <a:lnTo>
                  <a:pt x="2483" y="1652"/>
                </a:lnTo>
                <a:lnTo>
                  <a:pt x="2499" y="1675"/>
                </a:lnTo>
                <a:lnTo>
                  <a:pt x="2512" y="1694"/>
                </a:lnTo>
                <a:lnTo>
                  <a:pt x="2523" y="1708"/>
                </a:lnTo>
                <a:lnTo>
                  <a:pt x="2531" y="1718"/>
                </a:lnTo>
                <a:lnTo>
                  <a:pt x="2543" y="1730"/>
                </a:lnTo>
                <a:lnTo>
                  <a:pt x="2559" y="1743"/>
                </a:lnTo>
                <a:lnTo>
                  <a:pt x="2580" y="1757"/>
                </a:lnTo>
                <a:lnTo>
                  <a:pt x="2604" y="1771"/>
                </a:lnTo>
                <a:lnTo>
                  <a:pt x="2630" y="1785"/>
                </a:lnTo>
                <a:lnTo>
                  <a:pt x="2658" y="1800"/>
                </a:lnTo>
                <a:lnTo>
                  <a:pt x="2688" y="1815"/>
                </a:lnTo>
                <a:lnTo>
                  <a:pt x="2719" y="1829"/>
                </a:lnTo>
                <a:lnTo>
                  <a:pt x="2750" y="1843"/>
                </a:lnTo>
                <a:lnTo>
                  <a:pt x="2781" y="1858"/>
                </a:lnTo>
                <a:lnTo>
                  <a:pt x="2812" y="1871"/>
                </a:lnTo>
                <a:lnTo>
                  <a:pt x="2840" y="1883"/>
                </a:lnTo>
                <a:lnTo>
                  <a:pt x="2867" y="1894"/>
                </a:lnTo>
                <a:lnTo>
                  <a:pt x="2891" y="1903"/>
                </a:lnTo>
                <a:lnTo>
                  <a:pt x="2912" y="1911"/>
                </a:lnTo>
                <a:lnTo>
                  <a:pt x="2930" y="1919"/>
                </a:lnTo>
                <a:lnTo>
                  <a:pt x="2943" y="1923"/>
                </a:lnTo>
                <a:lnTo>
                  <a:pt x="2952" y="1926"/>
                </a:lnTo>
                <a:lnTo>
                  <a:pt x="2954" y="1928"/>
                </a:lnTo>
                <a:lnTo>
                  <a:pt x="2954" y="3383"/>
                </a:lnTo>
                <a:lnTo>
                  <a:pt x="2680" y="3383"/>
                </a:lnTo>
                <a:lnTo>
                  <a:pt x="2672" y="3385"/>
                </a:lnTo>
                <a:lnTo>
                  <a:pt x="2661" y="3389"/>
                </a:lnTo>
                <a:lnTo>
                  <a:pt x="2648" y="3396"/>
                </a:lnTo>
                <a:lnTo>
                  <a:pt x="2632" y="3404"/>
                </a:lnTo>
                <a:lnTo>
                  <a:pt x="2618" y="3412"/>
                </a:lnTo>
                <a:lnTo>
                  <a:pt x="2604" y="3422"/>
                </a:lnTo>
                <a:lnTo>
                  <a:pt x="2590" y="3431"/>
                </a:lnTo>
                <a:lnTo>
                  <a:pt x="2562" y="3448"/>
                </a:lnTo>
                <a:lnTo>
                  <a:pt x="2534" y="3466"/>
                </a:lnTo>
                <a:lnTo>
                  <a:pt x="2502" y="3482"/>
                </a:lnTo>
                <a:lnTo>
                  <a:pt x="2469" y="3498"/>
                </a:lnTo>
                <a:lnTo>
                  <a:pt x="2435" y="3510"/>
                </a:lnTo>
                <a:lnTo>
                  <a:pt x="2399" y="3517"/>
                </a:lnTo>
                <a:lnTo>
                  <a:pt x="2362" y="3521"/>
                </a:lnTo>
                <a:lnTo>
                  <a:pt x="2362" y="3521"/>
                </a:lnTo>
                <a:lnTo>
                  <a:pt x="658" y="3519"/>
                </a:lnTo>
                <a:lnTo>
                  <a:pt x="608" y="3517"/>
                </a:lnTo>
                <a:lnTo>
                  <a:pt x="562" y="3510"/>
                </a:lnTo>
                <a:lnTo>
                  <a:pt x="518" y="3499"/>
                </a:lnTo>
                <a:lnTo>
                  <a:pt x="479" y="3484"/>
                </a:lnTo>
                <a:lnTo>
                  <a:pt x="442" y="3466"/>
                </a:lnTo>
                <a:lnTo>
                  <a:pt x="409" y="3444"/>
                </a:lnTo>
                <a:lnTo>
                  <a:pt x="379" y="3420"/>
                </a:lnTo>
                <a:lnTo>
                  <a:pt x="353" y="3394"/>
                </a:lnTo>
                <a:lnTo>
                  <a:pt x="330" y="3365"/>
                </a:lnTo>
                <a:lnTo>
                  <a:pt x="311" y="3335"/>
                </a:lnTo>
                <a:lnTo>
                  <a:pt x="294" y="3303"/>
                </a:lnTo>
                <a:lnTo>
                  <a:pt x="282" y="3270"/>
                </a:lnTo>
                <a:lnTo>
                  <a:pt x="273" y="3236"/>
                </a:lnTo>
                <a:lnTo>
                  <a:pt x="269" y="3203"/>
                </a:lnTo>
                <a:lnTo>
                  <a:pt x="269" y="3165"/>
                </a:lnTo>
                <a:lnTo>
                  <a:pt x="272" y="3128"/>
                </a:lnTo>
                <a:lnTo>
                  <a:pt x="282" y="3093"/>
                </a:lnTo>
                <a:lnTo>
                  <a:pt x="295" y="3061"/>
                </a:lnTo>
                <a:lnTo>
                  <a:pt x="313" y="3032"/>
                </a:lnTo>
                <a:lnTo>
                  <a:pt x="334" y="3006"/>
                </a:lnTo>
                <a:lnTo>
                  <a:pt x="296" y="2978"/>
                </a:lnTo>
                <a:lnTo>
                  <a:pt x="261" y="2945"/>
                </a:lnTo>
                <a:lnTo>
                  <a:pt x="232" y="2909"/>
                </a:lnTo>
                <a:lnTo>
                  <a:pt x="207" y="2869"/>
                </a:lnTo>
                <a:lnTo>
                  <a:pt x="187" y="2826"/>
                </a:lnTo>
                <a:lnTo>
                  <a:pt x="174" y="2781"/>
                </a:lnTo>
                <a:lnTo>
                  <a:pt x="166" y="2734"/>
                </a:lnTo>
                <a:lnTo>
                  <a:pt x="166" y="2693"/>
                </a:lnTo>
                <a:lnTo>
                  <a:pt x="172" y="2655"/>
                </a:lnTo>
                <a:lnTo>
                  <a:pt x="184" y="2617"/>
                </a:lnTo>
                <a:lnTo>
                  <a:pt x="200" y="2584"/>
                </a:lnTo>
                <a:lnTo>
                  <a:pt x="222" y="2553"/>
                </a:lnTo>
                <a:lnTo>
                  <a:pt x="248" y="2526"/>
                </a:lnTo>
                <a:lnTo>
                  <a:pt x="211" y="2498"/>
                </a:lnTo>
                <a:lnTo>
                  <a:pt x="178" y="2467"/>
                </a:lnTo>
                <a:lnTo>
                  <a:pt x="148" y="2430"/>
                </a:lnTo>
                <a:lnTo>
                  <a:pt x="124" y="2391"/>
                </a:lnTo>
                <a:lnTo>
                  <a:pt x="104" y="2350"/>
                </a:lnTo>
                <a:lnTo>
                  <a:pt x="90" y="2306"/>
                </a:lnTo>
                <a:lnTo>
                  <a:pt x="82" y="2260"/>
                </a:lnTo>
                <a:lnTo>
                  <a:pt x="82" y="2218"/>
                </a:lnTo>
                <a:lnTo>
                  <a:pt x="87" y="2178"/>
                </a:lnTo>
                <a:lnTo>
                  <a:pt x="100" y="2141"/>
                </a:lnTo>
                <a:lnTo>
                  <a:pt x="116" y="2106"/>
                </a:lnTo>
                <a:lnTo>
                  <a:pt x="139" y="2074"/>
                </a:lnTo>
                <a:lnTo>
                  <a:pt x="167" y="2046"/>
                </a:lnTo>
                <a:lnTo>
                  <a:pt x="131" y="2018"/>
                </a:lnTo>
                <a:lnTo>
                  <a:pt x="98" y="1988"/>
                </a:lnTo>
                <a:lnTo>
                  <a:pt x="71" y="1954"/>
                </a:lnTo>
                <a:lnTo>
                  <a:pt x="47" y="1918"/>
                </a:lnTo>
                <a:lnTo>
                  <a:pt x="28" y="1878"/>
                </a:lnTo>
                <a:lnTo>
                  <a:pt x="14" y="1839"/>
                </a:lnTo>
                <a:lnTo>
                  <a:pt x="4" y="1799"/>
                </a:lnTo>
                <a:lnTo>
                  <a:pt x="0" y="1757"/>
                </a:lnTo>
                <a:lnTo>
                  <a:pt x="1" y="1718"/>
                </a:lnTo>
                <a:lnTo>
                  <a:pt x="7" y="1678"/>
                </a:lnTo>
                <a:lnTo>
                  <a:pt x="16" y="1642"/>
                </a:lnTo>
                <a:lnTo>
                  <a:pt x="31" y="1608"/>
                </a:lnTo>
                <a:lnTo>
                  <a:pt x="49" y="1579"/>
                </a:lnTo>
                <a:lnTo>
                  <a:pt x="71" y="1551"/>
                </a:lnTo>
                <a:lnTo>
                  <a:pt x="97" y="1528"/>
                </a:lnTo>
                <a:lnTo>
                  <a:pt x="127" y="1510"/>
                </a:lnTo>
                <a:lnTo>
                  <a:pt x="160" y="1495"/>
                </a:lnTo>
                <a:lnTo>
                  <a:pt x="196" y="1483"/>
                </a:lnTo>
                <a:lnTo>
                  <a:pt x="234" y="1476"/>
                </a:lnTo>
                <a:lnTo>
                  <a:pt x="276" y="1474"/>
                </a:lnTo>
                <a:lnTo>
                  <a:pt x="1354" y="1474"/>
                </a:lnTo>
                <a:lnTo>
                  <a:pt x="1344" y="1418"/>
                </a:lnTo>
                <a:lnTo>
                  <a:pt x="1333" y="1361"/>
                </a:lnTo>
                <a:lnTo>
                  <a:pt x="1323" y="1302"/>
                </a:lnTo>
                <a:lnTo>
                  <a:pt x="1312" y="1243"/>
                </a:lnTo>
                <a:lnTo>
                  <a:pt x="1302" y="1184"/>
                </a:lnTo>
                <a:lnTo>
                  <a:pt x="1294" y="1126"/>
                </a:lnTo>
                <a:lnTo>
                  <a:pt x="1284" y="1069"/>
                </a:lnTo>
                <a:lnTo>
                  <a:pt x="1276" y="1015"/>
                </a:lnTo>
                <a:lnTo>
                  <a:pt x="1269" y="963"/>
                </a:lnTo>
                <a:lnTo>
                  <a:pt x="1261" y="915"/>
                </a:lnTo>
                <a:lnTo>
                  <a:pt x="1254" y="872"/>
                </a:lnTo>
                <a:lnTo>
                  <a:pt x="1249" y="834"/>
                </a:lnTo>
                <a:lnTo>
                  <a:pt x="1243" y="801"/>
                </a:lnTo>
                <a:lnTo>
                  <a:pt x="1242" y="781"/>
                </a:lnTo>
                <a:lnTo>
                  <a:pt x="1244" y="754"/>
                </a:lnTo>
                <a:lnTo>
                  <a:pt x="1248" y="725"/>
                </a:lnTo>
                <a:lnTo>
                  <a:pt x="1254" y="692"/>
                </a:lnTo>
                <a:lnTo>
                  <a:pt x="1263" y="657"/>
                </a:lnTo>
                <a:lnTo>
                  <a:pt x="1274" y="619"/>
                </a:lnTo>
                <a:lnTo>
                  <a:pt x="1286" y="578"/>
                </a:lnTo>
                <a:lnTo>
                  <a:pt x="1300" y="537"/>
                </a:lnTo>
                <a:lnTo>
                  <a:pt x="1314" y="495"/>
                </a:lnTo>
                <a:lnTo>
                  <a:pt x="1330" y="453"/>
                </a:lnTo>
                <a:lnTo>
                  <a:pt x="1346" y="409"/>
                </a:lnTo>
                <a:lnTo>
                  <a:pt x="1363" y="367"/>
                </a:lnTo>
                <a:lnTo>
                  <a:pt x="1379" y="326"/>
                </a:lnTo>
                <a:lnTo>
                  <a:pt x="1395" y="285"/>
                </a:lnTo>
                <a:lnTo>
                  <a:pt x="1411" y="247"/>
                </a:lnTo>
                <a:lnTo>
                  <a:pt x="1426" y="212"/>
                </a:lnTo>
                <a:lnTo>
                  <a:pt x="1440" y="179"/>
                </a:lnTo>
                <a:lnTo>
                  <a:pt x="1453" y="150"/>
                </a:lnTo>
                <a:lnTo>
                  <a:pt x="1464" y="124"/>
                </a:lnTo>
                <a:lnTo>
                  <a:pt x="1474" y="103"/>
                </a:lnTo>
                <a:lnTo>
                  <a:pt x="1489" y="75"/>
                </a:lnTo>
                <a:lnTo>
                  <a:pt x="1507" y="54"/>
                </a:lnTo>
                <a:lnTo>
                  <a:pt x="1528" y="35"/>
                </a:lnTo>
                <a:lnTo>
                  <a:pt x="1551" y="21"/>
                </a:lnTo>
                <a:lnTo>
                  <a:pt x="1575" y="11"/>
                </a:lnTo>
                <a:lnTo>
                  <a:pt x="1601" y="4"/>
                </a:lnTo>
                <a:lnTo>
                  <a:pt x="1628" y="1"/>
                </a:lnTo>
                <a:lnTo>
                  <a:pt x="1657"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8" name="Picture 3" descr="\\10.1.11.169\Projects\122_Sack\122-151417 Intel - Intel Security UI Design (Quant)\2_Project Design\Questionnaire\Exhibits &amp; Stimuli\DEConsumerPC_C3.png"/>
          <p:cNvPicPr>
            <a:picLocks noChangeAspect="1" noChangeArrowheads="1"/>
          </p:cNvPicPr>
          <p:nvPr/>
        </p:nvPicPr>
        <p:blipFill>
          <a:blip r:embed="rId9" cstate="screen"/>
          <a:srcRect/>
          <a:stretch>
            <a:fillRect/>
          </a:stretch>
        </p:blipFill>
        <p:spPr bwMode="auto">
          <a:xfrm>
            <a:off x="8290053" y="1308327"/>
            <a:ext cx="400143" cy="274320"/>
          </a:xfrm>
          <a:prstGeom prst="rect">
            <a:avLst/>
          </a:prstGeom>
          <a:noFill/>
        </p:spPr>
      </p:pic>
      <p:pic>
        <p:nvPicPr>
          <p:cNvPr id="29" name="Picture 4" descr="\\10.1.11.169\Projects\122_Sack\122-151417 Intel - Intel Security UI Design (Quant)\2_Project Design\Questionnaire\Exhibits &amp; Stimuli\DEConsumerPC_C1.png"/>
          <p:cNvPicPr>
            <a:picLocks noChangeAspect="1" noChangeArrowheads="1"/>
          </p:cNvPicPr>
          <p:nvPr/>
        </p:nvPicPr>
        <p:blipFill>
          <a:blip r:embed="rId10" cstate="screen"/>
          <a:srcRect/>
          <a:stretch>
            <a:fillRect/>
          </a:stretch>
        </p:blipFill>
        <p:spPr bwMode="auto">
          <a:xfrm>
            <a:off x="7440160" y="1308327"/>
            <a:ext cx="400143" cy="274320"/>
          </a:xfrm>
          <a:prstGeom prst="rect">
            <a:avLst/>
          </a:prstGeom>
          <a:noFill/>
        </p:spPr>
      </p:pic>
      <p:pic>
        <p:nvPicPr>
          <p:cNvPr id="30" name="Picture 5" descr="\\10.1.11.169\Projects\122_Sack\122-151417 Intel - Intel Security UI Design (Quant)\2_Project Design\Questionnaire\Exhibits &amp; Stimuli\DEConsumerPC_C2.png"/>
          <p:cNvPicPr>
            <a:picLocks noChangeAspect="1" noChangeArrowheads="1"/>
          </p:cNvPicPr>
          <p:nvPr/>
        </p:nvPicPr>
        <p:blipFill>
          <a:blip r:embed="rId11" cstate="screen"/>
          <a:srcRect/>
          <a:stretch>
            <a:fillRect/>
          </a:stretch>
        </p:blipFill>
        <p:spPr bwMode="auto">
          <a:xfrm>
            <a:off x="7865106" y="1308327"/>
            <a:ext cx="400143" cy="274320"/>
          </a:xfrm>
          <a:prstGeom prst="rect">
            <a:avLst/>
          </a:prstGeom>
          <a:noFill/>
        </p:spPr>
      </p:pic>
      <p:pic>
        <p:nvPicPr>
          <p:cNvPr id="31" name="Picture 3" descr="\\10.1.11.169\Projects\122_Sack\122-151417 Intel - Intel Security UI Design (Quant)\2_Project Design\Questionnaire\Exhibits &amp; Stimuli\DEConsumerPC_B3.png"/>
          <p:cNvPicPr>
            <a:picLocks noChangeAspect="1" noChangeArrowheads="1"/>
          </p:cNvPicPr>
          <p:nvPr/>
        </p:nvPicPr>
        <p:blipFill>
          <a:blip r:embed="rId12" cstate="screen"/>
          <a:srcRect/>
          <a:stretch>
            <a:fillRect/>
          </a:stretch>
        </p:blipFill>
        <p:spPr bwMode="auto">
          <a:xfrm>
            <a:off x="6652084" y="1308327"/>
            <a:ext cx="400143" cy="274320"/>
          </a:xfrm>
          <a:prstGeom prst="rect">
            <a:avLst/>
          </a:prstGeom>
          <a:noFill/>
        </p:spPr>
      </p:pic>
      <p:pic>
        <p:nvPicPr>
          <p:cNvPr id="32" name="Picture 4" descr="\\10.1.11.169\Projects\122_Sack\122-151417 Intel - Intel Security UI Design (Quant)\2_Project Design\Questionnaire\Exhibits &amp; Stimuli\DEConsumerPC_B1.png"/>
          <p:cNvPicPr>
            <a:picLocks noChangeAspect="1" noChangeArrowheads="1"/>
          </p:cNvPicPr>
          <p:nvPr/>
        </p:nvPicPr>
        <p:blipFill>
          <a:blip r:embed="rId13" cstate="screen"/>
          <a:srcRect/>
          <a:stretch>
            <a:fillRect/>
          </a:stretch>
        </p:blipFill>
        <p:spPr bwMode="auto">
          <a:xfrm>
            <a:off x="5811851" y="1308327"/>
            <a:ext cx="400143" cy="274320"/>
          </a:xfrm>
          <a:prstGeom prst="rect">
            <a:avLst/>
          </a:prstGeom>
          <a:noFill/>
        </p:spPr>
      </p:pic>
      <p:pic>
        <p:nvPicPr>
          <p:cNvPr id="34" name="Picture 5" descr="\\10.1.11.169\Projects\122_Sack\122-151417 Intel - Intel Security UI Design (Quant)\2_Project Design\Questionnaire\Exhibits &amp; Stimuli\DEConsumerPC_B2.png"/>
          <p:cNvPicPr>
            <a:picLocks noChangeAspect="1" noChangeArrowheads="1"/>
          </p:cNvPicPr>
          <p:nvPr/>
        </p:nvPicPr>
        <p:blipFill>
          <a:blip r:embed="rId14" cstate="screen"/>
          <a:srcRect/>
          <a:stretch>
            <a:fillRect/>
          </a:stretch>
        </p:blipFill>
        <p:spPr bwMode="auto">
          <a:xfrm>
            <a:off x="6231967" y="1308327"/>
            <a:ext cx="400143" cy="274320"/>
          </a:xfrm>
          <a:prstGeom prst="rect">
            <a:avLst/>
          </a:prstGeom>
          <a:noFill/>
        </p:spPr>
      </p:pic>
      <p:pic>
        <p:nvPicPr>
          <p:cNvPr id="36" name="Picture 3" descr="\\10.1.11.169\Projects\122_Sack\122-151417 Intel - Intel Security UI Design (Quant)\2_Project Design\Questionnaire\Exhibits &amp; Stimuli\DEConsumerPC_A1.png"/>
          <p:cNvPicPr>
            <a:picLocks noChangeAspect="1" noChangeArrowheads="1"/>
          </p:cNvPicPr>
          <p:nvPr/>
        </p:nvPicPr>
        <p:blipFill>
          <a:blip r:embed="rId15" cstate="screen"/>
          <a:srcRect/>
          <a:stretch>
            <a:fillRect/>
          </a:stretch>
        </p:blipFill>
        <p:spPr bwMode="auto">
          <a:xfrm>
            <a:off x="4230307" y="1308327"/>
            <a:ext cx="400143" cy="274320"/>
          </a:xfrm>
          <a:prstGeom prst="rect">
            <a:avLst/>
          </a:prstGeom>
          <a:noFill/>
        </p:spPr>
      </p:pic>
      <p:pic>
        <p:nvPicPr>
          <p:cNvPr id="39" name="Picture 4" descr="\\10.1.11.169\Projects\122_Sack\122-151417 Intel - Intel Security UI Design (Quant)\2_Project Design\Questionnaire\Exhibits &amp; Stimuli\DEConsumerPC_A2.png"/>
          <p:cNvPicPr>
            <a:picLocks noChangeAspect="1" noChangeArrowheads="1"/>
          </p:cNvPicPr>
          <p:nvPr/>
        </p:nvPicPr>
        <p:blipFill>
          <a:blip r:embed="rId16" cstate="screen"/>
          <a:srcRect/>
          <a:stretch>
            <a:fillRect/>
          </a:stretch>
        </p:blipFill>
        <p:spPr bwMode="auto">
          <a:xfrm>
            <a:off x="4658183" y="1308327"/>
            <a:ext cx="400143" cy="274320"/>
          </a:xfrm>
          <a:prstGeom prst="rect">
            <a:avLst/>
          </a:prstGeom>
          <a:noFill/>
        </p:spPr>
      </p:pic>
      <p:pic>
        <p:nvPicPr>
          <p:cNvPr id="40" name="Picture 5" descr="\\10.1.11.169\Projects\122_Sack\122-151417 Intel - Intel Security UI Design (Quant)\2_Project Design\Questionnaire\Exhibits &amp; Stimuli\DEConsumerPC_A3.png"/>
          <p:cNvPicPr>
            <a:picLocks noChangeAspect="1" noChangeArrowheads="1"/>
          </p:cNvPicPr>
          <p:nvPr/>
        </p:nvPicPr>
        <p:blipFill>
          <a:blip r:embed="rId17" cstate="screen"/>
          <a:srcRect/>
          <a:stretch>
            <a:fillRect/>
          </a:stretch>
        </p:blipFill>
        <p:spPr bwMode="auto">
          <a:xfrm>
            <a:off x="5086061" y="1308327"/>
            <a:ext cx="402099" cy="274320"/>
          </a:xfrm>
          <a:prstGeom prst="rect">
            <a:avLst/>
          </a:prstGeom>
          <a:noFill/>
        </p:spPr>
      </p:pic>
    </p:spTree>
    <p:extLst>
      <p:ext uri="{BB962C8B-B14F-4D97-AF65-F5344CB8AC3E}">
        <p14:creationId xmlns:p14="http://schemas.microsoft.com/office/powerpoint/2010/main" val="3992280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p:txBody>
          <a:bodyPr/>
          <a:lstStyle/>
          <a:p>
            <a:r>
              <a:rPr lang="en-US" dirty="0"/>
              <a:t>Like consumers in US and Japan, German consumers like Concept C’s Welcome Screen least because images of consumers are not well liked</a:t>
            </a:r>
          </a:p>
        </p:txBody>
      </p:sp>
      <p:sp>
        <p:nvSpPr>
          <p:cNvPr id="9" name="Text Placeholder 8"/>
          <p:cNvSpPr>
            <a:spLocks noGrp="1"/>
          </p:cNvSpPr>
          <p:nvPr>
            <p:ph type="body" sz="quarter" idx="13"/>
          </p:nvPr>
        </p:nvSpPr>
        <p:spPr/>
        <p:txBody>
          <a:bodyPr/>
          <a:lstStyle/>
          <a:p>
            <a:r>
              <a:rPr lang="en-US" sz="1200" i="1" dirty="0"/>
              <a:t>German Consumer PC | Welcome Screen</a:t>
            </a:r>
          </a:p>
        </p:txBody>
      </p:sp>
      <p:sp>
        <p:nvSpPr>
          <p:cNvPr id="10" name="Text Placeholder 9"/>
          <p:cNvSpPr>
            <a:spLocks noGrp="1"/>
          </p:cNvSpPr>
          <p:nvPr>
            <p:ph type="body" sz="quarter" idx="14"/>
          </p:nvPr>
        </p:nvSpPr>
        <p:spPr>
          <a:xfrm>
            <a:off x="228600" y="4438650"/>
            <a:ext cx="8686800" cy="304800"/>
          </a:xfrm>
        </p:spPr>
        <p:txBody>
          <a:bodyPr/>
          <a:lstStyle/>
          <a:p>
            <a:r>
              <a:rPr lang="en-US" dirty="0"/>
              <a:t>*	Among Total German PC Consumers (n = 300) in head-to-head competition.</a:t>
            </a:r>
          </a:p>
          <a:p>
            <a:pPr>
              <a:spcBef>
                <a:spcPts val="0"/>
              </a:spcBef>
            </a:pPr>
            <a:r>
              <a:rPr lang="en-US" dirty="0"/>
              <a:t>Note:	Capital letters indicate statistical significance at the 90% confidence level.</a:t>
            </a:r>
          </a:p>
          <a:p>
            <a:r>
              <a:rPr lang="en-GB" dirty="0"/>
              <a:t>EX1.	Overall, which of these three versions do you prefer?</a:t>
            </a:r>
            <a:r>
              <a:rPr lang="en-US" dirty="0"/>
              <a:t> </a:t>
            </a:r>
          </a:p>
          <a:p>
            <a:r>
              <a:rPr lang="en-US" dirty="0"/>
              <a:t>R1a.	</a:t>
            </a:r>
            <a:r>
              <a:rPr lang="en-GB" dirty="0"/>
              <a:t>Thinking specifically about the welcome screen (Screen 1), please rate whether you agree or disagree with each statement.</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23</a:t>
            </a:fld>
            <a:endParaRPr lang="en-US" dirty="0">
              <a:solidFill>
                <a:prstClr val="white"/>
              </a:solidFill>
            </a:endParaRPr>
          </a:p>
        </p:txBody>
      </p:sp>
      <p:sp>
        <p:nvSpPr>
          <p:cNvPr id="49" name="TextBox 48"/>
          <p:cNvSpPr txBox="1"/>
          <p:nvPr/>
        </p:nvSpPr>
        <p:spPr>
          <a:xfrm>
            <a:off x="257134" y="3050700"/>
            <a:ext cx="3095665"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Background color strongest, since solid color (vs. B’s color wash) is more saturated and bold</a:t>
            </a:r>
          </a:p>
          <a:p>
            <a:pPr marL="117475" indent="-117475">
              <a:spcAft>
                <a:spcPts val="300"/>
              </a:spcAft>
            </a:pPr>
            <a:r>
              <a:rPr lang="en-US" sz="800" i="1" dirty="0">
                <a:solidFill>
                  <a:schemeClr val="accent1">
                    <a:lumMod val="50000"/>
                  </a:schemeClr>
                </a:solidFill>
              </a:rPr>
              <a:t>	“Beautiful colors, attractive logo.”</a:t>
            </a:r>
          </a:p>
          <a:p>
            <a:pPr marL="117475" indent="-117475">
              <a:spcAft>
                <a:spcPts val="300"/>
              </a:spcAft>
            </a:pPr>
            <a:r>
              <a:rPr lang="en-US" sz="1000" dirty="0">
                <a:solidFill>
                  <a:srgbClr val="003C71"/>
                </a:solidFill>
              </a:rPr>
              <a:t>	Font hardest to read and generates less attention since Intel Clear Pro font used in B and C is bolder and more appealing</a:t>
            </a:r>
          </a:p>
          <a:p>
            <a:pPr marL="117475" indent="-117475">
              <a:spcAft>
                <a:spcPts val="300"/>
              </a:spcAft>
            </a:pPr>
            <a:r>
              <a:rPr lang="en-US" sz="800" i="1" dirty="0">
                <a:solidFill>
                  <a:srgbClr val="FF4E00">
                    <a:lumMod val="75000"/>
                  </a:srgbClr>
                </a:solidFill>
              </a:rPr>
              <a:t>	“[The font is] too small.”</a:t>
            </a:r>
          </a:p>
        </p:txBody>
      </p:sp>
      <p:sp>
        <p:nvSpPr>
          <p:cNvPr id="52" name="TextBox 51"/>
          <p:cNvSpPr txBox="1"/>
          <p:nvPr/>
        </p:nvSpPr>
        <p:spPr>
          <a:xfrm>
            <a:off x="3616004" y="3050700"/>
            <a:ext cx="2893381"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Welcome statement receives most positive comments and text color is strongest because large, bold lettering centered in screen helps message stand out</a:t>
            </a:r>
          </a:p>
          <a:p>
            <a:pPr marL="117475" indent="-117475">
              <a:spcAft>
                <a:spcPts val="300"/>
              </a:spcAft>
            </a:pPr>
            <a:r>
              <a:rPr lang="en-US" sz="800" i="1" dirty="0">
                <a:solidFill>
                  <a:schemeClr val="accent1">
                    <a:lumMod val="50000"/>
                  </a:schemeClr>
                </a:solidFill>
              </a:rPr>
              <a:t>	“Nice welcome.”  “Well laid out.”</a:t>
            </a:r>
          </a:p>
          <a:p>
            <a:pPr marL="117475" indent="-117475">
              <a:spcAft>
                <a:spcPts val="300"/>
              </a:spcAft>
            </a:pPr>
            <a:r>
              <a:rPr lang="en-US" sz="1000" dirty="0">
                <a:solidFill>
                  <a:srgbClr val="003C71"/>
                </a:solidFill>
              </a:rPr>
              <a:t>	Mixed reactions to girl’s face, again suggesting that images of people are polarizing and pull focus away from product capabilities</a:t>
            </a:r>
          </a:p>
          <a:p>
            <a:pPr marL="117475" indent="-117475">
              <a:spcAft>
                <a:spcPts val="300"/>
              </a:spcAft>
            </a:pPr>
            <a:r>
              <a:rPr lang="en-US" sz="800" i="1" dirty="0">
                <a:solidFill>
                  <a:srgbClr val="FF4E00">
                    <a:lumMod val="75000"/>
                  </a:srgbClr>
                </a:solidFill>
              </a:rPr>
              <a:t>	“The woman looks bored.”</a:t>
            </a:r>
          </a:p>
        </p:txBody>
      </p:sp>
      <p:sp>
        <p:nvSpPr>
          <p:cNvPr id="53" name="TextBox 52"/>
          <p:cNvSpPr txBox="1"/>
          <p:nvPr/>
        </p:nvSpPr>
        <p:spPr>
          <a:xfrm>
            <a:off x="6682602" y="3050700"/>
            <a:ext cx="2404248"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Image is weakest and draws highest proportion of negative comments since German consumers do not like the people in the photo or see their relevance</a:t>
            </a:r>
          </a:p>
          <a:p>
            <a:pPr marL="117475" indent="-117475">
              <a:spcAft>
                <a:spcPts val="300"/>
              </a:spcAft>
            </a:pPr>
            <a:r>
              <a:rPr lang="en-US" sz="800" i="1" dirty="0">
                <a:solidFill>
                  <a:srgbClr val="FF4E00">
                    <a:lumMod val="75000"/>
                  </a:srgbClr>
                </a:solidFill>
              </a:rPr>
              <a:t>	“The background image is not suitable – is it supposed to be hip?”</a:t>
            </a:r>
          </a:p>
          <a:p>
            <a:pPr marL="117475" indent="-117475">
              <a:spcAft>
                <a:spcPts val="300"/>
              </a:spcAft>
            </a:pPr>
            <a:r>
              <a:rPr lang="en-US" sz="800" i="1" dirty="0">
                <a:solidFill>
                  <a:srgbClr val="FF4E00">
                    <a:lumMod val="75000"/>
                  </a:srgbClr>
                </a:solidFill>
              </a:rPr>
              <a:t>	“Why does the guy have a full beard?”</a:t>
            </a:r>
          </a:p>
          <a:p>
            <a:pPr marL="117475" indent="-117475">
              <a:spcAft>
                <a:spcPts val="300"/>
              </a:spcAft>
            </a:pPr>
            <a:endParaRPr lang="en-US" sz="1000" dirty="0">
              <a:solidFill>
                <a:srgbClr val="003C71"/>
              </a:solidFill>
            </a:endParaRPr>
          </a:p>
        </p:txBody>
      </p:sp>
      <p:grpSp>
        <p:nvGrpSpPr>
          <p:cNvPr id="2" name="Group 33"/>
          <p:cNvGrpSpPr/>
          <p:nvPr/>
        </p:nvGrpSpPr>
        <p:grpSpPr>
          <a:xfrm>
            <a:off x="8514081" y="88900"/>
            <a:ext cx="502920" cy="654992"/>
            <a:chOff x="8514081" y="88900"/>
            <a:chExt cx="502920" cy="654992"/>
          </a:xfrm>
        </p:grpSpPr>
        <p:pic>
          <p:nvPicPr>
            <p:cNvPr id="42" name="Picture 4" descr="C:\Users\cmitchell\Desktop\1280px-Flag_of_Germany.svg.png"/>
            <p:cNvPicPr>
              <a:picLocks noChangeAspect="1" noChangeArrowheads="1"/>
            </p:cNvPicPr>
            <p:nvPr/>
          </p:nvPicPr>
          <p:blipFill>
            <a:blip r:embed="rId6" cstate="screen"/>
            <a:srcRect/>
            <a:stretch>
              <a:fillRect/>
            </a:stretch>
          </p:blipFill>
          <p:spPr bwMode="auto">
            <a:xfrm>
              <a:off x="8514081" y="88900"/>
              <a:ext cx="502920" cy="301752"/>
            </a:xfrm>
            <a:prstGeom prst="rect">
              <a:avLst/>
            </a:prstGeom>
            <a:noFill/>
          </p:spPr>
        </p:pic>
        <p:grpSp>
          <p:nvGrpSpPr>
            <p:cNvPr id="3" name="Group 31"/>
            <p:cNvGrpSpPr/>
            <p:nvPr/>
          </p:nvGrpSpPr>
          <p:grpSpPr>
            <a:xfrm>
              <a:off x="8566439" y="472525"/>
              <a:ext cx="389601" cy="271367"/>
              <a:chOff x="6872288" y="753756"/>
              <a:chExt cx="989013" cy="617845"/>
            </a:xfrm>
            <a:solidFill>
              <a:schemeClr val="accent2">
                <a:lumMod val="75000"/>
              </a:schemeClr>
            </a:solidFill>
          </p:grpSpPr>
          <p:sp>
            <p:nvSpPr>
              <p:cNvPr id="50"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66" name="Rectangle 65"/>
          <p:cNvSpPr/>
          <p:nvPr/>
        </p:nvSpPr>
        <p:spPr>
          <a:xfrm>
            <a:off x="3712030" y="826684"/>
            <a:ext cx="5431972" cy="338328"/>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Use bold text to draw attention and avoid images of consumers</a:t>
            </a:r>
          </a:p>
        </p:txBody>
      </p:sp>
      <p:sp>
        <p:nvSpPr>
          <p:cNvPr id="69" name="TextBox 68"/>
          <p:cNvSpPr txBox="1"/>
          <p:nvPr/>
        </p:nvSpPr>
        <p:spPr>
          <a:xfrm>
            <a:off x="123138" y="2976699"/>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0" name="TextBox 69"/>
          <p:cNvSpPr txBox="1"/>
          <p:nvPr/>
        </p:nvSpPr>
        <p:spPr>
          <a:xfrm>
            <a:off x="123138" y="3435312"/>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71" name="TextBox 70"/>
          <p:cNvSpPr txBox="1"/>
          <p:nvPr/>
        </p:nvSpPr>
        <p:spPr>
          <a:xfrm>
            <a:off x="3478184" y="2967174"/>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2" name="TextBox 71"/>
          <p:cNvSpPr txBox="1"/>
          <p:nvPr/>
        </p:nvSpPr>
        <p:spPr>
          <a:xfrm>
            <a:off x="3475333" y="3728371"/>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4" name="Group 60"/>
          <p:cNvGrpSpPr/>
          <p:nvPr/>
        </p:nvGrpSpPr>
        <p:grpSpPr>
          <a:xfrm>
            <a:off x="7321933" y="2127268"/>
            <a:ext cx="1309691" cy="900412"/>
            <a:chOff x="6598920" y="1758194"/>
            <a:chExt cx="2852928" cy="1957998"/>
          </a:xfrm>
        </p:grpSpPr>
        <p:pic>
          <p:nvPicPr>
            <p:cNvPr id="256006" name="Picture 6"/>
            <p:cNvPicPr>
              <a:picLocks noChangeAspect="1" noChangeArrowheads="1"/>
            </p:cNvPicPr>
            <p:nvPr/>
          </p:nvPicPr>
          <p:blipFill>
            <a:blip r:embed="rId7" cstate="screen"/>
            <a:srcRect/>
            <a:stretch>
              <a:fillRect/>
            </a:stretch>
          </p:blipFill>
          <p:spPr bwMode="auto">
            <a:xfrm>
              <a:off x="6598920" y="1758194"/>
              <a:ext cx="2852928" cy="1957998"/>
            </a:xfrm>
            <a:prstGeom prst="rect">
              <a:avLst/>
            </a:prstGeom>
            <a:noFill/>
            <a:ln w="9525">
              <a:noFill/>
              <a:miter lim="800000"/>
              <a:headEnd/>
              <a:tailEnd/>
            </a:ln>
          </p:spPr>
        </p:pic>
        <p:sp>
          <p:nvSpPr>
            <p:cNvPr id="75" name="Rounded Rectangle 74"/>
            <p:cNvSpPr/>
            <p:nvPr/>
          </p:nvSpPr>
          <p:spPr>
            <a:xfrm>
              <a:off x="8057755" y="1956087"/>
              <a:ext cx="1305965" cy="1704871"/>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Rounded Rectangle 75"/>
            <p:cNvSpPr/>
            <p:nvPr/>
          </p:nvSpPr>
          <p:spPr>
            <a:xfrm>
              <a:off x="6932192" y="2723648"/>
              <a:ext cx="927100" cy="3707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ounded Rectangle 76"/>
            <p:cNvSpPr/>
            <p:nvPr/>
          </p:nvSpPr>
          <p:spPr>
            <a:xfrm>
              <a:off x="7089495" y="3217859"/>
              <a:ext cx="609601" cy="2691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ounded Rectangle 79"/>
            <p:cNvSpPr/>
            <p:nvPr/>
          </p:nvSpPr>
          <p:spPr>
            <a:xfrm>
              <a:off x="8552774" y="2445339"/>
              <a:ext cx="571500"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1" name="TextBox 80"/>
          <p:cNvSpPr txBox="1"/>
          <p:nvPr/>
        </p:nvSpPr>
        <p:spPr>
          <a:xfrm>
            <a:off x="6511153" y="2923738"/>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5" name="Group 61"/>
          <p:cNvGrpSpPr/>
          <p:nvPr/>
        </p:nvGrpSpPr>
        <p:grpSpPr>
          <a:xfrm>
            <a:off x="4399267" y="2127268"/>
            <a:ext cx="1300453" cy="894062"/>
            <a:chOff x="3765947" y="1774225"/>
            <a:chExt cx="2377440" cy="1632204"/>
          </a:xfrm>
        </p:grpSpPr>
        <p:pic>
          <p:nvPicPr>
            <p:cNvPr id="256004" name="Picture 4"/>
            <p:cNvPicPr>
              <a:picLocks noChangeAspect="1" noChangeArrowheads="1"/>
            </p:cNvPicPr>
            <p:nvPr/>
          </p:nvPicPr>
          <p:blipFill>
            <a:blip r:embed="rId8" cstate="screen"/>
            <a:srcRect/>
            <a:stretch>
              <a:fillRect/>
            </a:stretch>
          </p:blipFill>
          <p:spPr bwMode="auto">
            <a:xfrm>
              <a:off x="3765947" y="1774225"/>
              <a:ext cx="2377440" cy="1632204"/>
            </a:xfrm>
            <a:prstGeom prst="rect">
              <a:avLst/>
            </a:prstGeom>
            <a:noFill/>
            <a:ln w="9525">
              <a:noFill/>
              <a:miter lim="800000"/>
              <a:headEnd/>
              <a:tailEnd/>
            </a:ln>
          </p:spPr>
        </p:pic>
        <p:sp>
          <p:nvSpPr>
            <p:cNvPr id="73" name="Rounded Rectangle 72"/>
            <p:cNvSpPr/>
            <p:nvPr/>
          </p:nvSpPr>
          <p:spPr>
            <a:xfrm>
              <a:off x="4114800" y="2118407"/>
              <a:ext cx="571499"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ounded Rectangle 73"/>
            <p:cNvSpPr/>
            <p:nvPr/>
          </p:nvSpPr>
          <p:spPr>
            <a:xfrm>
              <a:off x="4194174" y="2105707"/>
              <a:ext cx="1609726" cy="3707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p:cNvSpPr/>
            <p:nvPr/>
          </p:nvSpPr>
          <p:spPr>
            <a:xfrm>
              <a:off x="4079875" y="2572432"/>
              <a:ext cx="1873250" cy="42794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p:cNvSpPr/>
            <p:nvPr/>
          </p:nvSpPr>
          <p:spPr>
            <a:xfrm>
              <a:off x="4670425" y="3083607"/>
              <a:ext cx="609600" cy="2691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56"/>
          <p:cNvGrpSpPr/>
          <p:nvPr/>
        </p:nvGrpSpPr>
        <p:grpSpPr>
          <a:xfrm>
            <a:off x="1119044" y="2134888"/>
            <a:ext cx="1289972" cy="880137"/>
            <a:chOff x="932974" y="1789217"/>
            <a:chExt cx="2377440" cy="1617212"/>
          </a:xfrm>
        </p:grpSpPr>
        <p:pic>
          <p:nvPicPr>
            <p:cNvPr id="256003" name="Picture 3"/>
            <p:cNvPicPr>
              <a:picLocks noChangeAspect="1" noChangeArrowheads="1"/>
            </p:cNvPicPr>
            <p:nvPr/>
          </p:nvPicPr>
          <p:blipFill>
            <a:blip r:embed="rId9" cstate="screen"/>
            <a:srcRect/>
            <a:stretch>
              <a:fillRect/>
            </a:stretch>
          </p:blipFill>
          <p:spPr bwMode="auto">
            <a:xfrm>
              <a:off x="932974" y="1789217"/>
              <a:ext cx="2377440" cy="1617212"/>
            </a:xfrm>
            <a:prstGeom prst="rect">
              <a:avLst/>
            </a:prstGeom>
            <a:noFill/>
            <a:ln w="9525">
              <a:noFill/>
              <a:miter lim="800000"/>
              <a:headEnd/>
              <a:tailEnd/>
            </a:ln>
          </p:spPr>
        </p:pic>
        <p:sp>
          <p:nvSpPr>
            <p:cNvPr id="68" name="Rounded Rectangle 67"/>
            <p:cNvSpPr/>
            <p:nvPr/>
          </p:nvSpPr>
          <p:spPr>
            <a:xfrm>
              <a:off x="1793874" y="2118407"/>
              <a:ext cx="1279525" cy="3707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1765300" y="2572432"/>
              <a:ext cx="1377950" cy="4088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p:cNvSpPr/>
            <p:nvPr/>
          </p:nvSpPr>
          <p:spPr>
            <a:xfrm>
              <a:off x="1831975" y="3112182"/>
              <a:ext cx="609600" cy="26919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82" name="Straight Connector 81"/>
          <p:cNvCxnSpPr/>
          <p:nvPr/>
        </p:nvCxnSpPr>
        <p:spPr>
          <a:xfrm>
            <a:off x="3388108" y="1732394"/>
            <a:ext cx="0" cy="256032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475483" y="1732394"/>
            <a:ext cx="0" cy="256032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073468" y="1623048"/>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85" name="Rectangle 84"/>
          <p:cNvSpPr/>
          <p:nvPr/>
        </p:nvSpPr>
        <p:spPr>
          <a:xfrm>
            <a:off x="0" y="1744528"/>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86" name="Rectangle 85"/>
          <p:cNvSpPr/>
          <p:nvPr/>
        </p:nvSpPr>
        <p:spPr>
          <a:xfrm>
            <a:off x="1424034" y="1806083"/>
            <a:ext cx="679993" cy="307777"/>
          </a:xfrm>
          <a:prstGeom prst="rect">
            <a:avLst/>
          </a:prstGeom>
        </p:spPr>
        <p:txBody>
          <a:bodyPr wrap="none">
            <a:spAutoFit/>
          </a:bodyPr>
          <a:lstStyle/>
          <a:p>
            <a:pPr lvl="0" algn="ctr" defTabSz="457200"/>
            <a:r>
              <a:rPr lang="en-US" sz="1400" b="1" dirty="0">
                <a:solidFill>
                  <a:schemeClr val="tx1">
                    <a:lumMod val="85000"/>
                    <a:lumOff val="15000"/>
                  </a:schemeClr>
                </a:solidFill>
              </a:rPr>
              <a:t>38%C</a:t>
            </a:r>
          </a:p>
        </p:txBody>
      </p:sp>
      <p:sp>
        <p:nvSpPr>
          <p:cNvPr id="87" name="Rounded Rectangle 86"/>
          <p:cNvSpPr/>
          <p:nvPr/>
        </p:nvSpPr>
        <p:spPr>
          <a:xfrm>
            <a:off x="1335405" y="1836147"/>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TextBox 87"/>
          <p:cNvSpPr txBox="1"/>
          <p:nvPr/>
        </p:nvSpPr>
        <p:spPr>
          <a:xfrm>
            <a:off x="4358931" y="1623048"/>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89" name="Rectangle 88"/>
          <p:cNvSpPr/>
          <p:nvPr/>
        </p:nvSpPr>
        <p:spPr>
          <a:xfrm>
            <a:off x="4709497" y="1806083"/>
            <a:ext cx="679993" cy="307777"/>
          </a:xfrm>
          <a:prstGeom prst="rect">
            <a:avLst/>
          </a:prstGeom>
        </p:spPr>
        <p:txBody>
          <a:bodyPr wrap="none">
            <a:spAutoFit/>
          </a:bodyPr>
          <a:lstStyle/>
          <a:p>
            <a:pPr algn="ctr" fontAlgn="b"/>
            <a:r>
              <a:rPr lang="en-US" sz="1400" b="1" dirty="0">
                <a:solidFill>
                  <a:schemeClr val="tx1">
                    <a:lumMod val="85000"/>
                    <a:lumOff val="15000"/>
                  </a:schemeClr>
                </a:solidFill>
              </a:rPr>
              <a:t>35%C</a:t>
            </a:r>
          </a:p>
        </p:txBody>
      </p:sp>
      <p:sp>
        <p:nvSpPr>
          <p:cNvPr id="90" name="Rounded Rectangle 89"/>
          <p:cNvSpPr/>
          <p:nvPr/>
        </p:nvSpPr>
        <p:spPr>
          <a:xfrm>
            <a:off x="4620868" y="1836147"/>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TextBox 90"/>
          <p:cNvSpPr txBox="1"/>
          <p:nvPr/>
        </p:nvSpPr>
        <p:spPr>
          <a:xfrm>
            <a:off x="7286216" y="1623048"/>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92" name="Rectangle 91"/>
          <p:cNvSpPr/>
          <p:nvPr/>
        </p:nvSpPr>
        <p:spPr>
          <a:xfrm>
            <a:off x="7690481" y="1806083"/>
            <a:ext cx="572594" cy="307777"/>
          </a:xfrm>
          <a:prstGeom prst="rect">
            <a:avLst/>
          </a:prstGeom>
        </p:spPr>
        <p:txBody>
          <a:bodyPr wrap="none">
            <a:spAutoFit/>
          </a:bodyPr>
          <a:lstStyle/>
          <a:p>
            <a:pPr algn="ctr" defTabSz="457200" fontAlgn="b"/>
            <a:r>
              <a:rPr lang="en-US" sz="1400" b="1" dirty="0">
                <a:solidFill>
                  <a:schemeClr val="tx1">
                    <a:lumMod val="85000"/>
                    <a:lumOff val="15000"/>
                  </a:schemeClr>
                </a:solidFill>
              </a:rPr>
              <a:t>27%</a:t>
            </a:r>
          </a:p>
        </p:txBody>
      </p:sp>
      <p:grpSp>
        <p:nvGrpSpPr>
          <p:cNvPr id="11" name="Group 59"/>
          <p:cNvGrpSpPr/>
          <p:nvPr/>
        </p:nvGrpSpPr>
        <p:grpSpPr>
          <a:xfrm>
            <a:off x="165100" y="1172536"/>
            <a:ext cx="8813800" cy="430887"/>
            <a:chOff x="330200" y="1172536"/>
            <a:chExt cx="8813800" cy="430887"/>
          </a:xfrm>
        </p:grpSpPr>
        <p:sp>
          <p:nvSpPr>
            <p:cNvPr id="57" name="Rectangle 56"/>
            <p:cNvSpPr/>
            <p:nvPr/>
          </p:nvSpPr>
          <p:spPr>
            <a:xfrm>
              <a:off x="337184" y="1203514"/>
              <a:ext cx="8806815" cy="36893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117475" indent="-117475">
                <a:spcAft>
                  <a:spcPts val="300"/>
                </a:spcAft>
              </a:pPr>
              <a:endParaRPr lang="en-US" sz="1000" dirty="0">
                <a:solidFill>
                  <a:srgbClr val="003C71"/>
                </a:solidFill>
              </a:endParaRPr>
            </a:p>
          </p:txBody>
        </p:sp>
        <p:sp>
          <p:nvSpPr>
            <p:cNvPr id="78" name="TextBox 77"/>
            <p:cNvSpPr txBox="1"/>
            <p:nvPr/>
          </p:nvSpPr>
          <p:spPr>
            <a:xfrm>
              <a:off x="1566408" y="1226979"/>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58" name="Rectangle 57"/>
            <p:cNvSpPr/>
            <p:nvPr/>
          </p:nvSpPr>
          <p:spPr>
            <a:xfrm>
              <a:off x="330200" y="1172536"/>
              <a:ext cx="1298576" cy="430887"/>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59" name="Rectangle 58"/>
            <p:cNvSpPr/>
            <p:nvPr/>
          </p:nvSpPr>
          <p:spPr>
            <a:xfrm>
              <a:off x="1644649" y="1264869"/>
              <a:ext cx="7499351" cy="246221"/>
            </a:xfrm>
            <a:prstGeom prst="rect">
              <a:avLst/>
            </a:prstGeom>
          </p:spPr>
          <p:txBody>
            <a:bodyPr wrap="square">
              <a:spAutoFit/>
            </a:bodyPr>
            <a:lstStyle/>
            <a:p>
              <a:pPr marL="117475" lvl="0" indent="-117475">
                <a:spcAft>
                  <a:spcPts val="300"/>
                </a:spcAft>
              </a:pPr>
              <a:r>
                <a:rPr lang="en-US" sz="1000" dirty="0">
                  <a:solidFill>
                    <a:srgbClr val="003C71"/>
                  </a:solidFill>
                </a:rPr>
                <a:t>	Loading icons and Intel logo receive positive feedback – icons show how the product works and presence of Intel instills trust</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8" name="Picture 4"/>
          <p:cNvPicPr>
            <a:picLocks noChangeAspect="1" noChangeArrowheads="1"/>
          </p:cNvPicPr>
          <p:nvPr/>
        </p:nvPicPr>
        <p:blipFill>
          <a:blip r:embed="rId4" cstate="screen"/>
          <a:srcRect/>
          <a:stretch>
            <a:fillRect/>
          </a:stretch>
        </p:blipFill>
        <p:spPr bwMode="auto">
          <a:xfrm>
            <a:off x="3776974" y="1831847"/>
            <a:ext cx="1816847" cy="1255403"/>
          </a:xfrm>
          <a:prstGeom prst="rect">
            <a:avLst/>
          </a:prstGeom>
          <a:noFill/>
          <a:ln w="9525">
            <a:noFill/>
            <a:miter lim="800000"/>
            <a:headEnd/>
            <a:tailEnd/>
          </a:ln>
        </p:spPr>
      </p:pic>
      <p:pic>
        <p:nvPicPr>
          <p:cNvPr id="257029" name="Picture 5"/>
          <p:cNvPicPr>
            <a:picLocks noChangeAspect="1" noChangeArrowheads="1"/>
          </p:cNvPicPr>
          <p:nvPr/>
        </p:nvPicPr>
        <p:blipFill>
          <a:blip r:embed="rId5" cstate="screen"/>
          <a:srcRect/>
          <a:stretch>
            <a:fillRect/>
          </a:stretch>
        </p:blipFill>
        <p:spPr bwMode="auto">
          <a:xfrm>
            <a:off x="828488" y="1839550"/>
            <a:ext cx="1816848" cy="1249518"/>
          </a:xfrm>
          <a:prstGeom prst="rect">
            <a:avLst/>
          </a:prstGeom>
          <a:noFill/>
          <a:ln w="9525">
            <a:noFill/>
            <a:miter lim="800000"/>
            <a:headEnd/>
            <a:tailEnd/>
          </a:ln>
        </p:spPr>
      </p:pic>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53367" y="133350"/>
            <a:ext cx="8296275" cy="708479"/>
          </a:xfrm>
        </p:spPr>
        <p:txBody>
          <a:bodyPr/>
          <a:lstStyle/>
          <a:p>
            <a:r>
              <a:rPr lang="en-US" dirty="0"/>
              <a:t>For the Home Screen, consumers prefer Concepts B and C to A, since the more monotone color palette of A is less visually stimulating</a:t>
            </a:r>
          </a:p>
        </p:txBody>
      </p:sp>
      <p:sp>
        <p:nvSpPr>
          <p:cNvPr id="9" name="Text Placeholder 8"/>
          <p:cNvSpPr>
            <a:spLocks noGrp="1"/>
          </p:cNvSpPr>
          <p:nvPr>
            <p:ph type="body" sz="quarter" idx="13"/>
          </p:nvPr>
        </p:nvSpPr>
        <p:spPr/>
        <p:txBody>
          <a:bodyPr/>
          <a:lstStyle/>
          <a:p>
            <a:r>
              <a:rPr lang="en-US" sz="1200" i="1" dirty="0"/>
              <a:t>German Consumer PC | Home Screen</a:t>
            </a:r>
          </a:p>
        </p:txBody>
      </p:sp>
      <p:sp>
        <p:nvSpPr>
          <p:cNvPr id="10" name="Text Placeholder 9"/>
          <p:cNvSpPr>
            <a:spLocks noGrp="1"/>
          </p:cNvSpPr>
          <p:nvPr>
            <p:ph type="body" sz="quarter" idx="14"/>
          </p:nvPr>
        </p:nvSpPr>
        <p:spPr/>
        <p:txBody>
          <a:bodyPr/>
          <a:lstStyle/>
          <a:p>
            <a:r>
              <a:rPr lang="en-US" dirty="0"/>
              <a:t>*	Among Total German PC Consumers (n = 300) in head-to-head competition.</a:t>
            </a:r>
          </a:p>
          <a:p>
            <a:pPr>
              <a:spcBef>
                <a:spcPts val="0"/>
              </a:spcBef>
            </a:pPr>
            <a:r>
              <a:rPr lang="en-US" dirty="0"/>
              <a:t>Note:	Capital letters indicate statistical significance at the 90% confidence level.</a:t>
            </a:r>
          </a:p>
          <a:p>
            <a:r>
              <a:rPr lang="en-GB" dirty="0"/>
              <a:t>EX2.	Overall, which of these three versions do you prefer?</a:t>
            </a:r>
            <a:r>
              <a:rPr lang="en-US" dirty="0"/>
              <a:t> </a:t>
            </a:r>
          </a:p>
          <a:p>
            <a:r>
              <a:rPr lang="en-US" dirty="0"/>
              <a:t>R1b.	</a:t>
            </a:r>
            <a:r>
              <a:rPr lang="en-GB" dirty="0"/>
              <a:t>Thinking specifically about the home screen (Screen 2),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24</a:t>
            </a:fld>
            <a:endParaRPr lang="en-US" dirty="0">
              <a:solidFill>
                <a:prstClr val="white"/>
              </a:solidFill>
            </a:endParaRPr>
          </a:p>
        </p:txBody>
      </p:sp>
      <p:sp>
        <p:nvSpPr>
          <p:cNvPr id="51" name="TextBox 50"/>
          <p:cNvSpPr txBox="1"/>
          <p:nvPr/>
        </p:nvSpPr>
        <p:spPr>
          <a:xfrm>
            <a:off x="249818" y="3112937"/>
            <a:ext cx="283464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Elicits lowest proportion of positive comments because colors are not as appealing as blues used in concepts B and C</a:t>
            </a:r>
          </a:p>
          <a:p>
            <a:pPr marL="117475" indent="-117475">
              <a:spcAft>
                <a:spcPts val="300"/>
              </a:spcAft>
            </a:pPr>
            <a:r>
              <a:rPr lang="en-US" sz="800" i="1" dirty="0">
                <a:solidFill>
                  <a:srgbClr val="FF4E00">
                    <a:lumMod val="75000"/>
                  </a:srgbClr>
                </a:solidFill>
              </a:rPr>
              <a:t>	“Too simple.”</a:t>
            </a:r>
          </a:p>
          <a:p>
            <a:pPr marL="117475" indent="-117475">
              <a:spcAft>
                <a:spcPts val="300"/>
              </a:spcAft>
            </a:pPr>
            <a:r>
              <a:rPr lang="en-US" sz="800" i="1" dirty="0">
                <a:solidFill>
                  <a:srgbClr val="FF4E00">
                    <a:lumMod val="75000"/>
                  </a:srgbClr>
                </a:solidFill>
              </a:rPr>
              <a:t>	“The background should be blue like the startup screen.”</a:t>
            </a:r>
          </a:p>
          <a:p>
            <a:pPr marL="117475" indent="-117475">
              <a:spcAft>
                <a:spcPts val="300"/>
              </a:spcAft>
            </a:pPr>
            <a:r>
              <a:rPr lang="en-US" sz="1000" dirty="0">
                <a:solidFill>
                  <a:srgbClr val="003C71"/>
                </a:solidFill>
              </a:rPr>
              <a:t>	Icons are liked the least because red navigation bars pull attention away from icons</a:t>
            </a:r>
          </a:p>
        </p:txBody>
      </p:sp>
      <p:sp>
        <p:nvSpPr>
          <p:cNvPr id="54" name="TextBox 53"/>
          <p:cNvSpPr txBox="1"/>
          <p:nvPr/>
        </p:nvSpPr>
        <p:spPr>
          <a:xfrm>
            <a:off x="3348721" y="3112937"/>
            <a:ext cx="265584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Text and background color are strongest; B is easiest to understand, suggesting combination of multiple hues of blue and bold text in key areas help direct attention to important information</a:t>
            </a:r>
          </a:p>
          <a:p>
            <a:pPr marL="117475" indent="-117475">
              <a:spcAft>
                <a:spcPts val="300"/>
              </a:spcAft>
            </a:pPr>
            <a:r>
              <a:rPr lang="en-US" sz="800" i="1" dirty="0">
                <a:solidFill>
                  <a:schemeClr val="accent1">
                    <a:lumMod val="50000"/>
                  </a:schemeClr>
                </a:solidFill>
              </a:rPr>
              <a:t>	“Simple structure, clearly visible.”</a:t>
            </a:r>
          </a:p>
          <a:p>
            <a:pPr marL="117475" indent="-117475">
              <a:spcAft>
                <a:spcPts val="300"/>
              </a:spcAft>
            </a:pPr>
            <a:r>
              <a:rPr lang="en-US" sz="800" i="1" dirty="0">
                <a:solidFill>
                  <a:schemeClr val="accent1">
                    <a:lumMod val="50000"/>
                  </a:schemeClr>
                </a:solidFill>
              </a:rPr>
              <a:t>	“Clear presentation, easy to use.”</a:t>
            </a:r>
          </a:p>
        </p:txBody>
      </p:sp>
      <p:sp>
        <p:nvSpPr>
          <p:cNvPr id="55" name="TextBox 54"/>
          <p:cNvSpPr txBox="1"/>
          <p:nvPr/>
        </p:nvSpPr>
        <p:spPr>
          <a:xfrm>
            <a:off x="6365079" y="3112937"/>
            <a:ext cx="2481742"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Upper bar, side bar and side menu elicit the most positive engagement since multiple hues of blue and pops of colors at icons grab attention and differentiate the various components of the screen</a:t>
            </a:r>
          </a:p>
          <a:p>
            <a:pPr marL="117475" indent="-117475">
              <a:spcAft>
                <a:spcPts val="300"/>
              </a:spcAft>
            </a:pPr>
            <a:r>
              <a:rPr lang="en-US" sz="800" i="1" dirty="0">
                <a:solidFill>
                  <a:schemeClr val="accent1">
                    <a:lumMod val="50000"/>
                  </a:schemeClr>
                </a:solidFill>
              </a:rPr>
              <a:t>	“Graphics and color selection are very good.”</a:t>
            </a:r>
          </a:p>
          <a:p>
            <a:pPr marL="117475" indent="-117475">
              <a:spcAft>
                <a:spcPts val="300"/>
              </a:spcAft>
            </a:pPr>
            <a:r>
              <a:rPr lang="en-US" sz="800" i="1" dirty="0">
                <a:solidFill>
                  <a:schemeClr val="accent1">
                    <a:lumMod val="50000"/>
                  </a:schemeClr>
                </a:solidFill>
              </a:rPr>
              <a:t>	“I like the design.”</a:t>
            </a:r>
          </a:p>
        </p:txBody>
      </p:sp>
      <p:grpSp>
        <p:nvGrpSpPr>
          <p:cNvPr id="2" name="Group 30"/>
          <p:cNvGrpSpPr/>
          <p:nvPr/>
        </p:nvGrpSpPr>
        <p:grpSpPr>
          <a:xfrm>
            <a:off x="8514081" y="88900"/>
            <a:ext cx="502920" cy="654992"/>
            <a:chOff x="8514081" y="88900"/>
            <a:chExt cx="502920" cy="654992"/>
          </a:xfrm>
        </p:grpSpPr>
        <p:pic>
          <p:nvPicPr>
            <p:cNvPr id="32" name="Picture 4" descr="C:\Users\cmitchell\Desktop\1280px-Flag_of_Germany.svg.png"/>
            <p:cNvPicPr>
              <a:picLocks noChangeAspect="1" noChangeArrowheads="1"/>
            </p:cNvPicPr>
            <p:nvPr/>
          </p:nvPicPr>
          <p:blipFill>
            <a:blip r:embed="rId8" cstate="screen"/>
            <a:srcRect/>
            <a:stretch>
              <a:fillRect/>
            </a:stretch>
          </p:blipFill>
          <p:spPr bwMode="auto">
            <a:xfrm>
              <a:off x="8514081" y="88900"/>
              <a:ext cx="502920" cy="301752"/>
            </a:xfrm>
            <a:prstGeom prst="rect">
              <a:avLst/>
            </a:prstGeom>
            <a:noFill/>
          </p:spPr>
        </p:pic>
        <p:grpSp>
          <p:nvGrpSpPr>
            <p:cNvPr id="3" name="Group 31"/>
            <p:cNvGrpSpPr/>
            <p:nvPr/>
          </p:nvGrpSpPr>
          <p:grpSpPr>
            <a:xfrm>
              <a:off x="8566439" y="472525"/>
              <a:ext cx="389601" cy="271367"/>
              <a:chOff x="6872288" y="753756"/>
              <a:chExt cx="989013" cy="617845"/>
            </a:xfrm>
            <a:solidFill>
              <a:schemeClr val="accent2">
                <a:lumMod val="75000"/>
              </a:schemeClr>
            </a:solidFill>
          </p:grpSpPr>
          <p:sp>
            <p:nvSpPr>
              <p:cNvPr id="34"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59" name="Rectangle 58"/>
          <p:cNvSpPr/>
          <p:nvPr/>
        </p:nvSpPr>
        <p:spPr>
          <a:xfrm>
            <a:off x="3744686" y="832588"/>
            <a:ext cx="5399316" cy="405662"/>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Using multiple hues of bold colors in background increases visual interest and makes it easier to identify important information</a:t>
            </a:r>
          </a:p>
        </p:txBody>
      </p:sp>
      <p:sp>
        <p:nvSpPr>
          <p:cNvPr id="37" name="TextBox 36"/>
          <p:cNvSpPr txBox="1"/>
          <p:nvPr/>
        </p:nvSpPr>
        <p:spPr>
          <a:xfrm>
            <a:off x="6221877" y="3041967"/>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39" name="TextBox 38"/>
          <p:cNvSpPr txBox="1"/>
          <p:nvPr/>
        </p:nvSpPr>
        <p:spPr>
          <a:xfrm>
            <a:off x="107254" y="2976985"/>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40" name="TextBox 39"/>
          <p:cNvSpPr txBox="1"/>
          <p:nvPr/>
        </p:nvSpPr>
        <p:spPr>
          <a:xfrm>
            <a:off x="107254" y="3799443"/>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4" name="Group 49"/>
          <p:cNvGrpSpPr/>
          <p:nvPr/>
        </p:nvGrpSpPr>
        <p:grpSpPr>
          <a:xfrm>
            <a:off x="6667552" y="1826965"/>
            <a:ext cx="1805888" cy="1259135"/>
            <a:chOff x="6579771" y="1841595"/>
            <a:chExt cx="2379033" cy="1647643"/>
          </a:xfrm>
        </p:grpSpPr>
        <p:pic>
          <p:nvPicPr>
            <p:cNvPr id="257027" name="Picture 3"/>
            <p:cNvPicPr>
              <a:picLocks noChangeAspect="1" noChangeArrowheads="1"/>
            </p:cNvPicPr>
            <p:nvPr/>
          </p:nvPicPr>
          <p:blipFill>
            <a:blip r:embed="rId9" cstate="screen"/>
            <a:srcRect/>
            <a:stretch>
              <a:fillRect/>
            </a:stretch>
          </p:blipFill>
          <p:spPr bwMode="auto">
            <a:xfrm>
              <a:off x="6579771" y="1855882"/>
              <a:ext cx="2377440" cy="1633356"/>
            </a:xfrm>
            <a:prstGeom prst="rect">
              <a:avLst/>
            </a:prstGeom>
            <a:noFill/>
            <a:ln w="9525">
              <a:noFill/>
              <a:miter lim="800000"/>
              <a:headEnd/>
              <a:tailEnd/>
            </a:ln>
          </p:spPr>
        </p:pic>
        <p:sp>
          <p:nvSpPr>
            <p:cNvPr id="42" name="Rounded Rectangle 41"/>
            <p:cNvSpPr/>
            <p:nvPr/>
          </p:nvSpPr>
          <p:spPr>
            <a:xfrm>
              <a:off x="6597569" y="1841595"/>
              <a:ext cx="2361235" cy="344107"/>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ounded Rectangle 42"/>
            <p:cNvSpPr/>
            <p:nvPr/>
          </p:nvSpPr>
          <p:spPr>
            <a:xfrm>
              <a:off x="6597569" y="2200411"/>
              <a:ext cx="648183" cy="1212207"/>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ounded Rectangle 43"/>
            <p:cNvSpPr/>
            <p:nvPr/>
          </p:nvSpPr>
          <p:spPr>
            <a:xfrm>
              <a:off x="6597569" y="2567667"/>
              <a:ext cx="648183" cy="520862"/>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TextBox 57"/>
          <p:cNvSpPr txBox="1"/>
          <p:nvPr/>
        </p:nvSpPr>
        <p:spPr>
          <a:xfrm>
            <a:off x="3208298" y="3043892"/>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cxnSp>
        <p:nvCxnSpPr>
          <p:cNvPr id="52" name="Straight Connector 51"/>
          <p:cNvCxnSpPr/>
          <p:nvPr/>
        </p:nvCxnSpPr>
        <p:spPr>
          <a:xfrm>
            <a:off x="3184273" y="1408946"/>
            <a:ext cx="0" cy="283464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201163" y="1431806"/>
            <a:ext cx="0" cy="283464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046350" y="128118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62" name="Rectangle 61"/>
          <p:cNvSpPr/>
          <p:nvPr/>
        </p:nvSpPr>
        <p:spPr>
          <a:xfrm>
            <a:off x="0" y="1415365"/>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64" name="Rectangle 63"/>
          <p:cNvSpPr/>
          <p:nvPr/>
        </p:nvSpPr>
        <p:spPr>
          <a:xfrm>
            <a:off x="1450616" y="1476920"/>
            <a:ext cx="572593" cy="307777"/>
          </a:xfrm>
          <a:prstGeom prst="rect">
            <a:avLst/>
          </a:prstGeom>
        </p:spPr>
        <p:txBody>
          <a:bodyPr wrap="none">
            <a:spAutoFit/>
          </a:bodyPr>
          <a:lstStyle/>
          <a:p>
            <a:pPr algn="ctr" fontAlgn="b"/>
            <a:r>
              <a:rPr lang="en-US" sz="1400" b="1" dirty="0">
                <a:solidFill>
                  <a:schemeClr val="tx1">
                    <a:lumMod val="85000"/>
                    <a:lumOff val="15000"/>
                  </a:schemeClr>
                </a:solidFill>
              </a:rPr>
              <a:t>20%</a:t>
            </a:r>
          </a:p>
        </p:txBody>
      </p:sp>
      <p:sp>
        <p:nvSpPr>
          <p:cNvPr id="65" name="Rounded Rectangle 64"/>
          <p:cNvSpPr/>
          <p:nvPr/>
        </p:nvSpPr>
        <p:spPr>
          <a:xfrm>
            <a:off x="4256772" y="1506984"/>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TextBox 65"/>
          <p:cNvSpPr txBox="1"/>
          <p:nvPr/>
        </p:nvSpPr>
        <p:spPr>
          <a:xfrm>
            <a:off x="3994835" y="128118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67" name="Rectangle 66"/>
          <p:cNvSpPr/>
          <p:nvPr/>
        </p:nvSpPr>
        <p:spPr>
          <a:xfrm>
            <a:off x="4338988" y="1476920"/>
            <a:ext cx="692818" cy="307777"/>
          </a:xfrm>
          <a:prstGeom prst="rect">
            <a:avLst/>
          </a:prstGeom>
        </p:spPr>
        <p:txBody>
          <a:bodyPr wrap="none">
            <a:spAutoFit/>
          </a:bodyPr>
          <a:lstStyle/>
          <a:p>
            <a:pPr algn="ctr" fontAlgn="b"/>
            <a:r>
              <a:rPr lang="en-US" sz="1400" b="1" dirty="0">
                <a:solidFill>
                  <a:schemeClr val="tx1">
                    <a:lumMod val="85000"/>
                    <a:lumOff val="15000"/>
                  </a:schemeClr>
                </a:solidFill>
              </a:rPr>
              <a:t>39%A</a:t>
            </a:r>
          </a:p>
        </p:txBody>
      </p:sp>
      <p:sp>
        <p:nvSpPr>
          <p:cNvPr id="68" name="Rounded Rectangle 67"/>
          <p:cNvSpPr/>
          <p:nvPr/>
        </p:nvSpPr>
        <p:spPr>
          <a:xfrm>
            <a:off x="7141871" y="1506984"/>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TextBox 68"/>
          <p:cNvSpPr txBox="1"/>
          <p:nvPr/>
        </p:nvSpPr>
        <p:spPr>
          <a:xfrm>
            <a:off x="6879934" y="128118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70" name="Rectangle 69"/>
          <p:cNvSpPr/>
          <p:nvPr/>
        </p:nvSpPr>
        <p:spPr>
          <a:xfrm>
            <a:off x="7284199" y="1476920"/>
            <a:ext cx="572594" cy="307777"/>
          </a:xfrm>
          <a:prstGeom prst="rect">
            <a:avLst/>
          </a:prstGeom>
        </p:spPr>
        <p:txBody>
          <a:bodyPr wrap="none">
            <a:spAutoFit/>
          </a:bodyPr>
          <a:lstStyle/>
          <a:p>
            <a:pPr lvl="0" algn="ctr" defTabSz="457200"/>
            <a:r>
              <a:rPr lang="en-US" sz="1400" b="1" dirty="0">
                <a:solidFill>
                  <a:schemeClr val="tx1">
                    <a:lumMod val="85000"/>
                    <a:lumOff val="15000"/>
                  </a:schemeClr>
                </a:solidFill>
              </a:rPr>
              <a:t>26%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599" y="133350"/>
            <a:ext cx="8258175" cy="708479"/>
          </a:xfrm>
        </p:spPr>
        <p:txBody>
          <a:bodyPr/>
          <a:lstStyle/>
          <a:p>
            <a:r>
              <a:rPr lang="en-US" dirty="0"/>
              <a:t>German consumers find Concepts B and C easier to use than A because A’s red navigation buttons distract from red warning icons</a:t>
            </a:r>
          </a:p>
        </p:txBody>
      </p:sp>
      <p:sp>
        <p:nvSpPr>
          <p:cNvPr id="9" name="Text Placeholder 8"/>
          <p:cNvSpPr>
            <a:spLocks noGrp="1"/>
          </p:cNvSpPr>
          <p:nvPr>
            <p:ph type="body" sz="quarter" idx="13"/>
          </p:nvPr>
        </p:nvSpPr>
        <p:spPr/>
        <p:txBody>
          <a:bodyPr/>
          <a:lstStyle/>
          <a:p>
            <a:r>
              <a:rPr lang="en-US" sz="1200" i="1" dirty="0"/>
              <a:t>German Consumer PC | Scan Results Screen</a:t>
            </a:r>
          </a:p>
        </p:txBody>
      </p:sp>
      <p:sp>
        <p:nvSpPr>
          <p:cNvPr id="10" name="Text Placeholder 9"/>
          <p:cNvSpPr>
            <a:spLocks noGrp="1"/>
          </p:cNvSpPr>
          <p:nvPr>
            <p:ph type="body" sz="quarter" idx="14"/>
          </p:nvPr>
        </p:nvSpPr>
        <p:spPr/>
        <p:txBody>
          <a:bodyPr/>
          <a:lstStyle/>
          <a:p>
            <a:r>
              <a:rPr lang="en-US" dirty="0"/>
              <a:t>R1c.	</a:t>
            </a:r>
            <a:r>
              <a:rPr lang="en-GB" dirty="0"/>
              <a:t>Thinking specifically about the scan results screen (Screen 3),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25</a:t>
            </a:fld>
            <a:endParaRPr lang="en-US" dirty="0">
              <a:solidFill>
                <a:prstClr val="white"/>
              </a:solidFill>
            </a:endParaRPr>
          </a:p>
        </p:txBody>
      </p:sp>
      <p:sp>
        <p:nvSpPr>
          <p:cNvPr id="49" name="TextBox 48"/>
          <p:cNvSpPr txBox="1"/>
          <p:nvPr/>
        </p:nvSpPr>
        <p:spPr>
          <a:xfrm>
            <a:off x="213248" y="3103310"/>
            <a:ext cx="2501377"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Recommended action is least clear since using red for both navigation buttons and warning icons can be confusing</a:t>
            </a:r>
            <a:endParaRPr lang="en-US" sz="800" i="1" dirty="0">
              <a:solidFill>
                <a:srgbClr val="FF4E00">
                  <a:lumMod val="75000"/>
                </a:srgbClr>
              </a:solidFill>
            </a:endParaRPr>
          </a:p>
        </p:txBody>
      </p:sp>
      <p:sp>
        <p:nvSpPr>
          <p:cNvPr id="52" name="TextBox 51"/>
          <p:cNvSpPr txBox="1"/>
          <p:nvPr/>
        </p:nvSpPr>
        <p:spPr>
          <a:xfrm>
            <a:off x="2998593" y="3103310"/>
            <a:ext cx="283464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Menu and icons are clear and rated easiest to understand because bolded text shows what is important and calming blues in navigation buttons allow red warning icons to stand out</a:t>
            </a:r>
          </a:p>
          <a:p>
            <a:pPr marL="117475" indent="-117475">
              <a:spcAft>
                <a:spcPts val="300"/>
              </a:spcAft>
            </a:pPr>
            <a:r>
              <a:rPr lang="en-US" sz="1000" dirty="0">
                <a:solidFill>
                  <a:srgbClr val="003C71"/>
                </a:solidFill>
              </a:rPr>
              <a:t>	</a:t>
            </a:r>
            <a:r>
              <a:rPr lang="en-US" sz="800" i="1" dirty="0">
                <a:solidFill>
                  <a:schemeClr val="accent1">
                    <a:lumMod val="50000"/>
                  </a:schemeClr>
                </a:solidFill>
              </a:rPr>
              <a:t>“It's immediately clear how many problems there are.”</a:t>
            </a:r>
          </a:p>
          <a:p>
            <a:pPr marL="117475" indent="-117475">
              <a:spcAft>
                <a:spcPts val="300"/>
              </a:spcAft>
            </a:pPr>
            <a:r>
              <a:rPr lang="en-US" sz="800" i="1" dirty="0">
                <a:solidFill>
                  <a:schemeClr val="accent1">
                    <a:lumMod val="50000"/>
                  </a:schemeClr>
                </a:solidFill>
              </a:rPr>
              <a:t>	“The beautiful red color draws a lot of attention.”</a:t>
            </a:r>
          </a:p>
          <a:p>
            <a:pPr marL="117475" indent="-117475">
              <a:spcAft>
                <a:spcPts val="300"/>
              </a:spcAft>
            </a:pPr>
            <a:r>
              <a:rPr lang="en-US" sz="1000" dirty="0">
                <a:solidFill>
                  <a:srgbClr val="003C71"/>
                </a:solidFill>
              </a:rPr>
              <a:t>	</a:t>
            </a:r>
          </a:p>
          <a:p>
            <a:pPr marL="117475" indent="-117475">
              <a:spcAft>
                <a:spcPts val="300"/>
              </a:spcAft>
            </a:pPr>
            <a:r>
              <a:rPr lang="en-US" sz="1000" dirty="0">
                <a:solidFill>
                  <a:srgbClr val="003C71"/>
                </a:solidFill>
              </a:rPr>
              <a:t>	</a:t>
            </a:r>
          </a:p>
        </p:txBody>
      </p:sp>
      <p:sp>
        <p:nvSpPr>
          <p:cNvPr id="53" name="TextBox 52"/>
          <p:cNvSpPr txBox="1"/>
          <p:nvPr/>
        </p:nvSpPr>
        <p:spPr>
          <a:xfrm>
            <a:off x="6154983" y="3103310"/>
            <a:ext cx="283464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Consumers are more likely to comment on the ease / simplicity of C vs. A since strong color contrasts and reserving red for warning icons direct attention to key information</a:t>
            </a:r>
          </a:p>
          <a:p>
            <a:pPr marL="117475" indent="-117475">
              <a:spcAft>
                <a:spcPts val="300"/>
              </a:spcAft>
            </a:pPr>
            <a:r>
              <a:rPr lang="en-US" sz="800" i="1" dirty="0">
                <a:solidFill>
                  <a:schemeClr val="accent1">
                    <a:lumMod val="50000"/>
                  </a:schemeClr>
                </a:solidFill>
              </a:rPr>
              <a:t>	“Simple and concise.” </a:t>
            </a:r>
          </a:p>
          <a:p>
            <a:pPr marL="117475" indent="-117475">
              <a:spcAft>
                <a:spcPts val="300"/>
              </a:spcAft>
            </a:pPr>
            <a:r>
              <a:rPr lang="en-US" sz="800" i="1" dirty="0">
                <a:solidFill>
                  <a:schemeClr val="accent1">
                    <a:lumMod val="50000"/>
                  </a:schemeClr>
                </a:solidFill>
              </a:rPr>
              <a:t>	“Good, clear display.”</a:t>
            </a:r>
          </a:p>
          <a:p>
            <a:pPr marL="117475" indent="-117475">
              <a:spcAft>
                <a:spcPts val="300"/>
              </a:spcAft>
            </a:pPr>
            <a:endParaRPr lang="en-US" sz="1000" dirty="0">
              <a:solidFill>
                <a:srgbClr val="003C71"/>
              </a:solidFill>
            </a:endParaRPr>
          </a:p>
          <a:p>
            <a:pPr marL="117475" indent="-117475">
              <a:spcAft>
                <a:spcPts val="300"/>
              </a:spcAft>
            </a:pPr>
            <a:r>
              <a:rPr lang="en-US" sz="1000" dirty="0">
                <a:solidFill>
                  <a:srgbClr val="003C71"/>
                </a:solidFill>
              </a:rPr>
              <a:t>	</a:t>
            </a:r>
          </a:p>
        </p:txBody>
      </p:sp>
      <p:grpSp>
        <p:nvGrpSpPr>
          <p:cNvPr id="2" name="Group 22"/>
          <p:cNvGrpSpPr/>
          <p:nvPr/>
        </p:nvGrpSpPr>
        <p:grpSpPr>
          <a:xfrm>
            <a:off x="8514081" y="88900"/>
            <a:ext cx="502920" cy="654992"/>
            <a:chOff x="8514081" y="88900"/>
            <a:chExt cx="502920" cy="654992"/>
          </a:xfrm>
        </p:grpSpPr>
        <p:pic>
          <p:nvPicPr>
            <p:cNvPr id="24" name="Picture 4" descr="C:\Users\cmitchell\Desktop\1280px-Flag_of_Germany.svg.png"/>
            <p:cNvPicPr>
              <a:picLocks noChangeAspect="1" noChangeArrowheads="1"/>
            </p:cNvPicPr>
            <p:nvPr/>
          </p:nvPicPr>
          <p:blipFill>
            <a:blip r:embed="rId6" cstate="screen"/>
            <a:srcRect/>
            <a:stretch>
              <a:fillRect/>
            </a:stretch>
          </p:blipFill>
          <p:spPr bwMode="auto">
            <a:xfrm>
              <a:off x="8514081" y="88900"/>
              <a:ext cx="502920" cy="301752"/>
            </a:xfrm>
            <a:prstGeom prst="rect">
              <a:avLst/>
            </a:prstGeom>
            <a:noFill/>
          </p:spPr>
        </p:pic>
        <p:grpSp>
          <p:nvGrpSpPr>
            <p:cNvPr id="3" name="Group 31"/>
            <p:cNvGrpSpPr/>
            <p:nvPr/>
          </p:nvGrpSpPr>
          <p:grpSpPr>
            <a:xfrm>
              <a:off x="8566439" y="472525"/>
              <a:ext cx="389601" cy="271367"/>
              <a:chOff x="6872288" y="753756"/>
              <a:chExt cx="989013" cy="617845"/>
            </a:xfrm>
            <a:solidFill>
              <a:schemeClr val="accent2">
                <a:lumMod val="75000"/>
              </a:schemeClr>
            </a:solidFill>
          </p:grpSpPr>
          <p:sp>
            <p:nvSpPr>
              <p:cNvPr id="31"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pic>
        <p:nvPicPr>
          <p:cNvPr id="258051" name="Picture 3"/>
          <p:cNvPicPr>
            <a:picLocks noChangeAspect="1" noChangeArrowheads="1"/>
          </p:cNvPicPr>
          <p:nvPr/>
        </p:nvPicPr>
        <p:blipFill>
          <a:blip r:embed="rId7" cstate="screen"/>
          <a:srcRect/>
          <a:stretch>
            <a:fillRect/>
          </a:stretch>
        </p:blipFill>
        <p:spPr bwMode="auto">
          <a:xfrm>
            <a:off x="6677370" y="1794982"/>
            <a:ext cx="1789867" cy="1215887"/>
          </a:xfrm>
          <a:prstGeom prst="rect">
            <a:avLst/>
          </a:prstGeom>
          <a:noFill/>
          <a:ln w="9525">
            <a:noFill/>
            <a:miter lim="800000"/>
            <a:headEnd/>
            <a:tailEnd/>
          </a:ln>
        </p:spPr>
      </p:pic>
      <p:sp>
        <p:nvSpPr>
          <p:cNvPr id="29" name="Rectangle 28"/>
          <p:cNvSpPr/>
          <p:nvPr/>
        </p:nvSpPr>
        <p:spPr>
          <a:xfrm>
            <a:off x="4362450" y="849355"/>
            <a:ext cx="4781552" cy="398420"/>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Use blue (vs. red) in navigation buttons since calming blue does not draw attention away from red warning icons</a:t>
            </a:r>
          </a:p>
        </p:txBody>
      </p:sp>
      <p:grpSp>
        <p:nvGrpSpPr>
          <p:cNvPr id="4" name="Group 42"/>
          <p:cNvGrpSpPr/>
          <p:nvPr/>
        </p:nvGrpSpPr>
        <p:grpSpPr>
          <a:xfrm>
            <a:off x="569003" y="1779773"/>
            <a:ext cx="1789867" cy="1227338"/>
            <a:chOff x="951217" y="1587134"/>
            <a:chExt cx="2377440" cy="1630245"/>
          </a:xfrm>
        </p:grpSpPr>
        <p:pic>
          <p:nvPicPr>
            <p:cNvPr id="258053" name="Picture 5"/>
            <p:cNvPicPr>
              <a:picLocks noChangeAspect="1" noChangeArrowheads="1"/>
            </p:cNvPicPr>
            <p:nvPr/>
          </p:nvPicPr>
          <p:blipFill>
            <a:blip r:embed="rId8" cstate="screen"/>
            <a:srcRect/>
            <a:stretch>
              <a:fillRect/>
            </a:stretch>
          </p:blipFill>
          <p:spPr bwMode="auto">
            <a:xfrm>
              <a:off x="951217" y="1587134"/>
              <a:ext cx="2377440" cy="1630245"/>
            </a:xfrm>
            <a:prstGeom prst="rect">
              <a:avLst/>
            </a:prstGeom>
            <a:noFill/>
            <a:ln w="9525">
              <a:noFill/>
              <a:miter lim="800000"/>
              <a:headEnd/>
              <a:tailEnd/>
            </a:ln>
          </p:spPr>
        </p:pic>
        <p:sp>
          <p:nvSpPr>
            <p:cNvPr id="30" name="Rounded Rectangle 29"/>
            <p:cNvSpPr/>
            <p:nvPr/>
          </p:nvSpPr>
          <p:spPr>
            <a:xfrm>
              <a:off x="2020024" y="2026337"/>
              <a:ext cx="919946" cy="265449"/>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58052" name="Picture 4"/>
          <p:cNvPicPr>
            <a:picLocks noChangeAspect="1" noChangeArrowheads="1"/>
          </p:cNvPicPr>
          <p:nvPr/>
        </p:nvPicPr>
        <p:blipFill>
          <a:blip r:embed="rId9" cstate="screen"/>
          <a:srcRect/>
          <a:stretch>
            <a:fillRect/>
          </a:stretch>
        </p:blipFill>
        <p:spPr bwMode="auto">
          <a:xfrm>
            <a:off x="3520980" y="1771819"/>
            <a:ext cx="1789867" cy="1233325"/>
          </a:xfrm>
          <a:prstGeom prst="rect">
            <a:avLst/>
          </a:prstGeom>
          <a:noFill/>
          <a:ln w="9525">
            <a:noFill/>
            <a:miter lim="800000"/>
            <a:headEnd/>
            <a:tailEnd/>
          </a:ln>
        </p:spPr>
      </p:pic>
      <p:sp>
        <p:nvSpPr>
          <p:cNvPr id="34" name="TextBox 33"/>
          <p:cNvSpPr txBox="1"/>
          <p:nvPr/>
        </p:nvSpPr>
        <p:spPr>
          <a:xfrm>
            <a:off x="85283" y="2971475"/>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38" name="TextBox 37"/>
          <p:cNvSpPr txBox="1"/>
          <p:nvPr/>
        </p:nvSpPr>
        <p:spPr>
          <a:xfrm>
            <a:off x="2859532" y="3025047"/>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44" name="TextBox 43"/>
          <p:cNvSpPr txBox="1"/>
          <p:nvPr/>
        </p:nvSpPr>
        <p:spPr>
          <a:xfrm>
            <a:off x="6037962" y="3015339"/>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grpSp>
        <p:nvGrpSpPr>
          <p:cNvPr id="5" name="Group 54"/>
          <p:cNvGrpSpPr/>
          <p:nvPr/>
        </p:nvGrpSpPr>
        <p:grpSpPr>
          <a:xfrm>
            <a:off x="2796855" y="1408946"/>
            <a:ext cx="3188340" cy="2948940"/>
            <a:chOff x="2917573" y="1408946"/>
            <a:chExt cx="3188340" cy="2948940"/>
          </a:xfrm>
        </p:grpSpPr>
        <p:cxnSp>
          <p:nvCxnSpPr>
            <p:cNvPr id="56" name="Straight Connector 55"/>
            <p:cNvCxnSpPr/>
            <p:nvPr/>
          </p:nvCxnSpPr>
          <p:spPr>
            <a:xfrm>
              <a:off x="2917573" y="1408946"/>
              <a:ext cx="0" cy="29260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105913" y="1431806"/>
              <a:ext cx="0" cy="29260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58" name="TextBox 57"/>
          <p:cNvSpPr txBox="1"/>
          <p:nvPr/>
        </p:nvSpPr>
        <p:spPr>
          <a:xfrm>
            <a:off x="773374" y="153233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59" name="TextBox 58"/>
          <p:cNvSpPr txBox="1"/>
          <p:nvPr/>
        </p:nvSpPr>
        <p:spPr>
          <a:xfrm>
            <a:off x="3725351" y="153233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60" name="TextBox 59"/>
          <p:cNvSpPr txBox="1"/>
          <p:nvPr/>
        </p:nvSpPr>
        <p:spPr>
          <a:xfrm>
            <a:off x="6881741" y="153233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1186" name="Picture 2" descr="P:\GRAPHICS\Stock Photos\People\People on Phones\ManLookingAtSmartphone.jpg"/>
          <p:cNvPicPr>
            <a:picLocks noChangeAspect="1" noChangeArrowheads="1"/>
          </p:cNvPicPr>
          <p:nvPr/>
        </p:nvPicPr>
        <p:blipFill>
          <a:blip r:embed="rId6" cstate="screen"/>
          <a:srcRect/>
          <a:stretch>
            <a:fillRect/>
          </a:stretch>
        </p:blipFill>
        <p:spPr bwMode="auto">
          <a:xfrm flipH="1">
            <a:off x="0" y="0"/>
            <a:ext cx="9144000" cy="4763389"/>
          </a:xfrm>
          <a:prstGeom prst="rect">
            <a:avLst/>
          </a:prstGeom>
          <a:noFill/>
        </p:spPr>
      </p:pic>
      <p:sp>
        <p:nvSpPr>
          <p:cNvPr id="6" name="Rectangle 5"/>
          <p:cNvSpPr/>
          <p:nvPr/>
        </p:nvSpPr>
        <p:spPr bwMode="white">
          <a:xfrm>
            <a:off x="0" y="3444659"/>
            <a:ext cx="9144000" cy="1318439"/>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2"/>
          <p:cNvSpPr txBox="1">
            <a:spLocks/>
          </p:cNvSpPr>
          <p:nvPr/>
        </p:nvSpPr>
        <p:spPr>
          <a:xfrm>
            <a:off x="148862" y="4200311"/>
            <a:ext cx="6634710" cy="1123950"/>
          </a:xfrm>
          <a:prstGeom prst="rect">
            <a:avLst/>
          </a:prstGeom>
        </p:spPr>
        <p:txBody>
          <a:bodyPr vert="horz" lIns="0" tIns="0" rIns="0" bIns="0" rtlCol="0"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2500" dirty="0">
                <a:solidFill>
                  <a:srgbClr val="0071C5"/>
                </a:solidFill>
              </a:rPr>
              <a:t>US CONSUMER MOBILE CONCEPTS</a:t>
            </a:r>
          </a:p>
        </p:txBody>
      </p:sp>
      <p:sp>
        <p:nvSpPr>
          <p:cNvPr id="3" name="Slide Number Placeholder 2"/>
          <p:cNvSpPr>
            <a:spLocks noGrp="1"/>
          </p:cNvSpPr>
          <p:nvPr>
            <p:ph type="sldNum" sz="quarter" idx="12"/>
          </p:nvPr>
        </p:nvSpPr>
        <p:spPr/>
        <p:txBody>
          <a:bodyPr/>
          <a:lstStyle/>
          <a:p>
            <a:fld id="{EE2556C5-CE8C-6547-B838-EA80C61A4AF7}" type="slidenum">
              <a:rPr lang="en-US" smtClean="0"/>
              <a:pPr/>
              <a:t>26</a:t>
            </a:fld>
            <a:endParaRPr lang="en-US" dirty="0"/>
          </a:p>
        </p:txBody>
      </p:sp>
      <p:sp>
        <p:nvSpPr>
          <p:cNvPr id="7" name="Title 1"/>
          <p:cNvSpPr txBox="1">
            <a:spLocks/>
          </p:cNvSpPr>
          <p:nvPr/>
        </p:nvSpPr>
        <p:spPr>
          <a:xfrm>
            <a:off x="148862" y="3236964"/>
            <a:ext cx="7772400" cy="1020763"/>
          </a:xfrm>
          <a:prstGeom prst="rect">
            <a:avLst/>
          </a:prstGeom>
        </p:spPr>
        <p:txBody>
          <a:bodyPr vert="horz" lIns="0" tIns="0" rIns="0" bIns="0" rtlCol="0"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3C71"/>
                </a:solidFill>
                <a:effectLst/>
                <a:uLnTx/>
                <a:uFillTx/>
                <a:latin typeface="Intel Clear Pro" panose="020B0804020202060201" pitchFamily="34" charset="0"/>
                <a:ea typeface="Intel Clear"/>
                <a:cs typeface="Intel Clear Pro" panose="020B0804020202060201" pitchFamily="34" charset="0"/>
              </a:rPr>
              <a:t>Chapter 4</a:t>
            </a:r>
          </a:p>
        </p:txBody>
      </p:sp>
      <p:pic>
        <p:nvPicPr>
          <p:cNvPr id="10" name="Picture 3" descr="C:\Users\cmitchell\Desktop\USA-Flag.jpg"/>
          <p:cNvPicPr>
            <a:picLocks noChangeAspect="1" noChangeArrowheads="1"/>
          </p:cNvPicPr>
          <p:nvPr/>
        </p:nvPicPr>
        <p:blipFill>
          <a:blip r:embed="rId7" cstate="screen"/>
          <a:srcRect/>
          <a:stretch>
            <a:fillRect/>
          </a:stretch>
        </p:blipFill>
        <p:spPr bwMode="auto">
          <a:xfrm>
            <a:off x="3252264" y="3689037"/>
            <a:ext cx="724931" cy="436650"/>
          </a:xfrm>
          <a:prstGeom prst="rect">
            <a:avLst/>
          </a:prstGeom>
          <a:noFill/>
        </p:spPr>
      </p:pic>
      <p:grpSp>
        <p:nvGrpSpPr>
          <p:cNvPr id="2" name="Group 32"/>
          <p:cNvGrpSpPr/>
          <p:nvPr/>
        </p:nvGrpSpPr>
        <p:grpSpPr>
          <a:xfrm>
            <a:off x="4252761" y="3657600"/>
            <a:ext cx="458940" cy="520700"/>
            <a:chOff x="5064150" y="325441"/>
            <a:chExt cx="457202" cy="474666"/>
          </a:xfrm>
          <a:solidFill>
            <a:schemeClr val="accent2">
              <a:lumMod val="75000"/>
            </a:schemeClr>
          </a:solidFill>
        </p:grpSpPr>
        <p:sp>
          <p:nvSpPr>
            <p:cNvPr id="16" name="Freeform 8"/>
            <p:cNvSpPr>
              <a:spLocks/>
            </p:cNvSpPr>
            <p:nvPr/>
          </p:nvSpPr>
          <p:spPr bwMode="auto">
            <a:xfrm>
              <a:off x="5416576"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9"/>
            <p:cNvSpPr>
              <a:spLocks noEditPoints="1"/>
            </p:cNvSpPr>
            <p:nvPr/>
          </p:nvSpPr>
          <p:spPr bwMode="auto">
            <a:xfrm>
              <a:off x="5064150"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31875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7" name="Table 46"/>
          <p:cNvGraphicFramePr>
            <a:graphicFrameLocks noGrp="1"/>
          </p:cNvGraphicFramePr>
          <p:nvPr>
            <p:extLst>
              <p:ext uri="{D42A27DB-BD31-4B8C-83A1-F6EECF244321}">
                <p14:modId xmlns:p14="http://schemas.microsoft.com/office/powerpoint/2010/main" val="774817439"/>
              </p:ext>
            </p:extLst>
          </p:nvPr>
        </p:nvGraphicFramePr>
        <p:xfrm>
          <a:off x="304800" y="1691661"/>
          <a:ext cx="8686800" cy="2773149"/>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95709">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b="1" dirty="0">
                          <a:solidFill>
                            <a:srgbClr val="92D050"/>
                          </a:solidFill>
                        </a:rPr>
                        <a:t>Overall Opinion </a:t>
                      </a:r>
                      <a:r>
                        <a:rPr lang="en-US" sz="1000" i="1" dirty="0">
                          <a:solidFill>
                            <a:schemeClr val="bg2">
                              <a:lumMod val="50000"/>
                            </a:schemeClr>
                          </a:solidFill>
                        </a:rPr>
                        <a:t>(Top 2 Box</a:t>
                      </a:r>
                      <a:r>
                        <a:rPr lang="en-US" sz="1000" i="1" baseline="0" dirty="0">
                          <a:solidFill>
                            <a:schemeClr val="bg2">
                              <a:lumMod val="50000"/>
                            </a:schemeClr>
                          </a:solidFill>
                        </a:rPr>
                        <a:t>)</a:t>
                      </a:r>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dirty="0">
                          <a:solidFill>
                            <a:srgbClr val="92D050"/>
                          </a:solidFill>
                        </a:rPr>
                        <a:t>82%</a:t>
                      </a:r>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dirty="0">
                          <a:solidFill>
                            <a:srgbClr val="92D050"/>
                          </a:solidFill>
                        </a:rPr>
                        <a:t>90%</a:t>
                      </a:r>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dirty="0">
                          <a:solidFill>
                            <a:srgbClr val="92D050"/>
                          </a:solidFill>
                        </a:rPr>
                        <a:t>83%</a:t>
                      </a:r>
                    </a:p>
                  </a:txBody>
                  <a:tcPr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dirty="0">
                          <a:solidFill>
                            <a:srgbClr val="00B050"/>
                          </a:solidFill>
                        </a:rPr>
                        <a:t>Likelihood to Purchase </a:t>
                      </a:r>
                      <a:r>
                        <a:rPr lang="en-US" sz="1000" i="1" dirty="0">
                          <a:solidFill>
                            <a:schemeClr val="bg2">
                              <a:lumMod val="50000"/>
                            </a:schemeClr>
                          </a:solidFill>
                        </a:rPr>
                        <a:t>(Top 2 Box)</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400" b="0" kern="1200" dirty="0">
                          <a:solidFill>
                            <a:srgbClr val="00B050"/>
                          </a:solidFill>
                          <a:latin typeface="+mn-lt"/>
                          <a:ea typeface="+mn-ea"/>
                          <a:cs typeface="+mn-cs"/>
                        </a:rPr>
                        <a:t>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400" b="0" kern="1200" dirty="0">
                          <a:solidFill>
                            <a:srgbClr val="00B050"/>
                          </a:solidFill>
                          <a:latin typeface="+mn-lt"/>
                          <a:ea typeface="+mn-ea"/>
                          <a:cs typeface="+mn-cs"/>
                        </a:rPr>
                        <a:t>88%AC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400" b="0" kern="1200" dirty="0">
                          <a:solidFill>
                            <a:srgbClr val="00B050"/>
                          </a:solidFill>
                          <a:latin typeface="+mn-lt"/>
                          <a:ea typeface="+mn-ea"/>
                          <a:cs typeface="+mn-cs"/>
                        </a:rPr>
                        <a:t>76%</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63040">
                <a:tc gridSpan="2">
                  <a:txBody>
                    <a:bodyPr/>
                    <a:lstStyle/>
                    <a:p>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175171" cy="708479"/>
          </a:xfrm>
        </p:spPr>
        <p:txBody>
          <a:bodyPr/>
          <a:lstStyle/>
          <a:p>
            <a:r>
              <a:rPr lang="en-US" dirty="0"/>
              <a:t>US Mobile consumers like Concept B the best – they rate it more favorably across a number of metrics and are more likely to purchase it</a:t>
            </a:r>
          </a:p>
        </p:txBody>
      </p:sp>
      <p:sp>
        <p:nvSpPr>
          <p:cNvPr id="9" name="Text Placeholder 8"/>
          <p:cNvSpPr>
            <a:spLocks noGrp="1"/>
          </p:cNvSpPr>
          <p:nvPr>
            <p:ph type="body" sz="quarter" idx="13"/>
          </p:nvPr>
        </p:nvSpPr>
        <p:spPr/>
        <p:txBody>
          <a:bodyPr/>
          <a:lstStyle/>
          <a:p>
            <a:r>
              <a:rPr lang="en-US" sz="1200" i="1" dirty="0"/>
              <a:t>US Consumer Mobile | Overall Ratings</a:t>
            </a:r>
          </a:p>
        </p:txBody>
      </p:sp>
      <p:sp>
        <p:nvSpPr>
          <p:cNvPr id="23" name="TextBox 22"/>
          <p:cNvSpPr txBox="1"/>
          <p:nvPr/>
        </p:nvSpPr>
        <p:spPr>
          <a:xfrm>
            <a:off x="4158917" y="1706815"/>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93</a:t>
            </a:r>
          </a:p>
        </p:txBody>
      </p:sp>
      <p:sp>
        <p:nvSpPr>
          <p:cNvPr id="24" name="TextBox 23"/>
          <p:cNvSpPr txBox="1"/>
          <p:nvPr/>
        </p:nvSpPr>
        <p:spPr>
          <a:xfrm>
            <a:off x="5791439" y="1706815"/>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99</a:t>
            </a:r>
          </a:p>
        </p:txBody>
      </p:sp>
      <p:sp>
        <p:nvSpPr>
          <p:cNvPr id="25" name="TextBox 24"/>
          <p:cNvSpPr txBox="1"/>
          <p:nvPr/>
        </p:nvSpPr>
        <p:spPr>
          <a:xfrm>
            <a:off x="7400109" y="1706815"/>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 103</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27</a:t>
            </a:fld>
            <a:endParaRPr lang="en-US" dirty="0">
              <a:solidFill>
                <a:prstClr val="white"/>
              </a:solidFill>
            </a:endParaRPr>
          </a:p>
        </p:txBody>
      </p:sp>
      <p:sp>
        <p:nvSpPr>
          <p:cNvPr id="44" name="Text Placeholder 9"/>
          <p:cNvSpPr>
            <a:spLocks noGrp="1"/>
          </p:cNvSpPr>
          <p:nvPr>
            <p:ph type="body" sz="quarter" idx="14"/>
          </p:nvPr>
        </p:nvSpPr>
        <p:spPr>
          <a:xfrm>
            <a:off x="228600" y="4400550"/>
            <a:ext cx="8686800" cy="304800"/>
          </a:xfrm>
        </p:spPr>
        <p:txBody>
          <a:bodyPr/>
          <a:lstStyle/>
          <a:p>
            <a:pPr>
              <a:spcBef>
                <a:spcPts val="0"/>
              </a:spcBef>
            </a:pPr>
            <a:r>
              <a:rPr lang="en-US" dirty="0"/>
              <a:t>Note:	Capital letters indicate statistical significance at the 90% confidence level. </a:t>
            </a:r>
          </a:p>
          <a:p>
            <a:r>
              <a:rPr lang="en-US" dirty="0"/>
              <a:t>R1.	</a:t>
            </a:r>
            <a:r>
              <a:rPr lang="en-GB" dirty="0"/>
              <a:t>Thinking about the product overall, please rate whether you agree or disagree with each statement. </a:t>
            </a:r>
          </a:p>
          <a:p>
            <a:r>
              <a:rPr lang="en-GB" dirty="0"/>
              <a:t>R2.	Overall, how much do you like the security product? </a:t>
            </a:r>
          </a:p>
          <a:p>
            <a:r>
              <a:rPr lang="en-US" dirty="0"/>
              <a:t>R3.	</a:t>
            </a:r>
            <a:r>
              <a:rPr lang="en-GB" dirty="0"/>
              <a:t>If it was at a price you found acceptable, could comprehensively serve your IT security needs and you were in the market for a new security product, how likely are you to buy the security product?</a:t>
            </a:r>
            <a:endParaRPr lang="en-US" dirty="0"/>
          </a:p>
        </p:txBody>
      </p:sp>
      <p:graphicFrame>
        <p:nvGraphicFramePr>
          <p:cNvPr id="78" name="Object 302"/>
          <p:cNvGraphicFramePr>
            <a:graphicFrameLocks/>
          </p:cNvGraphicFramePr>
          <p:nvPr/>
        </p:nvGraphicFramePr>
        <p:xfrm>
          <a:off x="2120900" y="2823358"/>
          <a:ext cx="7048500" cy="1782763"/>
        </p:xfrm>
        <a:graphic>
          <a:graphicData uri="http://schemas.openxmlformats.org/presentationml/2006/ole">
            <mc:AlternateContent xmlns:mc="http://schemas.openxmlformats.org/markup-compatibility/2006">
              <mc:Choice xmlns:v="urn:schemas-microsoft-com:vml" Requires="v">
                <p:oleObj name="Worksheet" r:id="rId6" imgW="7058150" imgH="1790764" progId="Excel.Sheet.12">
                  <p:embed/>
                </p:oleObj>
              </mc:Choice>
              <mc:Fallback>
                <p:oleObj name="Worksheet" r:id="rId6" imgW="7058150" imgH="1790764" progId="Excel.Sheet.12">
                  <p:embed/>
                  <p:pic>
                    <p:nvPicPr>
                      <p:cNvPr id="0" name="Picture 6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900" y="2823358"/>
                        <a:ext cx="7048500"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E2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 name="Rectangle 33"/>
          <p:cNvSpPr/>
          <p:nvPr/>
        </p:nvSpPr>
        <p:spPr>
          <a:xfrm>
            <a:off x="959550" y="3045197"/>
            <a:ext cx="2250375" cy="461665"/>
          </a:xfrm>
          <a:prstGeom prst="rect">
            <a:avLst/>
          </a:prstGeom>
        </p:spPr>
        <p:txBody>
          <a:bodyPr wrap="square">
            <a:spAutoFit/>
          </a:bodyPr>
          <a:lstStyle/>
          <a:p>
            <a:pPr lvl="0" defTabSz="457200"/>
            <a:r>
              <a:rPr lang="en-US" sz="1400" b="1" dirty="0">
                <a:solidFill>
                  <a:srgbClr val="0070C0"/>
                </a:solidFill>
              </a:rPr>
              <a:t>Product Attributes</a:t>
            </a:r>
          </a:p>
          <a:p>
            <a:pPr lvl="0" defTabSz="457200">
              <a:defRPr/>
            </a:pPr>
            <a:r>
              <a:rPr lang="en-US" sz="1000" i="1" dirty="0">
                <a:solidFill>
                  <a:srgbClr val="B1BABF">
                    <a:lumMod val="50000"/>
                  </a:srgbClr>
                </a:solidFill>
              </a:rPr>
              <a:t>(</a:t>
            </a:r>
            <a:r>
              <a:rPr lang="en-US" sz="1000" i="1" dirty="0">
                <a:solidFill>
                  <a:schemeClr val="bg2">
                    <a:lumMod val="50000"/>
                  </a:schemeClr>
                </a:solidFill>
              </a:rPr>
              <a:t>Top 2 Box</a:t>
            </a:r>
            <a:r>
              <a:rPr lang="en-US" sz="1000" i="1" dirty="0">
                <a:solidFill>
                  <a:srgbClr val="B1BABF">
                    <a:lumMod val="50000"/>
                  </a:srgbClr>
                </a:solidFill>
              </a:rPr>
              <a:t>)</a:t>
            </a:r>
          </a:p>
        </p:txBody>
      </p:sp>
      <p:sp>
        <p:nvSpPr>
          <p:cNvPr id="38" name="Rounded Rectangle 37"/>
          <p:cNvSpPr/>
          <p:nvPr/>
        </p:nvSpPr>
        <p:spPr>
          <a:xfrm flipH="1">
            <a:off x="6154401" y="2139625"/>
            <a:ext cx="767023" cy="82549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p:cNvSpPr/>
          <p:nvPr/>
        </p:nvSpPr>
        <p:spPr>
          <a:xfrm>
            <a:off x="6911164" y="3051958"/>
            <a:ext cx="637335" cy="131329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45"/>
          <p:cNvGrpSpPr/>
          <p:nvPr/>
        </p:nvGrpSpPr>
        <p:grpSpPr>
          <a:xfrm>
            <a:off x="8515589" y="88900"/>
            <a:ext cx="501412" cy="738235"/>
            <a:chOff x="8515589" y="88900"/>
            <a:chExt cx="501412" cy="738235"/>
          </a:xfrm>
        </p:grpSpPr>
        <p:grpSp>
          <p:nvGrpSpPr>
            <p:cNvPr id="3" name="Group 32"/>
            <p:cNvGrpSpPr/>
            <p:nvPr/>
          </p:nvGrpSpPr>
          <p:grpSpPr>
            <a:xfrm>
              <a:off x="8611936" y="472525"/>
              <a:ext cx="308720" cy="354610"/>
              <a:chOff x="5064151" y="325441"/>
              <a:chExt cx="457202" cy="474666"/>
            </a:xfrm>
            <a:solidFill>
              <a:schemeClr val="accent2">
                <a:lumMod val="75000"/>
              </a:schemeClr>
            </a:solidFill>
          </p:grpSpPr>
          <p:sp>
            <p:nvSpPr>
              <p:cNvPr id="73"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42" name="Picture 3" descr="C:\Users\cmitchell\Desktop\USA-Flag.jpg"/>
            <p:cNvPicPr>
              <a:picLocks noChangeAspect="1" noChangeArrowheads="1"/>
            </p:cNvPicPr>
            <p:nvPr/>
          </p:nvPicPr>
          <p:blipFill>
            <a:blip r:embed="rId8" cstate="screen"/>
            <a:srcRect/>
            <a:stretch>
              <a:fillRect/>
            </a:stretch>
          </p:blipFill>
          <p:spPr bwMode="auto">
            <a:xfrm>
              <a:off x="8515589" y="88900"/>
              <a:ext cx="501412" cy="302017"/>
            </a:xfrm>
            <a:prstGeom prst="rect">
              <a:avLst/>
            </a:prstGeom>
            <a:noFill/>
          </p:spPr>
        </p:pic>
      </p:grpSp>
      <p:sp>
        <p:nvSpPr>
          <p:cNvPr id="35" name="Freeform 308"/>
          <p:cNvSpPr>
            <a:spLocks noEditPoints="1"/>
          </p:cNvSpPr>
          <p:nvPr/>
        </p:nvSpPr>
        <p:spPr bwMode="auto">
          <a:xfrm>
            <a:off x="504294" y="3083587"/>
            <a:ext cx="345057" cy="345057"/>
          </a:xfrm>
          <a:custGeom>
            <a:avLst/>
            <a:gdLst/>
            <a:ahLst/>
            <a:cxnLst>
              <a:cxn ang="0">
                <a:pos x="2807" y="1016"/>
              </a:cxn>
              <a:cxn ang="0">
                <a:pos x="2732" y="1129"/>
              </a:cxn>
              <a:cxn ang="0">
                <a:pos x="1122" y="2299"/>
              </a:cxn>
              <a:cxn ang="0">
                <a:pos x="1016" y="2335"/>
              </a:cxn>
              <a:cxn ang="0">
                <a:pos x="988" y="2409"/>
              </a:cxn>
              <a:cxn ang="0">
                <a:pos x="1044" y="2506"/>
              </a:cxn>
              <a:cxn ang="0">
                <a:pos x="1684" y="4378"/>
              </a:cxn>
              <a:cxn ang="0">
                <a:pos x="1676" y="4514"/>
              </a:cxn>
              <a:cxn ang="0">
                <a:pos x="1726" y="4585"/>
              </a:cxn>
              <a:cxn ang="0">
                <a:pos x="1826" y="4589"/>
              </a:cxn>
              <a:cxn ang="0">
                <a:pos x="2880" y="3967"/>
              </a:cxn>
              <a:cxn ang="0">
                <a:pos x="3933" y="4589"/>
              </a:cxn>
              <a:cxn ang="0">
                <a:pos x="4030" y="4587"/>
              </a:cxn>
              <a:cxn ang="0">
                <a:pos x="4076" y="4515"/>
              </a:cxn>
              <a:cxn ang="0">
                <a:pos x="4063" y="4381"/>
              </a:cxn>
              <a:cxn ang="0">
                <a:pos x="4723" y="2515"/>
              </a:cxn>
              <a:cxn ang="0">
                <a:pos x="4776" y="2414"/>
              </a:cxn>
              <a:cxn ang="0">
                <a:pos x="4744" y="2339"/>
              </a:cxn>
              <a:cxn ang="0">
                <a:pos x="4636" y="2299"/>
              </a:cxn>
              <a:cxn ang="0">
                <a:pos x="3023" y="1131"/>
              </a:cxn>
              <a:cxn ang="0">
                <a:pos x="2950" y="1016"/>
              </a:cxn>
              <a:cxn ang="0">
                <a:pos x="2864" y="988"/>
              </a:cxn>
              <a:cxn ang="0">
                <a:pos x="3227" y="21"/>
              </a:cxn>
              <a:cxn ang="0">
                <a:pos x="3727" y="126"/>
              </a:cxn>
              <a:cxn ang="0">
                <a:pos x="4189" y="314"/>
              </a:cxn>
              <a:cxn ang="0">
                <a:pos x="4608" y="574"/>
              </a:cxn>
              <a:cxn ang="0">
                <a:pos x="4975" y="902"/>
              </a:cxn>
              <a:cxn ang="0">
                <a:pos x="5280" y="1286"/>
              </a:cxn>
              <a:cxn ang="0">
                <a:pos x="5517" y="1721"/>
              </a:cxn>
              <a:cxn ang="0">
                <a:pos x="5678" y="2196"/>
              </a:cxn>
              <a:cxn ang="0">
                <a:pos x="5755" y="2704"/>
              </a:cxn>
              <a:cxn ang="0">
                <a:pos x="5739" y="3227"/>
              </a:cxn>
              <a:cxn ang="0">
                <a:pos x="5634" y="3727"/>
              </a:cxn>
              <a:cxn ang="0">
                <a:pos x="5446" y="4189"/>
              </a:cxn>
              <a:cxn ang="0">
                <a:pos x="5186" y="4608"/>
              </a:cxn>
              <a:cxn ang="0">
                <a:pos x="4858" y="4975"/>
              </a:cxn>
              <a:cxn ang="0">
                <a:pos x="4474" y="5280"/>
              </a:cxn>
              <a:cxn ang="0">
                <a:pos x="4039" y="5517"/>
              </a:cxn>
              <a:cxn ang="0">
                <a:pos x="3564" y="5678"/>
              </a:cxn>
              <a:cxn ang="0">
                <a:pos x="3056" y="5755"/>
              </a:cxn>
              <a:cxn ang="0">
                <a:pos x="2704" y="5755"/>
              </a:cxn>
              <a:cxn ang="0">
                <a:pos x="2196" y="5678"/>
              </a:cxn>
              <a:cxn ang="0">
                <a:pos x="1721" y="5517"/>
              </a:cxn>
              <a:cxn ang="0">
                <a:pos x="1286" y="5280"/>
              </a:cxn>
              <a:cxn ang="0">
                <a:pos x="902" y="4975"/>
              </a:cxn>
              <a:cxn ang="0">
                <a:pos x="574" y="4608"/>
              </a:cxn>
              <a:cxn ang="0">
                <a:pos x="314" y="4189"/>
              </a:cxn>
              <a:cxn ang="0">
                <a:pos x="126" y="3727"/>
              </a:cxn>
              <a:cxn ang="0">
                <a:pos x="21" y="3227"/>
              </a:cxn>
              <a:cxn ang="0">
                <a:pos x="5" y="2704"/>
              </a:cxn>
              <a:cxn ang="0">
                <a:pos x="82" y="2196"/>
              </a:cxn>
              <a:cxn ang="0">
                <a:pos x="243" y="1721"/>
              </a:cxn>
              <a:cxn ang="0">
                <a:pos x="480" y="1286"/>
              </a:cxn>
              <a:cxn ang="0">
                <a:pos x="785" y="902"/>
              </a:cxn>
              <a:cxn ang="0">
                <a:pos x="1152" y="574"/>
              </a:cxn>
              <a:cxn ang="0">
                <a:pos x="1571" y="314"/>
              </a:cxn>
              <a:cxn ang="0">
                <a:pos x="2033" y="126"/>
              </a:cxn>
              <a:cxn ang="0">
                <a:pos x="2533" y="21"/>
              </a:cxn>
            </a:cxnLst>
            <a:rect l="0" t="0" r="r" b="b"/>
            <a:pathLst>
              <a:path w="5760" h="5760">
                <a:moveTo>
                  <a:pt x="2864" y="988"/>
                </a:moveTo>
                <a:lnTo>
                  <a:pt x="2835" y="997"/>
                </a:lnTo>
                <a:lnTo>
                  <a:pt x="2807" y="1016"/>
                </a:lnTo>
                <a:lnTo>
                  <a:pt x="2781" y="1044"/>
                </a:lnTo>
                <a:lnTo>
                  <a:pt x="2754" y="1082"/>
                </a:lnTo>
                <a:lnTo>
                  <a:pt x="2732" y="1129"/>
                </a:lnTo>
                <a:lnTo>
                  <a:pt x="2229" y="2297"/>
                </a:lnTo>
                <a:lnTo>
                  <a:pt x="1173" y="2297"/>
                </a:lnTo>
                <a:lnTo>
                  <a:pt x="1122" y="2299"/>
                </a:lnTo>
                <a:lnTo>
                  <a:pt x="1077" y="2307"/>
                </a:lnTo>
                <a:lnTo>
                  <a:pt x="1042" y="2320"/>
                </a:lnTo>
                <a:lnTo>
                  <a:pt x="1016" y="2335"/>
                </a:lnTo>
                <a:lnTo>
                  <a:pt x="997" y="2356"/>
                </a:lnTo>
                <a:lnTo>
                  <a:pt x="988" y="2381"/>
                </a:lnTo>
                <a:lnTo>
                  <a:pt x="988" y="2409"/>
                </a:lnTo>
                <a:lnTo>
                  <a:pt x="997" y="2438"/>
                </a:lnTo>
                <a:lnTo>
                  <a:pt x="1016" y="2472"/>
                </a:lnTo>
                <a:lnTo>
                  <a:pt x="1044" y="2506"/>
                </a:lnTo>
                <a:lnTo>
                  <a:pt x="1080" y="2543"/>
                </a:lnTo>
                <a:lnTo>
                  <a:pt x="1950" y="3309"/>
                </a:lnTo>
                <a:lnTo>
                  <a:pt x="1684" y="4378"/>
                </a:lnTo>
                <a:lnTo>
                  <a:pt x="1674" y="4430"/>
                </a:lnTo>
                <a:lnTo>
                  <a:pt x="1672" y="4474"/>
                </a:lnTo>
                <a:lnTo>
                  <a:pt x="1676" y="4514"/>
                </a:lnTo>
                <a:lnTo>
                  <a:pt x="1688" y="4545"/>
                </a:lnTo>
                <a:lnTo>
                  <a:pt x="1704" y="4568"/>
                </a:lnTo>
                <a:lnTo>
                  <a:pt x="1726" y="4585"/>
                </a:lnTo>
                <a:lnTo>
                  <a:pt x="1754" y="4594"/>
                </a:lnTo>
                <a:lnTo>
                  <a:pt x="1789" y="4596"/>
                </a:lnTo>
                <a:lnTo>
                  <a:pt x="1826" y="4589"/>
                </a:lnTo>
                <a:lnTo>
                  <a:pt x="1869" y="4573"/>
                </a:lnTo>
                <a:lnTo>
                  <a:pt x="1915" y="4549"/>
                </a:lnTo>
                <a:lnTo>
                  <a:pt x="2880" y="3967"/>
                </a:lnTo>
                <a:lnTo>
                  <a:pt x="3843" y="4549"/>
                </a:lnTo>
                <a:lnTo>
                  <a:pt x="3891" y="4573"/>
                </a:lnTo>
                <a:lnTo>
                  <a:pt x="3933" y="4589"/>
                </a:lnTo>
                <a:lnTo>
                  <a:pt x="3969" y="4598"/>
                </a:lnTo>
                <a:lnTo>
                  <a:pt x="4002" y="4596"/>
                </a:lnTo>
                <a:lnTo>
                  <a:pt x="4030" y="4587"/>
                </a:lnTo>
                <a:lnTo>
                  <a:pt x="4051" y="4570"/>
                </a:lnTo>
                <a:lnTo>
                  <a:pt x="4067" y="4547"/>
                </a:lnTo>
                <a:lnTo>
                  <a:pt x="4076" y="4515"/>
                </a:lnTo>
                <a:lnTo>
                  <a:pt x="4079" y="4477"/>
                </a:lnTo>
                <a:lnTo>
                  <a:pt x="4076" y="4432"/>
                </a:lnTo>
                <a:lnTo>
                  <a:pt x="4063" y="4381"/>
                </a:lnTo>
                <a:lnTo>
                  <a:pt x="3789" y="3400"/>
                </a:lnTo>
                <a:lnTo>
                  <a:pt x="4687" y="2554"/>
                </a:lnTo>
                <a:lnTo>
                  <a:pt x="4723" y="2515"/>
                </a:lnTo>
                <a:lnTo>
                  <a:pt x="4749" y="2480"/>
                </a:lnTo>
                <a:lnTo>
                  <a:pt x="4767" y="2445"/>
                </a:lnTo>
                <a:lnTo>
                  <a:pt x="4776" y="2414"/>
                </a:lnTo>
                <a:lnTo>
                  <a:pt x="4774" y="2386"/>
                </a:lnTo>
                <a:lnTo>
                  <a:pt x="4763" y="2360"/>
                </a:lnTo>
                <a:lnTo>
                  <a:pt x="4744" y="2339"/>
                </a:lnTo>
                <a:lnTo>
                  <a:pt x="4716" y="2321"/>
                </a:lnTo>
                <a:lnTo>
                  <a:pt x="4681" y="2307"/>
                </a:lnTo>
                <a:lnTo>
                  <a:pt x="4636" y="2299"/>
                </a:lnTo>
                <a:lnTo>
                  <a:pt x="4584" y="2297"/>
                </a:lnTo>
                <a:lnTo>
                  <a:pt x="3514" y="2297"/>
                </a:lnTo>
                <a:lnTo>
                  <a:pt x="3023" y="1131"/>
                </a:lnTo>
                <a:lnTo>
                  <a:pt x="3000" y="1082"/>
                </a:lnTo>
                <a:lnTo>
                  <a:pt x="2976" y="1046"/>
                </a:lnTo>
                <a:lnTo>
                  <a:pt x="2950" y="1016"/>
                </a:lnTo>
                <a:lnTo>
                  <a:pt x="2922" y="998"/>
                </a:lnTo>
                <a:lnTo>
                  <a:pt x="2892" y="988"/>
                </a:lnTo>
                <a:lnTo>
                  <a:pt x="2864" y="988"/>
                </a:lnTo>
                <a:close/>
                <a:moveTo>
                  <a:pt x="2880" y="0"/>
                </a:moveTo>
                <a:lnTo>
                  <a:pt x="3056" y="5"/>
                </a:lnTo>
                <a:lnTo>
                  <a:pt x="3227" y="21"/>
                </a:lnTo>
                <a:lnTo>
                  <a:pt x="3398" y="47"/>
                </a:lnTo>
                <a:lnTo>
                  <a:pt x="3564" y="82"/>
                </a:lnTo>
                <a:lnTo>
                  <a:pt x="3727" y="126"/>
                </a:lnTo>
                <a:lnTo>
                  <a:pt x="3885" y="180"/>
                </a:lnTo>
                <a:lnTo>
                  <a:pt x="4039" y="243"/>
                </a:lnTo>
                <a:lnTo>
                  <a:pt x="4189" y="314"/>
                </a:lnTo>
                <a:lnTo>
                  <a:pt x="4334" y="393"/>
                </a:lnTo>
                <a:lnTo>
                  <a:pt x="4474" y="480"/>
                </a:lnTo>
                <a:lnTo>
                  <a:pt x="4608" y="574"/>
                </a:lnTo>
                <a:lnTo>
                  <a:pt x="4735" y="677"/>
                </a:lnTo>
                <a:lnTo>
                  <a:pt x="4858" y="785"/>
                </a:lnTo>
                <a:lnTo>
                  <a:pt x="4975" y="902"/>
                </a:lnTo>
                <a:lnTo>
                  <a:pt x="5083" y="1025"/>
                </a:lnTo>
                <a:lnTo>
                  <a:pt x="5186" y="1152"/>
                </a:lnTo>
                <a:lnTo>
                  <a:pt x="5280" y="1286"/>
                </a:lnTo>
                <a:lnTo>
                  <a:pt x="5367" y="1426"/>
                </a:lnTo>
                <a:lnTo>
                  <a:pt x="5446" y="1571"/>
                </a:lnTo>
                <a:lnTo>
                  <a:pt x="5517" y="1721"/>
                </a:lnTo>
                <a:lnTo>
                  <a:pt x="5580" y="1875"/>
                </a:lnTo>
                <a:lnTo>
                  <a:pt x="5634" y="2033"/>
                </a:lnTo>
                <a:lnTo>
                  <a:pt x="5678" y="2196"/>
                </a:lnTo>
                <a:lnTo>
                  <a:pt x="5713" y="2362"/>
                </a:lnTo>
                <a:lnTo>
                  <a:pt x="5739" y="2533"/>
                </a:lnTo>
                <a:lnTo>
                  <a:pt x="5755" y="2704"/>
                </a:lnTo>
                <a:lnTo>
                  <a:pt x="5760" y="2878"/>
                </a:lnTo>
                <a:lnTo>
                  <a:pt x="5755" y="3056"/>
                </a:lnTo>
                <a:lnTo>
                  <a:pt x="5739" y="3227"/>
                </a:lnTo>
                <a:lnTo>
                  <a:pt x="5713" y="3398"/>
                </a:lnTo>
                <a:lnTo>
                  <a:pt x="5678" y="3564"/>
                </a:lnTo>
                <a:lnTo>
                  <a:pt x="5634" y="3727"/>
                </a:lnTo>
                <a:lnTo>
                  <a:pt x="5580" y="3885"/>
                </a:lnTo>
                <a:lnTo>
                  <a:pt x="5517" y="4039"/>
                </a:lnTo>
                <a:lnTo>
                  <a:pt x="5446" y="4189"/>
                </a:lnTo>
                <a:lnTo>
                  <a:pt x="5367" y="4334"/>
                </a:lnTo>
                <a:lnTo>
                  <a:pt x="5280" y="4474"/>
                </a:lnTo>
                <a:lnTo>
                  <a:pt x="5186" y="4608"/>
                </a:lnTo>
                <a:lnTo>
                  <a:pt x="5083" y="4735"/>
                </a:lnTo>
                <a:lnTo>
                  <a:pt x="4975" y="4858"/>
                </a:lnTo>
                <a:lnTo>
                  <a:pt x="4858" y="4975"/>
                </a:lnTo>
                <a:lnTo>
                  <a:pt x="4735" y="5083"/>
                </a:lnTo>
                <a:lnTo>
                  <a:pt x="4608" y="5186"/>
                </a:lnTo>
                <a:lnTo>
                  <a:pt x="4474" y="5280"/>
                </a:lnTo>
                <a:lnTo>
                  <a:pt x="4334" y="5367"/>
                </a:lnTo>
                <a:lnTo>
                  <a:pt x="4189" y="5446"/>
                </a:lnTo>
                <a:lnTo>
                  <a:pt x="4039" y="5517"/>
                </a:lnTo>
                <a:lnTo>
                  <a:pt x="3885" y="5580"/>
                </a:lnTo>
                <a:lnTo>
                  <a:pt x="3727" y="5634"/>
                </a:lnTo>
                <a:lnTo>
                  <a:pt x="3564" y="5678"/>
                </a:lnTo>
                <a:lnTo>
                  <a:pt x="3398" y="5713"/>
                </a:lnTo>
                <a:lnTo>
                  <a:pt x="3227" y="5739"/>
                </a:lnTo>
                <a:lnTo>
                  <a:pt x="3056" y="5755"/>
                </a:lnTo>
                <a:lnTo>
                  <a:pt x="2880" y="5760"/>
                </a:lnTo>
                <a:lnTo>
                  <a:pt x="2878" y="5760"/>
                </a:lnTo>
                <a:lnTo>
                  <a:pt x="2704" y="5755"/>
                </a:lnTo>
                <a:lnTo>
                  <a:pt x="2533" y="5739"/>
                </a:lnTo>
                <a:lnTo>
                  <a:pt x="2362" y="5713"/>
                </a:lnTo>
                <a:lnTo>
                  <a:pt x="2196" y="5678"/>
                </a:lnTo>
                <a:lnTo>
                  <a:pt x="2033" y="5634"/>
                </a:lnTo>
                <a:lnTo>
                  <a:pt x="1875" y="5580"/>
                </a:lnTo>
                <a:lnTo>
                  <a:pt x="1721" y="5517"/>
                </a:lnTo>
                <a:lnTo>
                  <a:pt x="1571" y="5446"/>
                </a:lnTo>
                <a:lnTo>
                  <a:pt x="1426" y="5367"/>
                </a:lnTo>
                <a:lnTo>
                  <a:pt x="1286" y="5280"/>
                </a:lnTo>
                <a:lnTo>
                  <a:pt x="1152" y="5186"/>
                </a:lnTo>
                <a:lnTo>
                  <a:pt x="1025" y="5083"/>
                </a:lnTo>
                <a:lnTo>
                  <a:pt x="902" y="4975"/>
                </a:lnTo>
                <a:lnTo>
                  <a:pt x="785" y="4858"/>
                </a:lnTo>
                <a:lnTo>
                  <a:pt x="677" y="4735"/>
                </a:lnTo>
                <a:lnTo>
                  <a:pt x="574" y="4608"/>
                </a:lnTo>
                <a:lnTo>
                  <a:pt x="480" y="4474"/>
                </a:lnTo>
                <a:lnTo>
                  <a:pt x="393" y="4334"/>
                </a:lnTo>
                <a:lnTo>
                  <a:pt x="314" y="4189"/>
                </a:lnTo>
                <a:lnTo>
                  <a:pt x="243" y="4039"/>
                </a:lnTo>
                <a:lnTo>
                  <a:pt x="180" y="3885"/>
                </a:lnTo>
                <a:lnTo>
                  <a:pt x="126" y="3727"/>
                </a:lnTo>
                <a:lnTo>
                  <a:pt x="82" y="3564"/>
                </a:lnTo>
                <a:lnTo>
                  <a:pt x="47" y="3398"/>
                </a:lnTo>
                <a:lnTo>
                  <a:pt x="21" y="3227"/>
                </a:lnTo>
                <a:lnTo>
                  <a:pt x="5" y="3056"/>
                </a:lnTo>
                <a:lnTo>
                  <a:pt x="0" y="2878"/>
                </a:lnTo>
                <a:lnTo>
                  <a:pt x="5" y="2704"/>
                </a:lnTo>
                <a:lnTo>
                  <a:pt x="21" y="2533"/>
                </a:lnTo>
                <a:lnTo>
                  <a:pt x="47" y="2362"/>
                </a:lnTo>
                <a:lnTo>
                  <a:pt x="82" y="2196"/>
                </a:lnTo>
                <a:lnTo>
                  <a:pt x="126" y="2033"/>
                </a:lnTo>
                <a:lnTo>
                  <a:pt x="180" y="1875"/>
                </a:lnTo>
                <a:lnTo>
                  <a:pt x="243" y="1721"/>
                </a:lnTo>
                <a:lnTo>
                  <a:pt x="314" y="1571"/>
                </a:lnTo>
                <a:lnTo>
                  <a:pt x="393" y="1426"/>
                </a:lnTo>
                <a:lnTo>
                  <a:pt x="480" y="1286"/>
                </a:lnTo>
                <a:lnTo>
                  <a:pt x="574" y="1152"/>
                </a:lnTo>
                <a:lnTo>
                  <a:pt x="677" y="1025"/>
                </a:lnTo>
                <a:lnTo>
                  <a:pt x="785" y="902"/>
                </a:lnTo>
                <a:lnTo>
                  <a:pt x="902" y="785"/>
                </a:lnTo>
                <a:lnTo>
                  <a:pt x="1025" y="677"/>
                </a:lnTo>
                <a:lnTo>
                  <a:pt x="1152" y="574"/>
                </a:lnTo>
                <a:lnTo>
                  <a:pt x="1286" y="480"/>
                </a:lnTo>
                <a:lnTo>
                  <a:pt x="1426" y="393"/>
                </a:lnTo>
                <a:lnTo>
                  <a:pt x="1571" y="314"/>
                </a:lnTo>
                <a:lnTo>
                  <a:pt x="1721" y="243"/>
                </a:lnTo>
                <a:lnTo>
                  <a:pt x="1875" y="180"/>
                </a:lnTo>
                <a:lnTo>
                  <a:pt x="2033" y="126"/>
                </a:lnTo>
                <a:lnTo>
                  <a:pt x="2196" y="82"/>
                </a:lnTo>
                <a:lnTo>
                  <a:pt x="2362" y="47"/>
                </a:lnTo>
                <a:lnTo>
                  <a:pt x="2533" y="21"/>
                </a:lnTo>
                <a:lnTo>
                  <a:pt x="2704" y="5"/>
                </a:lnTo>
                <a:lnTo>
                  <a:pt x="28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 name="Group 29"/>
          <p:cNvGrpSpPr/>
          <p:nvPr/>
        </p:nvGrpSpPr>
        <p:grpSpPr>
          <a:xfrm>
            <a:off x="504488" y="2574134"/>
            <a:ext cx="344669" cy="388684"/>
            <a:chOff x="2297113" y="4763"/>
            <a:chExt cx="4549776" cy="5130800"/>
          </a:xfrm>
          <a:solidFill>
            <a:srgbClr val="00B050"/>
          </a:solidFill>
        </p:grpSpPr>
        <p:sp>
          <p:nvSpPr>
            <p:cNvPr id="37" name="Freeform 10"/>
            <p:cNvSpPr>
              <a:spLocks noEditPoints="1"/>
            </p:cNvSpPr>
            <p:nvPr/>
          </p:nvSpPr>
          <p:spPr bwMode="auto">
            <a:xfrm>
              <a:off x="3597276" y="4763"/>
              <a:ext cx="3249613" cy="4573588"/>
            </a:xfrm>
            <a:custGeom>
              <a:avLst/>
              <a:gdLst/>
              <a:ahLst/>
              <a:cxnLst>
                <a:cxn ang="0">
                  <a:pos x="1758" y="151"/>
                </a:cxn>
                <a:cxn ang="0">
                  <a:pos x="1589" y="194"/>
                </a:cxn>
                <a:cxn ang="0">
                  <a:pos x="1440" y="275"/>
                </a:cxn>
                <a:cxn ang="0">
                  <a:pos x="1316" y="389"/>
                </a:cxn>
                <a:cxn ang="0">
                  <a:pos x="1222" y="528"/>
                </a:cxn>
                <a:cxn ang="0">
                  <a:pos x="1163" y="689"/>
                </a:cxn>
                <a:cxn ang="0">
                  <a:pos x="1151" y="793"/>
                </a:cxn>
                <a:cxn ang="0">
                  <a:pos x="1181" y="813"/>
                </a:cxn>
                <a:cxn ang="0">
                  <a:pos x="2530" y="807"/>
                </a:cxn>
                <a:cxn ang="0">
                  <a:pos x="2546" y="776"/>
                </a:cxn>
                <a:cxn ang="0">
                  <a:pos x="2507" y="607"/>
                </a:cxn>
                <a:cxn ang="0">
                  <a:pos x="2428" y="456"/>
                </a:cxn>
                <a:cxn ang="0">
                  <a:pos x="2318" y="328"/>
                </a:cxn>
                <a:cxn ang="0">
                  <a:pos x="2181" y="230"/>
                </a:cxn>
                <a:cxn ang="0">
                  <a:pos x="2022" y="167"/>
                </a:cxn>
                <a:cxn ang="0">
                  <a:pos x="1847" y="145"/>
                </a:cxn>
                <a:cxn ang="0">
                  <a:pos x="1949" y="6"/>
                </a:cxn>
                <a:cxn ang="0">
                  <a:pos x="2139" y="51"/>
                </a:cxn>
                <a:cxn ang="0">
                  <a:pos x="2310" y="137"/>
                </a:cxn>
                <a:cxn ang="0">
                  <a:pos x="2458" y="259"/>
                </a:cxn>
                <a:cxn ang="0">
                  <a:pos x="2574" y="410"/>
                </a:cxn>
                <a:cxn ang="0">
                  <a:pos x="2654" y="587"/>
                </a:cxn>
                <a:cxn ang="0">
                  <a:pos x="2693" y="780"/>
                </a:cxn>
                <a:cxn ang="0">
                  <a:pos x="2711" y="807"/>
                </a:cxn>
                <a:cxn ang="0">
                  <a:pos x="3599" y="813"/>
                </a:cxn>
                <a:cxn ang="0">
                  <a:pos x="3642" y="829"/>
                </a:cxn>
                <a:cxn ang="0">
                  <a:pos x="3662" y="870"/>
                </a:cxn>
                <a:cxn ang="0">
                  <a:pos x="4090" y="5722"/>
                </a:cxn>
                <a:cxn ang="0">
                  <a:pos x="4057" y="5757"/>
                </a:cxn>
                <a:cxn ang="0">
                  <a:pos x="1743" y="5763"/>
                </a:cxn>
                <a:cxn ang="0">
                  <a:pos x="1701" y="5747"/>
                </a:cxn>
                <a:cxn ang="0">
                  <a:pos x="1682" y="5706"/>
                </a:cxn>
                <a:cxn ang="0">
                  <a:pos x="1411" y="2738"/>
                </a:cxn>
                <a:cxn ang="0">
                  <a:pos x="1377" y="2709"/>
                </a:cxn>
                <a:cxn ang="0">
                  <a:pos x="766" y="2703"/>
                </a:cxn>
                <a:cxn ang="0">
                  <a:pos x="731" y="2687"/>
                </a:cxn>
                <a:cxn ang="0">
                  <a:pos x="694" y="2589"/>
                </a:cxn>
                <a:cxn ang="0">
                  <a:pos x="613" y="2439"/>
                </a:cxn>
                <a:cxn ang="0">
                  <a:pos x="503" y="2314"/>
                </a:cxn>
                <a:cxn ang="0">
                  <a:pos x="368" y="2214"/>
                </a:cxn>
                <a:cxn ang="0">
                  <a:pos x="212" y="2145"/>
                </a:cxn>
                <a:cxn ang="0">
                  <a:pos x="42" y="2111"/>
                </a:cxn>
                <a:cxn ang="0">
                  <a:pos x="10" y="2096"/>
                </a:cxn>
                <a:cxn ang="0">
                  <a:pos x="0" y="2064"/>
                </a:cxn>
                <a:cxn ang="0">
                  <a:pos x="112" y="846"/>
                </a:cxn>
                <a:cxn ang="0">
                  <a:pos x="146" y="817"/>
                </a:cxn>
                <a:cxn ang="0">
                  <a:pos x="967" y="813"/>
                </a:cxn>
                <a:cxn ang="0">
                  <a:pos x="996" y="797"/>
                </a:cxn>
                <a:cxn ang="0">
                  <a:pos x="1016" y="681"/>
                </a:cxn>
                <a:cxn ang="0">
                  <a:pos x="1075" y="497"/>
                </a:cxn>
                <a:cxn ang="0">
                  <a:pos x="1175" y="332"/>
                </a:cxn>
                <a:cxn ang="0">
                  <a:pos x="1307" y="194"/>
                </a:cxn>
                <a:cxn ang="0">
                  <a:pos x="1466" y="90"/>
                </a:cxn>
                <a:cxn ang="0">
                  <a:pos x="1648" y="23"/>
                </a:cxn>
                <a:cxn ang="0">
                  <a:pos x="1847" y="0"/>
                </a:cxn>
              </a:cxnLst>
              <a:rect l="0" t="0" r="r" b="b"/>
              <a:pathLst>
                <a:path w="4094" h="5763">
                  <a:moveTo>
                    <a:pt x="1847" y="145"/>
                  </a:moveTo>
                  <a:lnTo>
                    <a:pt x="1758" y="151"/>
                  </a:lnTo>
                  <a:lnTo>
                    <a:pt x="1672" y="167"/>
                  </a:lnTo>
                  <a:lnTo>
                    <a:pt x="1589" y="194"/>
                  </a:lnTo>
                  <a:lnTo>
                    <a:pt x="1513" y="230"/>
                  </a:lnTo>
                  <a:lnTo>
                    <a:pt x="1440" y="275"/>
                  </a:lnTo>
                  <a:lnTo>
                    <a:pt x="1375" y="328"/>
                  </a:lnTo>
                  <a:lnTo>
                    <a:pt x="1316" y="389"/>
                  </a:lnTo>
                  <a:lnTo>
                    <a:pt x="1265" y="456"/>
                  </a:lnTo>
                  <a:lnTo>
                    <a:pt x="1222" y="528"/>
                  </a:lnTo>
                  <a:lnTo>
                    <a:pt x="1187" y="607"/>
                  </a:lnTo>
                  <a:lnTo>
                    <a:pt x="1163" y="689"/>
                  </a:lnTo>
                  <a:lnTo>
                    <a:pt x="1147" y="776"/>
                  </a:lnTo>
                  <a:lnTo>
                    <a:pt x="1151" y="793"/>
                  </a:lnTo>
                  <a:lnTo>
                    <a:pt x="1163" y="807"/>
                  </a:lnTo>
                  <a:lnTo>
                    <a:pt x="1181" y="813"/>
                  </a:lnTo>
                  <a:lnTo>
                    <a:pt x="2513" y="813"/>
                  </a:lnTo>
                  <a:lnTo>
                    <a:pt x="2530" y="807"/>
                  </a:lnTo>
                  <a:lnTo>
                    <a:pt x="2542" y="793"/>
                  </a:lnTo>
                  <a:lnTo>
                    <a:pt x="2546" y="776"/>
                  </a:lnTo>
                  <a:lnTo>
                    <a:pt x="2532" y="689"/>
                  </a:lnTo>
                  <a:lnTo>
                    <a:pt x="2507" y="607"/>
                  </a:lnTo>
                  <a:lnTo>
                    <a:pt x="2471" y="528"/>
                  </a:lnTo>
                  <a:lnTo>
                    <a:pt x="2428" y="456"/>
                  </a:lnTo>
                  <a:lnTo>
                    <a:pt x="2377" y="389"/>
                  </a:lnTo>
                  <a:lnTo>
                    <a:pt x="2318" y="328"/>
                  </a:lnTo>
                  <a:lnTo>
                    <a:pt x="2253" y="275"/>
                  </a:lnTo>
                  <a:lnTo>
                    <a:pt x="2181" y="230"/>
                  </a:lnTo>
                  <a:lnTo>
                    <a:pt x="2104" y="194"/>
                  </a:lnTo>
                  <a:lnTo>
                    <a:pt x="2022" y="167"/>
                  </a:lnTo>
                  <a:lnTo>
                    <a:pt x="1937" y="151"/>
                  </a:lnTo>
                  <a:lnTo>
                    <a:pt x="1847" y="145"/>
                  </a:lnTo>
                  <a:close/>
                  <a:moveTo>
                    <a:pt x="1847" y="0"/>
                  </a:moveTo>
                  <a:lnTo>
                    <a:pt x="1949" y="6"/>
                  </a:lnTo>
                  <a:lnTo>
                    <a:pt x="2045" y="23"/>
                  </a:lnTo>
                  <a:lnTo>
                    <a:pt x="2139" y="51"/>
                  </a:lnTo>
                  <a:lnTo>
                    <a:pt x="2228" y="90"/>
                  </a:lnTo>
                  <a:lnTo>
                    <a:pt x="2310" y="137"/>
                  </a:lnTo>
                  <a:lnTo>
                    <a:pt x="2387" y="194"/>
                  </a:lnTo>
                  <a:lnTo>
                    <a:pt x="2458" y="259"/>
                  </a:lnTo>
                  <a:lnTo>
                    <a:pt x="2521" y="332"/>
                  </a:lnTo>
                  <a:lnTo>
                    <a:pt x="2574" y="410"/>
                  </a:lnTo>
                  <a:lnTo>
                    <a:pt x="2619" y="497"/>
                  </a:lnTo>
                  <a:lnTo>
                    <a:pt x="2654" y="587"/>
                  </a:lnTo>
                  <a:lnTo>
                    <a:pt x="2678" y="681"/>
                  </a:lnTo>
                  <a:lnTo>
                    <a:pt x="2693" y="780"/>
                  </a:lnTo>
                  <a:lnTo>
                    <a:pt x="2697" y="797"/>
                  </a:lnTo>
                  <a:lnTo>
                    <a:pt x="2711" y="807"/>
                  </a:lnTo>
                  <a:lnTo>
                    <a:pt x="2727" y="813"/>
                  </a:lnTo>
                  <a:lnTo>
                    <a:pt x="3599" y="813"/>
                  </a:lnTo>
                  <a:lnTo>
                    <a:pt x="3623" y="817"/>
                  </a:lnTo>
                  <a:lnTo>
                    <a:pt x="3642" y="829"/>
                  </a:lnTo>
                  <a:lnTo>
                    <a:pt x="3656" y="846"/>
                  </a:lnTo>
                  <a:lnTo>
                    <a:pt x="3662" y="870"/>
                  </a:lnTo>
                  <a:lnTo>
                    <a:pt x="4094" y="5694"/>
                  </a:lnTo>
                  <a:lnTo>
                    <a:pt x="4090" y="5722"/>
                  </a:lnTo>
                  <a:lnTo>
                    <a:pt x="4076" y="5743"/>
                  </a:lnTo>
                  <a:lnTo>
                    <a:pt x="4057" y="5757"/>
                  </a:lnTo>
                  <a:lnTo>
                    <a:pt x="4031" y="5763"/>
                  </a:lnTo>
                  <a:lnTo>
                    <a:pt x="1743" y="5763"/>
                  </a:lnTo>
                  <a:lnTo>
                    <a:pt x="1721" y="5759"/>
                  </a:lnTo>
                  <a:lnTo>
                    <a:pt x="1701" y="5747"/>
                  </a:lnTo>
                  <a:lnTo>
                    <a:pt x="1688" y="5730"/>
                  </a:lnTo>
                  <a:lnTo>
                    <a:pt x="1682" y="5706"/>
                  </a:lnTo>
                  <a:lnTo>
                    <a:pt x="1417" y="2760"/>
                  </a:lnTo>
                  <a:lnTo>
                    <a:pt x="1411" y="2738"/>
                  </a:lnTo>
                  <a:lnTo>
                    <a:pt x="1397" y="2720"/>
                  </a:lnTo>
                  <a:lnTo>
                    <a:pt x="1377" y="2709"/>
                  </a:lnTo>
                  <a:lnTo>
                    <a:pt x="1356" y="2703"/>
                  </a:lnTo>
                  <a:lnTo>
                    <a:pt x="766" y="2703"/>
                  </a:lnTo>
                  <a:lnTo>
                    <a:pt x="747" y="2699"/>
                  </a:lnTo>
                  <a:lnTo>
                    <a:pt x="731" y="2687"/>
                  </a:lnTo>
                  <a:lnTo>
                    <a:pt x="721" y="2669"/>
                  </a:lnTo>
                  <a:lnTo>
                    <a:pt x="694" y="2589"/>
                  </a:lnTo>
                  <a:lnTo>
                    <a:pt x="658" y="2512"/>
                  </a:lnTo>
                  <a:lnTo>
                    <a:pt x="613" y="2439"/>
                  </a:lnTo>
                  <a:lnTo>
                    <a:pt x="562" y="2373"/>
                  </a:lnTo>
                  <a:lnTo>
                    <a:pt x="503" y="2314"/>
                  </a:lnTo>
                  <a:lnTo>
                    <a:pt x="438" y="2259"/>
                  </a:lnTo>
                  <a:lnTo>
                    <a:pt x="368" y="2214"/>
                  </a:lnTo>
                  <a:lnTo>
                    <a:pt x="293" y="2174"/>
                  </a:lnTo>
                  <a:lnTo>
                    <a:pt x="212" y="2145"/>
                  </a:lnTo>
                  <a:lnTo>
                    <a:pt x="128" y="2123"/>
                  </a:lnTo>
                  <a:lnTo>
                    <a:pt x="42" y="2111"/>
                  </a:lnTo>
                  <a:lnTo>
                    <a:pt x="24" y="2108"/>
                  </a:lnTo>
                  <a:lnTo>
                    <a:pt x="10" y="2096"/>
                  </a:lnTo>
                  <a:lnTo>
                    <a:pt x="2" y="2082"/>
                  </a:lnTo>
                  <a:lnTo>
                    <a:pt x="0" y="2064"/>
                  </a:lnTo>
                  <a:lnTo>
                    <a:pt x="106" y="870"/>
                  </a:lnTo>
                  <a:lnTo>
                    <a:pt x="112" y="846"/>
                  </a:lnTo>
                  <a:lnTo>
                    <a:pt x="126" y="829"/>
                  </a:lnTo>
                  <a:lnTo>
                    <a:pt x="146" y="817"/>
                  </a:lnTo>
                  <a:lnTo>
                    <a:pt x="169" y="813"/>
                  </a:lnTo>
                  <a:lnTo>
                    <a:pt x="967" y="813"/>
                  </a:lnTo>
                  <a:lnTo>
                    <a:pt x="984" y="807"/>
                  </a:lnTo>
                  <a:lnTo>
                    <a:pt x="996" y="797"/>
                  </a:lnTo>
                  <a:lnTo>
                    <a:pt x="1002" y="780"/>
                  </a:lnTo>
                  <a:lnTo>
                    <a:pt x="1016" y="681"/>
                  </a:lnTo>
                  <a:lnTo>
                    <a:pt x="1041" y="587"/>
                  </a:lnTo>
                  <a:lnTo>
                    <a:pt x="1075" y="497"/>
                  </a:lnTo>
                  <a:lnTo>
                    <a:pt x="1120" y="410"/>
                  </a:lnTo>
                  <a:lnTo>
                    <a:pt x="1175" y="332"/>
                  </a:lnTo>
                  <a:lnTo>
                    <a:pt x="1236" y="259"/>
                  </a:lnTo>
                  <a:lnTo>
                    <a:pt x="1307" y="194"/>
                  </a:lnTo>
                  <a:lnTo>
                    <a:pt x="1383" y="137"/>
                  </a:lnTo>
                  <a:lnTo>
                    <a:pt x="1466" y="90"/>
                  </a:lnTo>
                  <a:lnTo>
                    <a:pt x="1554" y="51"/>
                  </a:lnTo>
                  <a:lnTo>
                    <a:pt x="1648" y="23"/>
                  </a:lnTo>
                  <a:lnTo>
                    <a:pt x="1747" y="6"/>
                  </a:lnTo>
                  <a:lnTo>
                    <a:pt x="18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1"/>
            <p:cNvSpPr>
              <a:spLocks noEditPoints="1"/>
            </p:cNvSpPr>
            <p:nvPr/>
          </p:nvSpPr>
          <p:spPr bwMode="auto">
            <a:xfrm>
              <a:off x="2297113" y="1787525"/>
              <a:ext cx="2560638" cy="3348038"/>
            </a:xfrm>
            <a:custGeom>
              <a:avLst/>
              <a:gdLst/>
              <a:ahLst/>
              <a:cxnLst>
                <a:cxn ang="0">
                  <a:pos x="1516" y="151"/>
                </a:cxn>
                <a:cxn ang="0">
                  <a:pos x="1387" y="189"/>
                </a:cxn>
                <a:cxn ang="0">
                  <a:pos x="1277" y="261"/>
                </a:cxn>
                <a:cxn ang="0">
                  <a:pos x="1190" y="359"/>
                </a:cxn>
                <a:cxn ang="0">
                  <a:pos x="1133" y="479"/>
                </a:cxn>
                <a:cxn ang="0">
                  <a:pos x="1118" y="564"/>
                </a:cxn>
                <a:cxn ang="0">
                  <a:pos x="1141" y="591"/>
                </a:cxn>
                <a:cxn ang="0">
                  <a:pos x="2013" y="595"/>
                </a:cxn>
                <a:cxn ang="0">
                  <a:pos x="2045" y="579"/>
                </a:cxn>
                <a:cxn ang="0">
                  <a:pos x="2055" y="544"/>
                </a:cxn>
                <a:cxn ang="0">
                  <a:pos x="2015" y="416"/>
                </a:cxn>
                <a:cxn ang="0">
                  <a:pos x="1943" y="306"/>
                </a:cxn>
                <a:cxn ang="0">
                  <a:pos x="1843" y="222"/>
                </a:cxn>
                <a:cxn ang="0">
                  <a:pos x="1723" y="165"/>
                </a:cxn>
                <a:cxn ang="0">
                  <a:pos x="1585" y="145"/>
                </a:cxn>
                <a:cxn ang="0">
                  <a:pos x="1672" y="6"/>
                </a:cxn>
                <a:cxn ang="0">
                  <a:pos x="1833" y="51"/>
                </a:cxn>
                <a:cxn ang="0">
                  <a:pos x="1972" y="136"/>
                </a:cxn>
                <a:cxn ang="0">
                  <a:pos x="2084" y="251"/>
                </a:cxn>
                <a:cxn ang="0">
                  <a:pos x="2163" y="393"/>
                </a:cxn>
                <a:cxn ang="0">
                  <a:pos x="2204" y="556"/>
                </a:cxn>
                <a:cxn ang="0">
                  <a:pos x="2228" y="589"/>
                </a:cxn>
                <a:cxn ang="0">
                  <a:pos x="2831" y="595"/>
                </a:cxn>
                <a:cxn ang="0">
                  <a:pos x="2880" y="609"/>
                </a:cxn>
                <a:cxn ang="0">
                  <a:pos x="2911" y="648"/>
                </a:cxn>
                <a:cxn ang="0">
                  <a:pos x="3225" y="4123"/>
                </a:cxn>
                <a:cxn ang="0">
                  <a:pos x="3212" y="4178"/>
                </a:cxn>
                <a:cxn ang="0">
                  <a:pos x="3169" y="4213"/>
                </a:cxn>
                <a:cxn ang="0">
                  <a:pos x="86" y="4217"/>
                </a:cxn>
                <a:cxn ang="0">
                  <a:pos x="33" y="4200"/>
                </a:cxn>
                <a:cxn ang="0">
                  <a:pos x="2" y="4152"/>
                </a:cxn>
                <a:cxn ang="0">
                  <a:pos x="308" y="674"/>
                </a:cxn>
                <a:cxn ang="0">
                  <a:pos x="328" y="627"/>
                </a:cxn>
                <a:cxn ang="0">
                  <a:pos x="369" y="599"/>
                </a:cxn>
                <a:cxn ang="0">
                  <a:pos x="925" y="595"/>
                </a:cxn>
                <a:cxn ang="0">
                  <a:pos x="961" y="575"/>
                </a:cxn>
                <a:cxn ang="0">
                  <a:pos x="984" y="471"/>
                </a:cxn>
                <a:cxn ang="0">
                  <a:pos x="1043" y="318"/>
                </a:cxn>
                <a:cxn ang="0">
                  <a:pos x="1141" y="189"/>
                </a:cxn>
                <a:cxn ang="0">
                  <a:pos x="1267" y="88"/>
                </a:cxn>
                <a:cxn ang="0">
                  <a:pos x="1418" y="24"/>
                </a:cxn>
                <a:cxn ang="0">
                  <a:pos x="1585" y="0"/>
                </a:cxn>
              </a:cxnLst>
              <a:rect l="0" t="0" r="r" b="b"/>
              <a:pathLst>
                <a:path w="3225" h="4217">
                  <a:moveTo>
                    <a:pt x="1585" y="145"/>
                  </a:moveTo>
                  <a:lnTo>
                    <a:pt x="1516" y="151"/>
                  </a:lnTo>
                  <a:lnTo>
                    <a:pt x="1450" y="165"/>
                  </a:lnTo>
                  <a:lnTo>
                    <a:pt x="1387" y="189"/>
                  </a:lnTo>
                  <a:lnTo>
                    <a:pt x="1330" y="222"/>
                  </a:lnTo>
                  <a:lnTo>
                    <a:pt x="1277" y="261"/>
                  </a:lnTo>
                  <a:lnTo>
                    <a:pt x="1230" y="306"/>
                  </a:lnTo>
                  <a:lnTo>
                    <a:pt x="1190" y="359"/>
                  </a:lnTo>
                  <a:lnTo>
                    <a:pt x="1157" y="416"/>
                  </a:lnTo>
                  <a:lnTo>
                    <a:pt x="1133" y="479"/>
                  </a:lnTo>
                  <a:lnTo>
                    <a:pt x="1118" y="544"/>
                  </a:lnTo>
                  <a:lnTo>
                    <a:pt x="1118" y="564"/>
                  </a:lnTo>
                  <a:lnTo>
                    <a:pt x="1126" y="579"/>
                  </a:lnTo>
                  <a:lnTo>
                    <a:pt x="1141" y="591"/>
                  </a:lnTo>
                  <a:lnTo>
                    <a:pt x="1159" y="595"/>
                  </a:lnTo>
                  <a:lnTo>
                    <a:pt x="2013" y="595"/>
                  </a:lnTo>
                  <a:lnTo>
                    <a:pt x="2031" y="591"/>
                  </a:lnTo>
                  <a:lnTo>
                    <a:pt x="2045" y="579"/>
                  </a:lnTo>
                  <a:lnTo>
                    <a:pt x="2055" y="564"/>
                  </a:lnTo>
                  <a:lnTo>
                    <a:pt x="2055" y="544"/>
                  </a:lnTo>
                  <a:lnTo>
                    <a:pt x="2039" y="479"/>
                  </a:lnTo>
                  <a:lnTo>
                    <a:pt x="2015" y="416"/>
                  </a:lnTo>
                  <a:lnTo>
                    <a:pt x="1982" y="359"/>
                  </a:lnTo>
                  <a:lnTo>
                    <a:pt x="1943" y="306"/>
                  </a:lnTo>
                  <a:lnTo>
                    <a:pt x="1896" y="261"/>
                  </a:lnTo>
                  <a:lnTo>
                    <a:pt x="1843" y="222"/>
                  </a:lnTo>
                  <a:lnTo>
                    <a:pt x="1784" y="189"/>
                  </a:lnTo>
                  <a:lnTo>
                    <a:pt x="1723" y="165"/>
                  </a:lnTo>
                  <a:lnTo>
                    <a:pt x="1656" y="151"/>
                  </a:lnTo>
                  <a:lnTo>
                    <a:pt x="1585" y="145"/>
                  </a:lnTo>
                  <a:close/>
                  <a:moveTo>
                    <a:pt x="1585" y="0"/>
                  </a:moveTo>
                  <a:lnTo>
                    <a:pt x="1672" y="6"/>
                  </a:lnTo>
                  <a:lnTo>
                    <a:pt x="1754" y="24"/>
                  </a:lnTo>
                  <a:lnTo>
                    <a:pt x="1833" y="51"/>
                  </a:lnTo>
                  <a:lnTo>
                    <a:pt x="1905" y="88"/>
                  </a:lnTo>
                  <a:lnTo>
                    <a:pt x="1972" y="136"/>
                  </a:lnTo>
                  <a:lnTo>
                    <a:pt x="2031" y="189"/>
                  </a:lnTo>
                  <a:lnTo>
                    <a:pt x="2084" y="251"/>
                  </a:lnTo>
                  <a:lnTo>
                    <a:pt x="2127" y="318"/>
                  </a:lnTo>
                  <a:lnTo>
                    <a:pt x="2163" y="393"/>
                  </a:lnTo>
                  <a:lnTo>
                    <a:pt x="2188" y="471"/>
                  </a:lnTo>
                  <a:lnTo>
                    <a:pt x="2204" y="556"/>
                  </a:lnTo>
                  <a:lnTo>
                    <a:pt x="2212" y="575"/>
                  </a:lnTo>
                  <a:lnTo>
                    <a:pt x="2228" y="589"/>
                  </a:lnTo>
                  <a:lnTo>
                    <a:pt x="2247" y="595"/>
                  </a:lnTo>
                  <a:lnTo>
                    <a:pt x="2831" y="595"/>
                  </a:lnTo>
                  <a:lnTo>
                    <a:pt x="2856" y="599"/>
                  </a:lnTo>
                  <a:lnTo>
                    <a:pt x="2880" y="609"/>
                  </a:lnTo>
                  <a:lnTo>
                    <a:pt x="2897" y="627"/>
                  </a:lnTo>
                  <a:lnTo>
                    <a:pt x="2911" y="648"/>
                  </a:lnTo>
                  <a:lnTo>
                    <a:pt x="2917" y="674"/>
                  </a:lnTo>
                  <a:lnTo>
                    <a:pt x="3225" y="4123"/>
                  </a:lnTo>
                  <a:lnTo>
                    <a:pt x="3224" y="4152"/>
                  </a:lnTo>
                  <a:lnTo>
                    <a:pt x="3212" y="4178"/>
                  </a:lnTo>
                  <a:lnTo>
                    <a:pt x="3194" y="4200"/>
                  </a:lnTo>
                  <a:lnTo>
                    <a:pt x="3169" y="4213"/>
                  </a:lnTo>
                  <a:lnTo>
                    <a:pt x="3139" y="4217"/>
                  </a:lnTo>
                  <a:lnTo>
                    <a:pt x="86" y="4217"/>
                  </a:lnTo>
                  <a:lnTo>
                    <a:pt x="57" y="4213"/>
                  </a:lnTo>
                  <a:lnTo>
                    <a:pt x="33" y="4200"/>
                  </a:lnTo>
                  <a:lnTo>
                    <a:pt x="14" y="4178"/>
                  </a:lnTo>
                  <a:lnTo>
                    <a:pt x="2" y="4152"/>
                  </a:lnTo>
                  <a:lnTo>
                    <a:pt x="0" y="4123"/>
                  </a:lnTo>
                  <a:lnTo>
                    <a:pt x="308" y="674"/>
                  </a:lnTo>
                  <a:lnTo>
                    <a:pt x="314" y="648"/>
                  </a:lnTo>
                  <a:lnTo>
                    <a:pt x="328" y="627"/>
                  </a:lnTo>
                  <a:lnTo>
                    <a:pt x="346" y="609"/>
                  </a:lnTo>
                  <a:lnTo>
                    <a:pt x="369" y="599"/>
                  </a:lnTo>
                  <a:lnTo>
                    <a:pt x="395" y="595"/>
                  </a:lnTo>
                  <a:lnTo>
                    <a:pt x="925" y="595"/>
                  </a:lnTo>
                  <a:lnTo>
                    <a:pt x="945" y="589"/>
                  </a:lnTo>
                  <a:lnTo>
                    <a:pt x="961" y="575"/>
                  </a:lnTo>
                  <a:lnTo>
                    <a:pt x="968" y="556"/>
                  </a:lnTo>
                  <a:lnTo>
                    <a:pt x="984" y="471"/>
                  </a:lnTo>
                  <a:lnTo>
                    <a:pt x="1010" y="393"/>
                  </a:lnTo>
                  <a:lnTo>
                    <a:pt x="1043" y="318"/>
                  </a:lnTo>
                  <a:lnTo>
                    <a:pt x="1088" y="251"/>
                  </a:lnTo>
                  <a:lnTo>
                    <a:pt x="1141" y="189"/>
                  </a:lnTo>
                  <a:lnTo>
                    <a:pt x="1200" y="136"/>
                  </a:lnTo>
                  <a:lnTo>
                    <a:pt x="1267" y="88"/>
                  </a:lnTo>
                  <a:lnTo>
                    <a:pt x="1340" y="51"/>
                  </a:lnTo>
                  <a:lnTo>
                    <a:pt x="1418" y="24"/>
                  </a:lnTo>
                  <a:lnTo>
                    <a:pt x="1501" y="6"/>
                  </a:lnTo>
                  <a:lnTo>
                    <a:pt x="1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1" name="Freeform 25"/>
          <p:cNvSpPr>
            <a:spLocks/>
          </p:cNvSpPr>
          <p:nvPr/>
        </p:nvSpPr>
        <p:spPr bwMode="auto">
          <a:xfrm>
            <a:off x="530434" y="2131455"/>
            <a:ext cx="292777" cy="348285"/>
          </a:xfrm>
          <a:custGeom>
            <a:avLst/>
            <a:gdLst/>
            <a:ahLst/>
            <a:cxnLst>
              <a:cxn ang="0">
                <a:pos x="1743" y="14"/>
              </a:cxn>
              <a:cxn ang="0">
                <a:pos x="1847" y="61"/>
              </a:cxn>
              <a:cxn ang="0">
                <a:pos x="1919" y="125"/>
              </a:cxn>
              <a:cxn ang="0">
                <a:pos x="1939" y="198"/>
              </a:cxn>
              <a:cxn ang="0">
                <a:pos x="1932" y="332"/>
              </a:cxn>
              <a:cxn ang="0">
                <a:pos x="1922" y="500"/>
              </a:cxn>
              <a:cxn ang="0">
                <a:pos x="1918" y="654"/>
              </a:cxn>
              <a:cxn ang="0">
                <a:pos x="1927" y="750"/>
              </a:cxn>
              <a:cxn ang="0">
                <a:pos x="1961" y="816"/>
              </a:cxn>
              <a:cxn ang="0">
                <a:pos x="2033" y="939"/>
              </a:cxn>
              <a:cxn ang="0">
                <a:pos x="2132" y="1101"/>
              </a:cxn>
              <a:cxn ang="0">
                <a:pos x="2243" y="1278"/>
              </a:cxn>
              <a:cxn ang="0">
                <a:pos x="2352" y="1450"/>
              </a:cxn>
              <a:cxn ang="0">
                <a:pos x="2446" y="1595"/>
              </a:cxn>
              <a:cxn ang="0">
                <a:pos x="2512" y="1694"/>
              </a:cxn>
              <a:cxn ang="0">
                <a:pos x="2559" y="1743"/>
              </a:cxn>
              <a:cxn ang="0">
                <a:pos x="2658" y="1800"/>
              </a:cxn>
              <a:cxn ang="0">
                <a:pos x="2781" y="1858"/>
              </a:cxn>
              <a:cxn ang="0">
                <a:pos x="2891" y="1903"/>
              </a:cxn>
              <a:cxn ang="0">
                <a:pos x="2952" y="1926"/>
              </a:cxn>
              <a:cxn ang="0">
                <a:pos x="2672" y="3385"/>
              </a:cxn>
              <a:cxn ang="0">
                <a:pos x="2618" y="3412"/>
              </a:cxn>
              <a:cxn ang="0">
                <a:pos x="2534" y="3466"/>
              </a:cxn>
              <a:cxn ang="0">
                <a:pos x="2399" y="3517"/>
              </a:cxn>
              <a:cxn ang="0">
                <a:pos x="608" y="3517"/>
              </a:cxn>
              <a:cxn ang="0">
                <a:pos x="442" y="3466"/>
              </a:cxn>
              <a:cxn ang="0">
                <a:pos x="330" y="3365"/>
              </a:cxn>
              <a:cxn ang="0">
                <a:pos x="273" y="3236"/>
              </a:cxn>
              <a:cxn ang="0">
                <a:pos x="282" y="3093"/>
              </a:cxn>
              <a:cxn ang="0">
                <a:pos x="296" y="2978"/>
              </a:cxn>
              <a:cxn ang="0">
                <a:pos x="187" y="2826"/>
              </a:cxn>
              <a:cxn ang="0">
                <a:pos x="172" y="2655"/>
              </a:cxn>
              <a:cxn ang="0">
                <a:pos x="248" y="2526"/>
              </a:cxn>
              <a:cxn ang="0">
                <a:pos x="124" y="2391"/>
              </a:cxn>
              <a:cxn ang="0">
                <a:pos x="82" y="2218"/>
              </a:cxn>
              <a:cxn ang="0">
                <a:pos x="139" y="2074"/>
              </a:cxn>
              <a:cxn ang="0">
                <a:pos x="71" y="1954"/>
              </a:cxn>
              <a:cxn ang="0">
                <a:pos x="4" y="1799"/>
              </a:cxn>
              <a:cxn ang="0">
                <a:pos x="16" y="1642"/>
              </a:cxn>
              <a:cxn ang="0">
                <a:pos x="97" y="1528"/>
              </a:cxn>
              <a:cxn ang="0">
                <a:pos x="234" y="1476"/>
              </a:cxn>
              <a:cxn ang="0">
                <a:pos x="1333" y="1361"/>
              </a:cxn>
              <a:cxn ang="0">
                <a:pos x="1294" y="1126"/>
              </a:cxn>
              <a:cxn ang="0">
                <a:pos x="1261" y="915"/>
              </a:cxn>
              <a:cxn ang="0">
                <a:pos x="1242" y="781"/>
              </a:cxn>
              <a:cxn ang="0">
                <a:pos x="1263" y="657"/>
              </a:cxn>
              <a:cxn ang="0">
                <a:pos x="1314" y="495"/>
              </a:cxn>
              <a:cxn ang="0">
                <a:pos x="1379" y="326"/>
              </a:cxn>
              <a:cxn ang="0">
                <a:pos x="1440" y="179"/>
              </a:cxn>
              <a:cxn ang="0">
                <a:pos x="1489" y="75"/>
              </a:cxn>
              <a:cxn ang="0">
                <a:pos x="1575" y="11"/>
              </a:cxn>
            </a:cxnLst>
            <a:rect l="0" t="0" r="r" b="b"/>
            <a:pathLst>
              <a:path w="2954" h="3521">
                <a:moveTo>
                  <a:pt x="1657" y="0"/>
                </a:moveTo>
                <a:lnTo>
                  <a:pt x="1685" y="2"/>
                </a:lnTo>
                <a:lnTo>
                  <a:pt x="1715" y="8"/>
                </a:lnTo>
                <a:lnTo>
                  <a:pt x="1743" y="14"/>
                </a:lnTo>
                <a:lnTo>
                  <a:pt x="1770" y="24"/>
                </a:lnTo>
                <a:lnTo>
                  <a:pt x="1798" y="35"/>
                </a:lnTo>
                <a:lnTo>
                  <a:pt x="1823" y="47"/>
                </a:lnTo>
                <a:lnTo>
                  <a:pt x="1847" y="61"/>
                </a:lnTo>
                <a:lnTo>
                  <a:pt x="1869" y="77"/>
                </a:lnTo>
                <a:lnTo>
                  <a:pt x="1889" y="92"/>
                </a:lnTo>
                <a:lnTo>
                  <a:pt x="1906" y="108"/>
                </a:lnTo>
                <a:lnTo>
                  <a:pt x="1919" y="125"/>
                </a:lnTo>
                <a:lnTo>
                  <a:pt x="1930" y="142"/>
                </a:lnTo>
                <a:lnTo>
                  <a:pt x="1937" y="159"/>
                </a:lnTo>
                <a:lnTo>
                  <a:pt x="1939" y="174"/>
                </a:lnTo>
                <a:lnTo>
                  <a:pt x="1939" y="198"/>
                </a:lnTo>
                <a:lnTo>
                  <a:pt x="1938" y="225"/>
                </a:lnTo>
                <a:lnTo>
                  <a:pt x="1937" y="258"/>
                </a:lnTo>
                <a:lnTo>
                  <a:pt x="1935" y="293"/>
                </a:lnTo>
                <a:lnTo>
                  <a:pt x="1932" y="332"/>
                </a:lnTo>
                <a:lnTo>
                  <a:pt x="1930" y="373"/>
                </a:lnTo>
                <a:lnTo>
                  <a:pt x="1927" y="414"/>
                </a:lnTo>
                <a:lnTo>
                  <a:pt x="1925" y="457"/>
                </a:lnTo>
                <a:lnTo>
                  <a:pt x="1922" y="500"/>
                </a:lnTo>
                <a:lnTo>
                  <a:pt x="1920" y="541"/>
                </a:lnTo>
                <a:lnTo>
                  <a:pt x="1919" y="581"/>
                </a:lnTo>
                <a:lnTo>
                  <a:pt x="1918" y="619"/>
                </a:lnTo>
                <a:lnTo>
                  <a:pt x="1918" y="654"/>
                </a:lnTo>
                <a:lnTo>
                  <a:pt x="1919" y="684"/>
                </a:lnTo>
                <a:lnTo>
                  <a:pt x="1920" y="712"/>
                </a:lnTo>
                <a:lnTo>
                  <a:pt x="1922" y="734"/>
                </a:lnTo>
                <a:lnTo>
                  <a:pt x="1927" y="750"/>
                </a:lnTo>
                <a:lnTo>
                  <a:pt x="1930" y="760"/>
                </a:lnTo>
                <a:lnTo>
                  <a:pt x="1938" y="774"/>
                </a:lnTo>
                <a:lnTo>
                  <a:pt x="1948" y="793"/>
                </a:lnTo>
                <a:lnTo>
                  <a:pt x="1961" y="816"/>
                </a:lnTo>
                <a:lnTo>
                  <a:pt x="1976" y="842"/>
                </a:lnTo>
                <a:lnTo>
                  <a:pt x="1992" y="871"/>
                </a:lnTo>
                <a:lnTo>
                  <a:pt x="2012" y="904"/>
                </a:lnTo>
                <a:lnTo>
                  <a:pt x="2033" y="939"/>
                </a:lnTo>
                <a:lnTo>
                  <a:pt x="2056" y="977"/>
                </a:lnTo>
                <a:lnTo>
                  <a:pt x="2080" y="1017"/>
                </a:lnTo>
                <a:lnTo>
                  <a:pt x="2106" y="1058"/>
                </a:lnTo>
                <a:lnTo>
                  <a:pt x="2132" y="1101"/>
                </a:lnTo>
                <a:lnTo>
                  <a:pt x="2159" y="1145"/>
                </a:lnTo>
                <a:lnTo>
                  <a:pt x="2186" y="1188"/>
                </a:lnTo>
                <a:lnTo>
                  <a:pt x="2214" y="1233"/>
                </a:lnTo>
                <a:lnTo>
                  <a:pt x="2243" y="1278"/>
                </a:lnTo>
                <a:lnTo>
                  <a:pt x="2270" y="1323"/>
                </a:lnTo>
                <a:lnTo>
                  <a:pt x="2298" y="1366"/>
                </a:lnTo>
                <a:lnTo>
                  <a:pt x="2325" y="1409"/>
                </a:lnTo>
                <a:lnTo>
                  <a:pt x="2352" y="1450"/>
                </a:lnTo>
                <a:lnTo>
                  <a:pt x="2377" y="1490"/>
                </a:lnTo>
                <a:lnTo>
                  <a:pt x="2401" y="1527"/>
                </a:lnTo>
                <a:lnTo>
                  <a:pt x="2424" y="1563"/>
                </a:lnTo>
                <a:lnTo>
                  <a:pt x="2446" y="1595"/>
                </a:lnTo>
                <a:lnTo>
                  <a:pt x="2466" y="1626"/>
                </a:lnTo>
                <a:lnTo>
                  <a:pt x="2483" y="1652"/>
                </a:lnTo>
                <a:lnTo>
                  <a:pt x="2499" y="1675"/>
                </a:lnTo>
                <a:lnTo>
                  <a:pt x="2512" y="1694"/>
                </a:lnTo>
                <a:lnTo>
                  <a:pt x="2523" y="1708"/>
                </a:lnTo>
                <a:lnTo>
                  <a:pt x="2531" y="1718"/>
                </a:lnTo>
                <a:lnTo>
                  <a:pt x="2543" y="1730"/>
                </a:lnTo>
                <a:lnTo>
                  <a:pt x="2559" y="1743"/>
                </a:lnTo>
                <a:lnTo>
                  <a:pt x="2580" y="1757"/>
                </a:lnTo>
                <a:lnTo>
                  <a:pt x="2604" y="1771"/>
                </a:lnTo>
                <a:lnTo>
                  <a:pt x="2630" y="1785"/>
                </a:lnTo>
                <a:lnTo>
                  <a:pt x="2658" y="1800"/>
                </a:lnTo>
                <a:lnTo>
                  <a:pt x="2688" y="1815"/>
                </a:lnTo>
                <a:lnTo>
                  <a:pt x="2719" y="1829"/>
                </a:lnTo>
                <a:lnTo>
                  <a:pt x="2750" y="1843"/>
                </a:lnTo>
                <a:lnTo>
                  <a:pt x="2781" y="1858"/>
                </a:lnTo>
                <a:lnTo>
                  <a:pt x="2812" y="1871"/>
                </a:lnTo>
                <a:lnTo>
                  <a:pt x="2840" y="1883"/>
                </a:lnTo>
                <a:lnTo>
                  <a:pt x="2867" y="1894"/>
                </a:lnTo>
                <a:lnTo>
                  <a:pt x="2891" y="1903"/>
                </a:lnTo>
                <a:lnTo>
                  <a:pt x="2912" y="1911"/>
                </a:lnTo>
                <a:lnTo>
                  <a:pt x="2930" y="1919"/>
                </a:lnTo>
                <a:lnTo>
                  <a:pt x="2943" y="1923"/>
                </a:lnTo>
                <a:lnTo>
                  <a:pt x="2952" y="1926"/>
                </a:lnTo>
                <a:lnTo>
                  <a:pt x="2954" y="1928"/>
                </a:lnTo>
                <a:lnTo>
                  <a:pt x="2954" y="3383"/>
                </a:lnTo>
                <a:lnTo>
                  <a:pt x="2680" y="3383"/>
                </a:lnTo>
                <a:lnTo>
                  <a:pt x="2672" y="3385"/>
                </a:lnTo>
                <a:lnTo>
                  <a:pt x="2661" y="3389"/>
                </a:lnTo>
                <a:lnTo>
                  <a:pt x="2648" y="3396"/>
                </a:lnTo>
                <a:lnTo>
                  <a:pt x="2632" y="3404"/>
                </a:lnTo>
                <a:lnTo>
                  <a:pt x="2618" y="3412"/>
                </a:lnTo>
                <a:lnTo>
                  <a:pt x="2604" y="3422"/>
                </a:lnTo>
                <a:lnTo>
                  <a:pt x="2590" y="3431"/>
                </a:lnTo>
                <a:lnTo>
                  <a:pt x="2562" y="3448"/>
                </a:lnTo>
                <a:lnTo>
                  <a:pt x="2534" y="3466"/>
                </a:lnTo>
                <a:lnTo>
                  <a:pt x="2502" y="3482"/>
                </a:lnTo>
                <a:lnTo>
                  <a:pt x="2469" y="3498"/>
                </a:lnTo>
                <a:lnTo>
                  <a:pt x="2435" y="3510"/>
                </a:lnTo>
                <a:lnTo>
                  <a:pt x="2399" y="3517"/>
                </a:lnTo>
                <a:lnTo>
                  <a:pt x="2362" y="3521"/>
                </a:lnTo>
                <a:lnTo>
                  <a:pt x="2362" y="3521"/>
                </a:lnTo>
                <a:lnTo>
                  <a:pt x="658" y="3519"/>
                </a:lnTo>
                <a:lnTo>
                  <a:pt x="608" y="3517"/>
                </a:lnTo>
                <a:lnTo>
                  <a:pt x="562" y="3510"/>
                </a:lnTo>
                <a:lnTo>
                  <a:pt x="518" y="3499"/>
                </a:lnTo>
                <a:lnTo>
                  <a:pt x="479" y="3484"/>
                </a:lnTo>
                <a:lnTo>
                  <a:pt x="442" y="3466"/>
                </a:lnTo>
                <a:lnTo>
                  <a:pt x="409" y="3444"/>
                </a:lnTo>
                <a:lnTo>
                  <a:pt x="379" y="3420"/>
                </a:lnTo>
                <a:lnTo>
                  <a:pt x="353" y="3394"/>
                </a:lnTo>
                <a:lnTo>
                  <a:pt x="330" y="3365"/>
                </a:lnTo>
                <a:lnTo>
                  <a:pt x="311" y="3335"/>
                </a:lnTo>
                <a:lnTo>
                  <a:pt x="294" y="3303"/>
                </a:lnTo>
                <a:lnTo>
                  <a:pt x="282" y="3270"/>
                </a:lnTo>
                <a:lnTo>
                  <a:pt x="273" y="3236"/>
                </a:lnTo>
                <a:lnTo>
                  <a:pt x="269" y="3203"/>
                </a:lnTo>
                <a:lnTo>
                  <a:pt x="269" y="3165"/>
                </a:lnTo>
                <a:lnTo>
                  <a:pt x="272" y="3128"/>
                </a:lnTo>
                <a:lnTo>
                  <a:pt x="282" y="3093"/>
                </a:lnTo>
                <a:lnTo>
                  <a:pt x="295" y="3061"/>
                </a:lnTo>
                <a:lnTo>
                  <a:pt x="313" y="3032"/>
                </a:lnTo>
                <a:lnTo>
                  <a:pt x="334" y="3006"/>
                </a:lnTo>
                <a:lnTo>
                  <a:pt x="296" y="2978"/>
                </a:lnTo>
                <a:lnTo>
                  <a:pt x="261" y="2945"/>
                </a:lnTo>
                <a:lnTo>
                  <a:pt x="232" y="2909"/>
                </a:lnTo>
                <a:lnTo>
                  <a:pt x="207" y="2869"/>
                </a:lnTo>
                <a:lnTo>
                  <a:pt x="187" y="2826"/>
                </a:lnTo>
                <a:lnTo>
                  <a:pt x="174" y="2781"/>
                </a:lnTo>
                <a:lnTo>
                  <a:pt x="166" y="2734"/>
                </a:lnTo>
                <a:lnTo>
                  <a:pt x="166" y="2693"/>
                </a:lnTo>
                <a:lnTo>
                  <a:pt x="172" y="2655"/>
                </a:lnTo>
                <a:lnTo>
                  <a:pt x="184" y="2617"/>
                </a:lnTo>
                <a:lnTo>
                  <a:pt x="200" y="2584"/>
                </a:lnTo>
                <a:lnTo>
                  <a:pt x="222" y="2553"/>
                </a:lnTo>
                <a:lnTo>
                  <a:pt x="248" y="2526"/>
                </a:lnTo>
                <a:lnTo>
                  <a:pt x="211" y="2498"/>
                </a:lnTo>
                <a:lnTo>
                  <a:pt x="178" y="2467"/>
                </a:lnTo>
                <a:lnTo>
                  <a:pt x="148" y="2430"/>
                </a:lnTo>
                <a:lnTo>
                  <a:pt x="124" y="2391"/>
                </a:lnTo>
                <a:lnTo>
                  <a:pt x="104" y="2350"/>
                </a:lnTo>
                <a:lnTo>
                  <a:pt x="90" y="2306"/>
                </a:lnTo>
                <a:lnTo>
                  <a:pt x="82" y="2260"/>
                </a:lnTo>
                <a:lnTo>
                  <a:pt x="82" y="2218"/>
                </a:lnTo>
                <a:lnTo>
                  <a:pt x="87" y="2178"/>
                </a:lnTo>
                <a:lnTo>
                  <a:pt x="100" y="2141"/>
                </a:lnTo>
                <a:lnTo>
                  <a:pt x="116" y="2106"/>
                </a:lnTo>
                <a:lnTo>
                  <a:pt x="139" y="2074"/>
                </a:lnTo>
                <a:lnTo>
                  <a:pt x="167" y="2046"/>
                </a:lnTo>
                <a:lnTo>
                  <a:pt x="131" y="2018"/>
                </a:lnTo>
                <a:lnTo>
                  <a:pt x="98" y="1988"/>
                </a:lnTo>
                <a:lnTo>
                  <a:pt x="71" y="1954"/>
                </a:lnTo>
                <a:lnTo>
                  <a:pt x="47" y="1918"/>
                </a:lnTo>
                <a:lnTo>
                  <a:pt x="28" y="1878"/>
                </a:lnTo>
                <a:lnTo>
                  <a:pt x="14" y="1839"/>
                </a:lnTo>
                <a:lnTo>
                  <a:pt x="4" y="1799"/>
                </a:lnTo>
                <a:lnTo>
                  <a:pt x="0" y="1757"/>
                </a:lnTo>
                <a:lnTo>
                  <a:pt x="1" y="1718"/>
                </a:lnTo>
                <a:lnTo>
                  <a:pt x="7" y="1678"/>
                </a:lnTo>
                <a:lnTo>
                  <a:pt x="16" y="1642"/>
                </a:lnTo>
                <a:lnTo>
                  <a:pt x="31" y="1608"/>
                </a:lnTo>
                <a:lnTo>
                  <a:pt x="49" y="1579"/>
                </a:lnTo>
                <a:lnTo>
                  <a:pt x="71" y="1551"/>
                </a:lnTo>
                <a:lnTo>
                  <a:pt x="97" y="1528"/>
                </a:lnTo>
                <a:lnTo>
                  <a:pt x="127" y="1510"/>
                </a:lnTo>
                <a:lnTo>
                  <a:pt x="160" y="1495"/>
                </a:lnTo>
                <a:lnTo>
                  <a:pt x="196" y="1483"/>
                </a:lnTo>
                <a:lnTo>
                  <a:pt x="234" y="1476"/>
                </a:lnTo>
                <a:lnTo>
                  <a:pt x="276" y="1474"/>
                </a:lnTo>
                <a:lnTo>
                  <a:pt x="1354" y="1474"/>
                </a:lnTo>
                <a:lnTo>
                  <a:pt x="1344" y="1418"/>
                </a:lnTo>
                <a:lnTo>
                  <a:pt x="1333" y="1361"/>
                </a:lnTo>
                <a:lnTo>
                  <a:pt x="1323" y="1302"/>
                </a:lnTo>
                <a:lnTo>
                  <a:pt x="1312" y="1243"/>
                </a:lnTo>
                <a:lnTo>
                  <a:pt x="1302" y="1184"/>
                </a:lnTo>
                <a:lnTo>
                  <a:pt x="1294" y="1126"/>
                </a:lnTo>
                <a:lnTo>
                  <a:pt x="1284" y="1069"/>
                </a:lnTo>
                <a:lnTo>
                  <a:pt x="1276" y="1015"/>
                </a:lnTo>
                <a:lnTo>
                  <a:pt x="1269" y="963"/>
                </a:lnTo>
                <a:lnTo>
                  <a:pt x="1261" y="915"/>
                </a:lnTo>
                <a:lnTo>
                  <a:pt x="1254" y="872"/>
                </a:lnTo>
                <a:lnTo>
                  <a:pt x="1249" y="834"/>
                </a:lnTo>
                <a:lnTo>
                  <a:pt x="1243" y="801"/>
                </a:lnTo>
                <a:lnTo>
                  <a:pt x="1242" y="781"/>
                </a:lnTo>
                <a:lnTo>
                  <a:pt x="1244" y="754"/>
                </a:lnTo>
                <a:lnTo>
                  <a:pt x="1248" y="725"/>
                </a:lnTo>
                <a:lnTo>
                  <a:pt x="1254" y="692"/>
                </a:lnTo>
                <a:lnTo>
                  <a:pt x="1263" y="657"/>
                </a:lnTo>
                <a:lnTo>
                  <a:pt x="1274" y="619"/>
                </a:lnTo>
                <a:lnTo>
                  <a:pt x="1286" y="578"/>
                </a:lnTo>
                <a:lnTo>
                  <a:pt x="1300" y="537"/>
                </a:lnTo>
                <a:lnTo>
                  <a:pt x="1314" y="495"/>
                </a:lnTo>
                <a:lnTo>
                  <a:pt x="1330" y="453"/>
                </a:lnTo>
                <a:lnTo>
                  <a:pt x="1346" y="409"/>
                </a:lnTo>
                <a:lnTo>
                  <a:pt x="1363" y="367"/>
                </a:lnTo>
                <a:lnTo>
                  <a:pt x="1379" y="326"/>
                </a:lnTo>
                <a:lnTo>
                  <a:pt x="1395" y="285"/>
                </a:lnTo>
                <a:lnTo>
                  <a:pt x="1411" y="247"/>
                </a:lnTo>
                <a:lnTo>
                  <a:pt x="1426" y="212"/>
                </a:lnTo>
                <a:lnTo>
                  <a:pt x="1440" y="179"/>
                </a:lnTo>
                <a:lnTo>
                  <a:pt x="1453" y="150"/>
                </a:lnTo>
                <a:lnTo>
                  <a:pt x="1464" y="124"/>
                </a:lnTo>
                <a:lnTo>
                  <a:pt x="1474" y="103"/>
                </a:lnTo>
                <a:lnTo>
                  <a:pt x="1489" y="75"/>
                </a:lnTo>
                <a:lnTo>
                  <a:pt x="1507" y="54"/>
                </a:lnTo>
                <a:lnTo>
                  <a:pt x="1528" y="35"/>
                </a:lnTo>
                <a:lnTo>
                  <a:pt x="1551" y="21"/>
                </a:lnTo>
                <a:lnTo>
                  <a:pt x="1575" y="11"/>
                </a:lnTo>
                <a:lnTo>
                  <a:pt x="1601" y="4"/>
                </a:lnTo>
                <a:lnTo>
                  <a:pt x="1628" y="1"/>
                </a:lnTo>
                <a:lnTo>
                  <a:pt x="1657"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8" name="Picture 3" descr="\\10.1.11.169\Projects\122_Sack\122-151417 Intel - Intel Security UI Design (Quant)\2_Project Design\Questionnaire\Exhibits &amp; Stimuli\USConsumerMobile_C3.png"/>
          <p:cNvPicPr>
            <a:picLocks noChangeAspect="1" noChangeArrowheads="1"/>
          </p:cNvPicPr>
          <p:nvPr/>
        </p:nvPicPr>
        <p:blipFill>
          <a:blip r:embed="rId9" cstate="screen"/>
          <a:srcRect/>
          <a:stretch>
            <a:fillRect/>
          </a:stretch>
        </p:blipFill>
        <p:spPr bwMode="auto">
          <a:xfrm>
            <a:off x="8232828" y="1131294"/>
            <a:ext cx="314775" cy="589683"/>
          </a:xfrm>
          <a:prstGeom prst="rect">
            <a:avLst/>
          </a:prstGeom>
          <a:noFill/>
        </p:spPr>
      </p:pic>
      <p:pic>
        <p:nvPicPr>
          <p:cNvPr id="29" name="Picture 4" descr="\\10.1.11.169\Projects\122_Sack\122-151417 Intel - Intel Security UI Design (Quant)\2_Project Design\Questionnaire\Exhibits &amp; Stimuli\USConsumerMobile_C1.png"/>
          <p:cNvPicPr>
            <a:picLocks noChangeAspect="1" noChangeArrowheads="1"/>
          </p:cNvPicPr>
          <p:nvPr/>
        </p:nvPicPr>
        <p:blipFill>
          <a:blip r:embed="rId10" cstate="screen"/>
          <a:srcRect/>
          <a:stretch>
            <a:fillRect/>
          </a:stretch>
        </p:blipFill>
        <p:spPr bwMode="auto">
          <a:xfrm>
            <a:off x="7592862" y="1147195"/>
            <a:ext cx="298220" cy="558669"/>
          </a:xfrm>
          <a:prstGeom prst="rect">
            <a:avLst/>
          </a:prstGeom>
          <a:noFill/>
        </p:spPr>
      </p:pic>
      <p:pic>
        <p:nvPicPr>
          <p:cNvPr id="30" name="Picture 5" descr="\\10.1.11.169\Projects\122_Sack\122-151417 Intel - Intel Security UI Design (Quant)\2_Project Design\Questionnaire\Exhibits &amp; Stimuli\USConsumerMobile_C2.png"/>
          <p:cNvPicPr>
            <a:picLocks noChangeAspect="1" noChangeArrowheads="1"/>
          </p:cNvPicPr>
          <p:nvPr/>
        </p:nvPicPr>
        <p:blipFill>
          <a:blip r:embed="rId11" cstate="screen"/>
          <a:srcRect/>
          <a:stretch>
            <a:fillRect/>
          </a:stretch>
        </p:blipFill>
        <p:spPr bwMode="auto">
          <a:xfrm>
            <a:off x="7914694" y="1155147"/>
            <a:ext cx="292866" cy="548640"/>
          </a:xfrm>
          <a:prstGeom prst="rect">
            <a:avLst/>
          </a:prstGeom>
          <a:noFill/>
        </p:spPr>
      </p:pic>
      <p:pic>
        <p:nvPicPr>
          <p:cNvPr id="31" name="Picture 3" descr="\\10.1.11.169\Projects\122_Sack\122-151417 Intel - Intel Security UI Design (Quant)\2_Project Design\Questionnaire\Exhibits &amp; Stimuli\USConsumerMobile_B3.png"/>
          <p:cNvPicPr>
            <a:picLocks noChangeAspect="1" noChangeArrowheads="1"/>
          </p:cNvPicPr>
          <p:nvPr/>
        </p:nvPicPr>
        <p:blipFill>
          <a:blip r:embed="rId12" cstate="screen"/>
          <a:srcRect/>
          <a:stretch>
            <a:fillRect/>
          </a:stretch>
        </p:blipFill>
        <p:spPr bwMode="auto">
          <a:xfrm>
            <a:off x="6623518" y="1127346"/>
            <a:ext cx="314775" cy="589683"/>
          </a:xfrm>
          <a:prstGeom prst="rect">
            <a:avLst/>
          </a:prstGeom>
          <a:noFill/>
        </p:spPr>
      </p:pic>
      <p:pic>
        <p:nvPicPr>
          <p:cNvPr id="32" name="Picture 4" descr="\\10.1.11.169\Projects\122_Sack\122-151417 Intel - Intel Security UI Design (Quant)\2_Project Design\Questionnaire\Exhibits &amp; Stimuli\USConsumerMobile_B1.png"/>
          <p:cNvPicPr>
            <a:picLocks noChangeAspect="1" noChangeArrowheads="1"/>
          </p:cNvPicPr>
          <p:nvPr/>
        </p:nvPicPr>
        <p:blipFill>
          <a:blip r:embed="rId13" cstate="screen"/>
          <a:srcRect/>
          <a:stretch>
            <a:fillRect/>
          </a:stretch>
        </p:blipFill>
        <p:spPr bwMode="auto">
          <a:xfrm>
            <a:off x="5982980" y="1143247"/>
            <a:ext cx="298220" cy="558669"/>
          </a:xfrm>
          <a:prstGeom prst="rect">
            <a:avLst/>
          </a:prstGeom>
          <a:noFill/>
        </p:spPr>
      </p:pic>
      <p:pic>
        <p:nvPicPr>
          <p:cNvPr id="33" name="Picture 5" descr="\\10.1.11.169\Projects\122_Sack\122-151417 Intel - Intel Security UI Design (Quant)\2_Project Design\Questionnaire\Exhibits &amp; Stimuli\USConsumerMobile_B2.png"/>
          <p:cNvPicPr>
            <a:picLocks noChangeAspect="1" noChangeArrowheads="1"/>
          </p:cNvPicPr>
          <p:nvPr/>
        </p:nvPicPr>
        <p:blipFill>
          <a:blip r:embed="rId14" cstate="screen"/>
          <a:srcRect/>
          <a:stretch>
            <a:fillRect/>
          </a:stretch>
        </p:blipFill>
        <p:spPr bwMode="auto">
          <a:xfrm>
            <a:off x="6307816" y="1151199"/>
            <a:ext cx="292866" cy="548640"/>
          </a:xfrm>
          <a:prstGeom prst="rect">
            <a:avLst/>
          </a:prstGeom>
          <a:noFill/>
        </p:spPr>
      </p:pic>
      <p:pic>
        <p:nvPicPr>
          <p:cNvPr id="36" name="Picture 3" descr="\\10.1.11.169\Projects\122_Sack\122-151417 Intel - Intel Security UI Design (Quant)\2_Project Design\Questionnaire\Exhibits &amp; Stimuli\USConsumerMobile_A3.png"/>
          <p:cNvPicPr>
            <a:picLocks noChangeAspect="1" noChangeArrowheads="1"/>
          </p:cNvPicPr>
          <p:nvPr/>
        </p:nvPicPr>
        <p:blipFill>
          <a:blip r:embed="rId15" cstate="screen"/>
          <a:srcRect/>
          <a:stretch>
            <a:fillRect/>
          </a:stretch>
        </p:blipFill>
        <p:spPr bwMode="auto">
          <a:xfrm>
            <a:off x="4988743" y="1134958"/>
            <a:ext cx="314775" cy="589683"/>
          </a:xfrm>
          <a:prstGeom prst="rect">
            <a:avLst/>
          </a:prstGeom>
          <a:noFill/>
        </p:spPr>
      </p:pic>
      <p:pic>
        <p:nvPicPr>
          <p:cNvPr id="43" name="Picture 4" descr="\\10.1.11.169\Projects\122_Sack\122-151417 Intel - Intel Security UI Design (Quant)\2_Project Design\Questionnaire\Exhibits &amp; Stimuli\USConsumerMobile_A1.png"/>
          <p:cNvPicPr>
            <a:picLocks noChangeAspect="1" noChangeArrowheads="1"/>
          </p:cNvPicPr>
          <p:nvPr/>
        </p:nvPicPr>
        <p:blipFill>
          <a:blip r:embed="rId16" cstate="screen"/>
          <a:srcRect/>
          <a:stretch>
            <a:fillRect/>
          </a:stretch>
        </p:blipFill>
        <p:spPr bwMode="auto">
          <a:xfrm>
            <a:off x="4364332" y="1150860"/>
            <a:ext cx="298220" cy="558669"/>
          </a:xfrm>
          <a:prstGeom prst="rect">
            <a:avLst/>
          </a:prstGeom>
          <a:noFill/>
        </p:spPr>
      </p:pic>
      <p:pic>
        <p:nvPicPr>
          <p:cNvPr id="45" name="Picture 5" descr="\\10.1.11.169\Projects\122_Sack\122-151417 Intel - Intel Security UI Design (Quant)\2_Project Design\Questionnaire\Exhibits &amp; Stimuli\USConsumerMobile_A2.png"/>
          <p:cNvPicPr>
            <a:picLocks noChangeAspect="1" noChangeArrowheads="1"/>
          </p:cNvPicPr>
          <p:nvPr/>
        </p:nvPicPr>
        <p:blipFill>
          <a:blip r:embed="rId17" cstate="screen"/>
          <a:srcRect/>
          <a:stretch>
            <a:fillRect/>
          </a:stretch>
        </p:blipFill>
        <p:spPr bwMode="auto">
          <a:xfrm>
            <a:off x="4680534" y="1150861"/>
            <a:ext cx="292866" cy="54864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p:txBody>
          <a:bodyPr/>
          <a:lstStyle/>
          <a:p>
            <a:r>
              <a:rPr lang="en-US" dirty="0"/>
              <a:t>For the Splash Screen, Concept A is preferred – many consumers have negative reactions to the images of people, especially in Concept C</a:t>
            </a:r>
          </a:p>
        </p:txBody>
      </p:sp>
      <p:sp>
        <p:nvSpPr>
          <p:cNvPr id="9" name="Text Placeholder 8"/>
          <p:cNvSpPr>
            <a:spLocks noGrp="1"/>
          </p:cNvSpPr>
          <p:nvPr>
            <p:ph type="body" sz="quarter" idx="13"/>
          </p:nvPr>
        </p:nvSpPr>
        <p:spPr/>
        <p:txBody>
          <a:bodyPr/>
          <a:lstStyle/>
          <a:p>
            <a:r>
              <a:rPr lang="en-US" sz="1200" i="1" dirty="0"/>
              <a:t>US Consumer Mobile | Splash Screen</a:t>
            </a:r>
          </a:p>
        </p:txBody>
      </p:sp>
      <p:sp>
        <p:nvSpPr>
          <p:cNvPr id="10" name="Text Placeholder 9"/>
          <p:cNvSpPr>
            <a:spLocks noGrp="1"/>
          </p:cNvSpPr>
          <p:nvPr>
            <p:ph type="body" sz="quarter" idx="14"/>
          </p:nvPr>
        </p:nvSpPr>
        <p:spPr/>
        <p:txBody>
          <a:bodyPr/>
          <a:lstStyle/>
          <a:p>
            <a:r>
              <a:rPr lang="en-US" dirty="0"/>
              <a:t>*	Among Total US Mobile Consumers (n = 295) in head-to-head competition.</a:t>
            </a:r>
          </a:p>
          <a:p>
            <a:pPr>
              <a:spcBef>
                <a:spcPts val="0"/>
              </a:spcBef>
            </a:pPr>
            <a:r>
              <a:rPr lang="en-US" dirty="0"/>
              <a:t>Note:	Capital letters indicate statistical significance at the 90% confidence level.</a:t>
            </a:r>
          </a:p>
          <a:p>
            <a:r>
              <a:rPr lang="en-GB" dirty="0"/>
              <a:t>EX1.	Overall, which of these three versions do you prefer?</a:t>
            </a:r>
            <a:r>
              <a:rPr lang="en-US" dirty="0"/>
              <a:t> </a:t>
            </a:r>
          </a:p>
          <a:p>
            <a:r>
              <a:rPr lang="en-US" dirty="0"/>
              <a:t>R1a.	</a:t>
            </a:r>
            <a:r>
              <a:rPr lang="en-GB" dirty="0"/>
              <a:t>Thinking specifically about the splash screen (Screen 1), please rate whether you agree or disagree with each statement.</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28</a:t>
            </a:fld>
            <a:endParaRPr lang="en-US" dirty="0">
              <a:solidFill>
                <a:prstClr val="white"/>
              </a:solidFill>
            </a:endParaRPr>
          </a:p>
        </p:txBody>
      </p:sp>
      <p:sp>
        <p:nvSpPr>
          <p:cNvPr id="35" name="TextBox 34"/>
          <p:cNvSpPr txBox="1"/>
          <p:nvPr/>
        </p:nvSpPr>
        <p:spPr>
          <a:xfrm>
            <a:off x="932047" y="1761959"/>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37" name="TextBox 36"/>
          <p:cNvSpPr txBox="1"/>
          <p:nvPr/>
        </p:nvSpPr>
        <p:spPr>
          <a:xfrm>
            <a:off x="3937261" y="1761959"/>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39" name="TextBox 38"/>
          <p:cNvSpPr txBox="1"/>
          <p:nvPr/>
        </p:nvSpPr>
        <p:spPr>
          <a:xfrm>
            <a:off x="7016725" y="1761959"/>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46" name="Rectangle 45"/>
          <p:cNvSpPr/>
          <p:nvPr/>
        </p:nvSpPr>
        <p:spPr>
          <a:xfrm>
            <a:off x="2082281" y="2441996"/>
            <a:ext cx="800220" cy="307777"/>
          </a:xfrm>
          <a:prstGeom prst="rect">
            <a:avLst/>
          </a:prstGeom>
        </p:spPr>
        <p:txBody>
          <a:bodyPr wrap="none">
            <a:spAutoFit/>
          </a:bodyPr>
          <a:lstStyle/>
          <a:p>
            <a:pPr algn="ctr" fontAlgn="b"/>
            <a:r>
              <a:rPr lang="en-US" sz="1400" b="1" dirty="0">
                <a:solidFill>
                  <a:schemeClr val="tx1">
                    <a:lumMod val="85000"/>
                    <a:lumOff val="15000"/>
                  </a:schemeClr>
                </a:solidFill>
              </a:rPr>
              <a:t>51%BC</a:t>
            </a:r>
          </a:p>
        </p:txBody>
      </p:sp>
      <p:sp>
        <p:nvSpPr>
          <p:cNvPr id="47" name="Rectangle 46"/>
          <p:cNvSpPr/>
          <p:nvPr/>
        </p:nvSpPr>
        <p:spPr>
          <a:xfrm>
            <a:off x="5034795" y="2441996"/>
            <a:ext cx="679993" cy="307777"/>
          </a:xfrm>
          <a:prstGeom prst="rect">
            <a:avLst/>
          </a:prstGeom>
        </p:spPr>
        <p:txBody>
          <a:bodyPr wrap="none">
            <a:spAutoFit/>
          </a:bodyPr>
          <a:lstStyle/>
          <a:p>
            <a:pPr algn="ctr" fontAlgn="b"/>
            <a:r>
              <a:rPr lang="en-US" sz="1400" b="1" dirty="0">
                <a:solidFill>
                  <a:schemeClr val="tx1">
                    <a:lumMod val="85000"/>
                    <a:lumOff val="15000"/>
                  </a:schemeClr>
                </a:solidFill>
              </a:rPr>
              <a:t>32%C</a:t>
            </a:r>
          </a:p>
        </p:txBody>
      </p:sp>
      <p:sp>
        <p:nvSpPr>
          <p:cNvPr id="48" name="Rectangle 47"/>
          <p:cNvSpPr/>
          <p:nvPr/>
        </p:nvSpPr>
        <p:spPr>
          <a:xfrm>
            <a:off x="8135429" y="2441996"/>
            <a:ext cx="572593" cy="307777"/>
          </a:xfrm>
          <a:prstGeom prst="rect">
            <a:avLst/>
          </a:prstGeom>
        </p:spPr>
        <p:txBody>
          <a:bodyPr wrap="none">
            <a:spAutoFit/>
          </a:bodyPr>
          <a:lstStyle/>
          <a:p>
            <a:pPr algn="ctr" fontAlgn="b"/>
            <a:r>
              <a:rPr lang="en-US" sz="1400" b="1" dirty="0">
                <a:solidFill>
                  <a:schemeClr val="tx1">
                    <a:lumMod val="85000"/>
                    <a:lumOff val="15000"/>
                  </a:schemeClr>
                </a:solidFill>
              </a:rPr>
              <a:t>17%</a:t>
            </a:r>
          </a:p>
        </p:txBody>
      </p:sp>
      <p:sp>
        <p:nvSpPr>
          <p:cNvPr id="49" name="TextBox 48"/>
          <p:cNvSpPr txBox="1"/>
          <p:nvPr/>
        </p:nvSpPr>
        <p:spPr>
          <a:xfrm>
            <a:off x="332610" y="3299259"/>
            <a:ext cx="2905739"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Similar to PC concepts, A has lowest engagement, but fewest negative reactions, suggesting the clean, simple design is safe</a:t>
            </a:r>
          </a:p>
        </p:txBody>
      </p:sp>
      <p:sp>
        <p:nvSpPr>
          <p:cNvPr id="52" name="TextBox 51"/>
          <p:cNvSpPr txBox="1"/>
          <p:nvPr/>
        </p:nvSpPr>
        <p:spPr>
          <a:xfrm>
            <a:off x="3199601" y="3299259"/>
            <a:ext cx="3141041"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B’s welcome message in bold text right in the center of screen leads to highest ratings of text readability </a:t>
            </a:r>
          </a:p>
          <a:p>
            <a:pPr marL="117475" indent="-117475">
              <a:spcAft>
                <a:spcPts val="300"/>
              </a:spcAft>
            </a:pPr>
            <a:r>
              <a:rPr lang="en-US" sz="800" i="1" dirty="0">
                <a:solidFill>
                  <a:schemeClr val="accent1">
                    <a:lumMod val="50000"/>
                  </a:schemeClr>
                </a:solidFill>
              </a:rPr>
              <a:t>	“Nice bold text.” </a:t>
            </a:r>
          </a:p>
          <a:p>
            <a:pPr marL="117475" indent="-117475">
              <a:spcAft>
                <a:spcPts val="300"/>
              </a:spcAft>
            </a:pPr>
            <a:r>
              <a:rPr lang="en-US" sz="1000" dirty="0">
                <a:solidFill>
                  <a:srgbClr val="003C71"/>
                </a:solidFill>
              </a:rPr>
              <a:t>	Many do not like photo and think color wash makes image harder to see</a:t>
            </a:r>
          </a:p>
          <a:p>
            <a:pPr marL="117475" indent="-117475">
              <a:spcAft>
                <a:spcPts val="300"/>
              </a:spcAft>
            </a:pPr>
            <a:r>
              <a:rPr lang="en-US" sz="1000" dirty="0">
                <a:solidFill>
                  <a:srgbClr val="003C71"/>
                </a:solidFill>
              </a:rPr>
              <a:t>	</a:t>
            </a:r>
            <a:r>
              <a:rPr lang="en-US" sz="800" i="1" dirty="0">
                <a:solidFill>
                  <a:srgbClr val="FF4E00">
                    <a:lumMod val="75000"/>
                  </a:srgbClr>
                </a:solidFill>
              </a:rPr>
              <a:t>“I don’t like the fuzziness of the picture.”</a:t>
            </a:r>
          </a:p>
          <a:p>
            <a:pPr marL="117475" indent="-117475">
              <a:spcAft>
                <a:spcPts val="300"/>
              </a:spcAft>
            </a:pPr>
            <a:r>
              <a:rPr lang="en-US" sz="800" i="1" dirty="0">
                <a:solidFill>
                  <a:srgbClr val="FF4E00">
                    <a:lumMod val="75000"/>
                  </a:srgbClr>
                </a:solidFill>
              </a:rPr>
              <a:t>	“You can barely see the picture on the background.”</a:t>
            </a:r>
          </a:p>
        </p:txBody>
      </p:sp>
      <p:sp>
        <p:nvSpPr>
          <p:cNvPr id="53" name="TextBox 52"/>
          <p:cNvSpPr txBox="1"/>
          <p:nvPr/>
        </p:nvSpPr>
        <p:spPr>
          <a:xfrm>
            <a:off x="6597747" y="3299259"/>
            <a:ext cx="2476845"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Majority of comments on background image are negative and say image is not relevant since they cannot see that people in the picture are using a computer</a:t>
            </a:r>
          </a:p>
          <a:p>
            <a:pPr marL="117475" indent="-117475">
              <a:spcAft>
                <a:spcPts val="300"/>
              </a:spcAft>
            </a:pPr>
            <a:r>
              <a:rPr lang="en-US" sz="800" i="1" dirty="0">
                <a:solidFill>
                  <a:srgbClr val="FF4E00">
                    <a:lumMod val="75000"/>
                  </a:srgbClr>
                </a:solidFill>
              </a:rPr>
              <a:t>	“The picture doesn't go with this.”</a:t>
            </a:r>
          </a:p>
          <a:p>
            <a:pPr marL="117475" indent="-117475">
              <a:spcAft>
                <a:spcPts val="300"/>
              </a:spcAft>
            </a:pPr>
            <a:r>
              <a:rPr lang="en-US" sz="800" i="1" dirty="0">
                <a:solidFill>
                  <a:srgbClr val="FF4E00">
                    <a:lumMod val="75000"/>
                  </a:srgbClr>
                </a:solidFill>
              </a:rPr>
              <a:t>	“Why are there people there?”</a:t>
            </a:r>
          </a:p>
        </p:txBody>
      </p:sp>
      <p:grpSp>
        <p:nvGrpSpPr>
          <p:cNvPr id="2" name="Group 30"/>
          <p:cNvGrpSpPr/>
          <p:nvPr/>
        </p:nvGrpSpPr>
        <p:grpSpPr>
          <a:xfrm>
            <a:off x="8515589" y="88900"/>
            <a:ext cx="501412" cy="738235"/>
            <a:chOff x="8515589" y="88900"/>
            <a:chExt cx="501412" cy="738235"/>
          </a:xfrm>
        </p:grpSpPr>
        <p:grpSp>
          <p:nvGrpSpPr>
            <p:cNvPr id="3" name="Group 32"/>
            <p:cNvGrpSpPr/>
            <p:nvPr/>
          </p:nvGrpSpPr>
          <p:grpSpPr>
            <a:xfrm>
              <a:off x="8611936" y="472525"/>
              <a:ext cx="308720" cy="354610"/>
              <a:chOff x="5064151" y="325441"/>
              <a:chExt cx="457202" cy="474666"/>
            </a:xfrm>
            <a:solidFill>
              <a:schemeClr val="accent2">
                <a:lumMod val="75000"/>
              </a:schemeClr>
            </a:solidFill>
          </p:grpSpPr>
          <p:sp>
            <p:nvSpPr>
              <p:cNvPr id="43"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33" name="Picture 3" descr="C:\Users\cmitchell\Desktop\USA-Flag.jpg"/>
            <p:cNvPicPr>
              <a:picLocks noChangeAspect="1" noChangeArrowheads="1"/>
            </p:cNvPicPr>
            <p:nvPr/>
          </p:nvPicPr>
          <p:blipFill>
            <a:blip r:embed="rId6" cstate="screen"/>
            <a:srcRect/>
            <a:stretch>
              <a:fillRect/>
            </a:stretch>
          </p:blipFill>
          <p:spPr bwMode="auto">
            <a:xfrm>
              <a:off x="8515589" y="88900"/>
              <a:ext cx="501412" cy="302017"/>
            </a:xfrm>
            <a:prstGeom prst="rect">
              <a:avLst/>
            </a:prstGeom>
            <a:noFill/>
          </p:spPr>
        </p:pic>
      </p:grpSp>
      <p:sp>
        <p:nvSpPr>
          <p:cNvPr id="55" name="Rectangle 54"/>
          <p:cNvSpPr/>
          <p:nvPr/>
        </p:nvSpPr>
        <p:spPr>
          <a:xfrm>
            <a:off x="3762374" y="882604"/>
            <a:ext cx="5381627" cy="260396"/>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100" b="1" u="sng" dirty="0">
                <a:solidFill>
                  <a:schemeClr val="tx1">
                    <a:lumMod val="75000"/>
                    <a:lumOff val="25000"/>
                  </a:schemeClr>
                </a:solidFill>
              </a:rPr>
              <a:t>Implication</a:t>
            </a:r>
            <a:r>
              <a:rPr lang="en-US" sz="1100" dirty="0">
                <a:solidFill>
                  <a:schemeClr val="tx1">
                    <a:lumMod val="75000"/>
                    <a:lumOff val="25000"/>
                  </a:schemeClr>
                </a:solidFill>
              </a:rPr>
              <a:t>: Simplicity works best for mobile concepts – avoid images of people</a:t>
            </a:r>
          </a:p>
        </p:txBody>
      </p:sp>
      <p:sp>
        <p:nvSpPr>
          <p:cNvPr id="57" name="Rounded Rectangle 56"/>
          <p:cNvSpPr/>
          <p:nvPr/>
        </p:nvSpPr>
        <p:spPr>
          <a:xfrm>
            <a:off x="2071546" y="2470176"/>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TextBox 61"/>
          <p:cNvSpPr txBox="1"/>
          <p:nvPr/>
        </p:nvSpPr>
        <p:spPr>
          <a:xfrm>
            <a:off x="180182" y="3205643"/>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63" name="TextBox 62"/>
          <p:cNvSpPr txBox="1"/>
          <p:nvPr/>
        </p:nvSpPr>
        <p:spPr>
          <a:xfrm>
            <a:off x="3059500" y="368318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69" name="TextBox 68"/>
          <p:cNvSpPr txBox="1"/>
          <p:nvPr/>
        </p:nvSpPr>
        <p:spPr>
          <a:xfrm>
            <a:off x="3051880" y="3213263"/>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0" name="TextBox 69"/>
          <p:cNvSpPr txBox="1"/>
          <p:nvPr/>
        </p:nvSpPr>
        <p:spPr>
          <a:xfrm>
            <a:off x="6409787" y="3164192"/>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38" name="Rectangle 37"/>
          <p:cNvSpPr/>
          <p:nvPr/>
        </p:nvSpPr>
        <p:spPr>
          <a:xfrm>
            <a:off x="51205" y="2336530"/>
            <a:ext cx="877824"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pic>
        <p:nvPicPr>
          <p:cNvPr id="229396" name="Picture 20" descr="C:\Users\cmitchell\Desktop\group1.png"/>
          <p:cNvPicPr>
            <a:picLocks noChangeAspect="1" noChangeArrowheads="1"/>
          </p:cNvPicPr>
          <p:nvPr/>
        </p:nvPicPr>
        <p:blipFill>
          <a:blip r:embed="rId7" cstate="screen"/>
          <a:srcRect/>
          <a:stretch>
            <a:fillRect/>
          </a:stretch>
        </p:blipFill>
        <p:spPr bwMode="auto">
          <a:xfrm>
            <a:off x="1277520" y="1945448"/>
            <a:ext cx="695473" cy="1335772"/>
          </a:xfrm>
          <a:prstGeom prst="rect">
            <a:avLst/>
          </a:prstGeom>
          <a:noFill/>
        </p:spPr>
      </p:pic>
      <p:sp>
        <p:nvSpPr>
          <p:cNvPr id="56" name="Rounded Rectangle 55"/>
          <p:cNvSpPr/>
          <p:nvPr/>
        </p:nvSpPr>
        <p:spPr>
          <a:xfrm>
            <a:off x="1311272" y="2956020"/>
            <a:ext cx="524128" cy="193542"/>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65"/>
          <p:cNvGrpSpPr/>
          <p:nvPr/>
        </p:nvGrpSpPr>
        <p:grpSpPr>
          <a:xfrm>
            <a:off x="4295323" y="1945448"/>
            <a:ext cx="719827" cy="1335772"/>
            <a:chOff x="4155032" y="1578238"/>
            <a:chExt cx="855878" cy="1588239"/>
          </a:xfrm>
        </p:grpSpPr>
        <p:pic>
          <p:nvPicPr>
            <p:cNvPr id="59" name="Picture 20" descr="C:\Users\cmitchell\Desktop\group1.png"/>
            <p:cNvPicPr>
              <a:picLocks noChangeAspect="1" noChangeArrowheads="1"/>
            </p:cNvPicPr>
            <p:nvPr/>
          </p:nvPicPr>
          <p:blipFill>
            <a:blip r:embed="rId8" cstate="screen"/>
            <a:srcRect/>
            <a:stretch>
              <a:fillRect/>
            </a:stretch>
          </p:blipFill>
          <p:spPr bwMode="auto">
            <a:xfrm>
              <a:off x="4155032" y="1578238"/>
              <a:ext cx="855878" cy="1588239"/>
            </a:xfrm>
            <a:prstGeom prst="rect">
              <a:avLst/>
            </a:prstGeom>
            <a:noFill/>
          </p:spPr>
        </p:pic>
        <p:sp>
          <p:nvSpPr>
            <p:cNvPr id="60" name="Rounded Rectangle 59"/>
            <p:cNvSpPr/>
            <p:nvPr/>
          </p:nvSpPr>
          <p:spPr>
            <a:xfrm>
              <a:off x="4212462" y="2091748"/>
              <a:ext cx="757342" cy="218787"/>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p:nvSpPr>
          <p:spPr>
            <a:xfrm>
              <a:off x="4352790" y="2841277"/>
              <a:ext cx="524128" cy="193542"/>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64"/>
          <p:cNvGrpSpPr/>
          <p:nvPr/>
        </p:nvGrpSpPr>
        <p:grpSpPr>
          <a:xfrm>
            <a:off x="7381071" y="1945448"/>
            <a:ext cx="693941" cy="1335772"/>
            <a:chOff x="6729984" y="1578238"/>
            <a:chExt cx="825099" cy="1588239"/>
          </a:xfrm>
        </p:grpSpPr>
        <p:pic>
          <p:nvPicPr>
            <p:cNvPr id="64" name="Picture 20" descr="C:\Users\cmitchell\Desktop\group1.png"/>
            <p:cNvPicPr>
              <a:picLocks noChangeAspect="1" noChangeArrowheads="1"/>
            </p:cNvPicPr>
            <p:nvPr/>
          </p:nvPicPr>
          <p:blipFill>
            <a:blip r:embed="rId9" cstate="screen"/>
            <a:srcRect/>
            <a:stretch>
              <a:fillRect/>
            </a:stretch>
          </p:blipFill>
          <p:spPr bwMode="auto">
            <a:xfrm>
              <a:off x="6729984" y="1578238"/>
              <a:ext cx="825099" cy="1588239"/>
            </a:xfrm>
            <a:prstGeom prst="rect">
              <a:avLst/>
            </a:prstGeom>
            <a:noFill/>
          </p:spPr>
        </p:pic>
        <p:sp>
          <p:nvSpPr>
            <p:cNvPr id="61" name="Rounded Rectangle 60"/>
            <p:cNvSpPr/>
            <p:nvPr/>
          </p:nvSpPr>
          <p:spPr>
            <a:xfrm>
              <a:off x="6751929" y="1617308"/>
              <a:ext cx="775412" cy="814842"/>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ounded Rectangle 40"/>
            <p:cNvSpPr/>
            <p:nvPr/>
          </p:nvSpPr>
          <p:spPr>
            <a:xfrm>
              <a:off x="6776285" y="2841277"/>
              <a:ext cx="524128" cy="193542"/>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50"/>
          <p:cNvGrpSpPr/>
          <p:nvPr/>
        </p:nvGrpSpPr>
        <p:grpSpPr>
          <a:xfrm>
            <a:off x="3057661" y="1831148"/>
            <a:ext cx="3344709" cy="2489209"/>
            <a:chOff x="3057661" y="1368941"/>
            <a:chExt cx="3344709" cy="2799132"/>
          </a:xfrm>
        </p:grpSpPr>
        <p:cxnSp>
          <p:nvCxnSpPr>
            <p:cNvPr id="44" name="Straight Connector 43"/>
            <p:cNvCxnSpPr/>
            <p:nvPr/>
          </p:nvCxnSpPr>
          <p:spPr>
            <a:xfrm>
              <a:off x="3057661" y="1368941"/>
              <a:ext cx="0" cy="2776272"/>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402370" y="1391801"/>
              <a:ext cx="0" cy="2776272"/>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54" name="Rectangle 53"/>
          <p:cNvSpPr/>
          <p:nvPr/>
        </p:nvSpPr>
        <p:spPr>
          <a:xfrm>
            <a:off x="1270949" y="1292471"/>
            <a:ext cx="6557743" cy="30480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65" name="Rectangle 64"/>
          <p:cNvSpPr/>
          <p:nvPr/>
        </p:nvSpPr>
        <p:spPr>
          <a:xfrm>
            <a:off x="1309784" y="1318216"/>
            <a:ext cx="2400300" cy="261610"/>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42" name="Rectangle 41"/>
          <p:cNvSpPr/>
          <p:nvPr/>
        </p:nvSpPr>
        <p:spPr>
          <a:xfrm>
            <a:off x="3189910" y="1322916"/>
            <a:ext cx="4716671" cy="246221"/>
          </a:xfrm>
          <a:prstGeom prst="rect">
            <a:avLst/>
          </a:prstGeom>
        </p:spPr>
        <p:txBody>
          <a:bodyPr wrap="square">
            <a:spAutoFit/>
          </a:bodyPr>
          <a:lstStyle/>
          <a:p>
            <a:pPr marL="117475" lvl="0" indent="-117475">
              <a:spcAft>
                <a:spcPts val="300"/>
              </a:spcAft>
            </a:pPr>
            <a:r>
              <a:rPr lang="en-US" sz="1000" dirty="0">
                <a:solidFill>
                  <a:srgbClr val="003C71"/>
                </a:solidFill>
              </a:rPr>
              <a:t>	Intel Security logo is again well-liked because consumers like and trust Intel</a:t>
            </a:r>
            <a:endParaRPr lang="en-US" sz="800" i="1" dirty="0">
              <a:solidFill>
                <a:srgbClr val="B7D108">
                  <a:lumMod val="50000"/>
                </a:srgbClr>
              </a:solidFill>
            </a:endParaRPr>
          </a:p>
        </p:txBody>
      </p:sp>
      <p:sp>
        <p:nvSpPr>
          <p:cNvPr id="66" name="TextBox 65"/>
          <p:cNvSpPr txBox="1"/>
          <p:nvPr/>
        </p:nvSpPr>
        <p:spPr>
          <a:xfrm>
            <a:off x="3095074" y="1300407"/>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67218" cy="708479"/>
          </a:xfrm>
        </p:spPr>
        <p:txBody>
          <a:bodyPr/>
          <a:lstStyle/>
          <a:p>
            <a:r>
              <a:rPr lang="en-US" dirty="0"/>
              <a:t>On the Scan Results Screen, A is chosen as the favorite, but B receives more positive clicks and is rated most favorably</a:t>
            </a:r>
          </a:p>
        </p:txBody>
      </p:sp>
      <p:sp>
        <p:nvSpPr>
          <p:cNvPr id="9" name="Text Placeholder 8"/>
          <p:cNvSpPr>
            <a:spLocks noGrp="1"/>
          </p:cNvSpPr>
          <p:nvPr>
            <p:ph type="body" sz="quarter" idx="13"/>
          </p:nvPr>
        </p:nvSpPr>
        <p:spPr/>
        <p:txBody>
          <a:bodyPr/>
          <a:lstStyle/>
          <a:p>
            <a:r>
              <a:rPr lang="en-US" sz="1200" i="1" dirty="0"/>
              <a:t>US Consumer Mobile | Scan Results Screen</a:t>
            </a:r>
          </a:p>
        </p:txBody>
      </p:sp>
      <p:sp>
        <p:nvSpPr>
          <p:cNvPr id="10" name="Text Placeholder 9"/>
          <p:cNvSpPr>
            <a:spLocks noGrp="1"/>
          </p:cNvSpPr>
          <p:nvPr>
            <p:ph type="body" sz="quarter" idx="14"/>
          </p:nvPr>
        </p:nvSpPr>
        <p:spPr/>
        <p:txBody>
          <a:bodyPr/>
          <a:lstStyle/>
          <a:p>
            <a:r>
              <a:rPr lang="en-US" dirty="0"/>
              <a:t>*	Among Total Mobile Consumers (n = 295) in head-to-head competition.</a:t>
            </a:r>
          </a:p>
          <a:p>
            <a:r>
              <a:rPr lang="en-US" dirty="0"/>
              <a:t>Note:	Capital letters indicate statistical significance at the 90% confidence level.</a:t>
            </a:r>
          </a:p>
          <a:p>
            <a:r>
              <a:rPr lang="en-GB" dirty="0"/>
              <a:t>EX2.	Overall, which of these three versions do you prefer?</a:t>
            </a:r>
            <a:r>
              <a:rPr lang="en-US" dirty="0"/>
              <a:t> </a:t>
            </a:r>
          </a:p>
          <a:p>
            <a:r>
              <a:rPr lang="en-US" dirty="0"/>
              <a:t>R1b.	</a:t>
            </a:r>
            <a:r>
              <a:rPr lang="en-GB" dirty="0"/>
              <a:t>Thinking specifically about the scan results screen (Screen 2),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29</a:t>
            </a:fld>
            <a:endParaRPr lang="en-US" dirty="0">
              <a:solidFill>
                <a:prstClr val="white"/>
              </a:solidFill>
            </a:endParaRPr>
          </a:p>
        </p:txBody>
      </p:sp>
      <p:sp>
        <p:nvSpPr>
          <p:cNvPr id="46" name="Rectangle 45"/>
          <p:cNvSpPr/>
          <p:nvPr/>
        </p:nvSpPr>
        <p:spPr>
          <a:xfrm>
            <a:off x="2226250" y="2826136"/>
            <a:ext cx="800220" cy="307777"/>
          </a:xfrm>
          <a:prstGeom prst="rect">
            <a:avLst/>
          </a:prstGeom>
        </p:spPr>
        <p:txBody>
          <a:bodyPr wrap="none">
            <a:spAutoFit/>
          </a:bodyPr>
          <a:lstStyle/>
          <a:p>
            <a:pPr algn="ctr" fontAlgn="b"/>
            <a:r>
              <a:rPr lang="en-US" sz="1400" b="1" dirty="0">
                <a:solidFill>
                  <a:schemeClr val="tx1">
                    <a:lumMod val="85000"/>
                    <a:lumOff val="15000"/>
                  </a:schemeClr>
                </a:solidFill>
              </a:rPr>
              <a:t>64%BC</a:t>
            </a:r>
          </a:p>
        </p:txBody>
      </p:sp>
      <p:sp>
        <p:nvSpPr>
          <p:cNvPr id="47" name="Rectangle 46"/>
          <p:cNvSpPr/>
          <p:nvPr/>
        </p:nvSpPr>
        <p:spPr>
          <a:xfrm>
            <a:off x="5047205" y="2826136"/>
            <a:ext cx="679993" cy="307777"/>
          </a:xfrm>
          <a:prstGeom prst="rect">
            <a:avLst/>
          </a:prstGeom>
        </p:spPr>
        <p:txBody>
          <a:bodyPr wrap="none">
            <a:spAutoFit/>
          </a:bodyPr>
          <a:lstStyle/>
          <a:p>
            <a:pPr algn="ctr" fontAlgn="b"/>
            <a:r>
              <a:rPr lang="en-US" sz="1400" b="1" dirty="0">
                <a:solidFill>
                  <a:schemeClr val="tx1">
                    <a:lumMod val="85000"/>
                    <a:lumOff val="15000"/>
                  </a:schemeClr>
                </a:solidFill>
              </a:rPr>
              <a:t>21%C</a:t>
            </a:r>
          </a:p>
        </p:txBody>
      </p:sp>
      <p:sp>
        <p:nvSpPr>
          <p:cNvPr id="48" name="Rectangle 47"/>
          <p:cNvSpPr/>
          <p:nvPr/>
        </p:nvSpPr>
        <p:spPr>
          <a:xfrm>
            <a:off x="7791406" y="2826136"/>
            <a:ext cx="572593" cy="307777"/>
          </a:xfrm>
          <a:prstGeom prst="rect">
            <a:avLst/>
          </a:prstGeom>
        </p:spPr>
        <p:txBody>
          <a:bodyPr wrap="none">
            <a:spAutoFit/>
          </a:bodyPr>
          <a:lstStyle/>
          <a:p>
            <a:pPr algn="ctr" fontAlgn="b"/>
            <a:r>
              <a:rPr lang="en-US" sz="1400" b="1" dirty="0">
                <a:solidFill>
                  <a:schemeClr val="tx1">
                    <a:lumMod val="85000"/>
                    <a:lumOff val="15000"/>
                  </a:schemeClr>
                </a:solidFill>
              </a:rPr>
              <a:t>14%</a:t>
            </a:r>
          </a:p>
        </p:txBody>
      </p:sp>
      <p:sp>
        <p:nvSpPr>
          <p:cNvPr id="49" name="TextBox 48"/>
          <p:cNvSpPr txBox="1"/>
          <p:nvPr/>
        </p:nvSpPr>
        <p:spPr>
          <a:xfrm>
            <a:off x="345440" y="3478397"/>
            <a:ext cx="274320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Recommended action is least clear, suggesting red on both navigation buttons and warning icons is confusing</a:t>
            </a:r>
          </a:p>
          <a:p>
            <a:pPr marL="117475" indent="-117475">
              <a:spcAft>
                <a:spcPts val="300"/>
              </a:spcAft>
            </a:pPr>
            <a:r>
              <a:rPr lang="en-US" sz="1000" dirty="0">
                <a:solidFill>
                  <a:srgbClr val="003C71"/>
                </a:solidFill>
              </a:rPr>
              <a:t>	</a:t>
            </a:r>
            <a:r>
              <a:rPr lang="en-US" sz="800" i="1" dirty="0">
                <a:solidFill>
                  <a:srgbClr val="FF4E00">
                    <a:lumMod val="75000"/>
                  </a:srgbClr>
                </a:solidFill>
              </a:rPr>
              <a:t>“Issues found should be more pronounced.”</a:t>
            </a:r>
          </a:p>
          <a:p>
            <a:pPr marL="117475" indent="-117475">
              <a:spcAft>
                <a:spcPts val="300"/>
              </a:spcAft>
            </a:pPr>
            <a:r>
              <a:rPr lang="en-US" sz="800" i="1" dirty="0">
                <a:solidFill>
                  <a:srgbClr val="FF4E00">
                    <a:lumMod val="75000"/>
                  </a:srgbClr>
                </a:solidFill>
              </a:rPr>
              <a:t>	“Not sure what this means”</a:t>
            </a:r>
          </a:p>
          <a:p>
            <a:pPr marL="117475" indent="-117475">
              <a:spcAft>
                <a:spcPts val="300"/>
              </a:spcAft>
              <a:buFont typeface="Arial" pitchFamily="34" charset="0"/>
              <a:buChar char="•"/>
            </a:pPr>
            <a:endParaRPr lang="en-US" sz="1000" dirty="0">
              <a:solidFill>
                <a:srgbClr val="003C71"/>
              </a:solidFill>
            </a:endParaRPr>
          </a:p>
        </p:txBody>
      </p:sp>
      <p:sp>
        <p:nvSpPr>
          <p:cNvPr id="52" name="TextBox 51"/>
          <p:cNvSpPr txBox="1"/>
          <p:nvPr/>
        </p:nvSpPr>
        <p:spPr>
          <a:xfrm>
            <a:off x="3370958" y="3478397"/>
            <a:ext cx="2671702"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Consumers like the bright red icons in B the best and think they make the most sense since they stand out from blue navigation buttons and are accompanied by bold text</a:t>
            </a:r>
          </a:p>
          <a:p>
            <a:pPr marL="117475" indent="-117475">
              <a:spcAft>
                <a:spcPts val="300"/>
              </a:spcAft>
            </a:pPr>
            <a:r>
              <a:rPr lang="en-US" sz="800" i="1" dirty="0">
                <a:solidFill>
                  <a:schemeClr val="accent1">
                    <a:lumMod val="50000"/>
                  </a:schemeClr>
                </a:solidFill>
              </a:rPr>
              <a:t>	“The red triangle gets my attention and lets me know something is wrong.”</a:t>
            </a:r>
          </a:p>
          <a:p>
            <a:pPr marL="117475" indent="-117475">
              <a:spcAft>
                <a:spcPts val="300"/>
              </a:spcAft>
            </a:pPr>
            <a:r>
              <a:rPr lang="en-US" sz="1000" dirty="0">
                <a:solidFill>
                  <a:srgbClr val="003C71"/>
                </a:solidFill>
              </a:rPr>
              <a:t>	</a:t>
            </a:r>
          </a:p>
        </p:txBody>
      </p:sp>
      <p:sp>
        <p:nvSpPr>
          <p:cNvPr id="53" name="TextBox 52"/>
          <p:cNvSpPr txBox="1"/>
          <p:nvPr/>
        </p:nvSpPr>
        <p:spPr>
          <a:xfrm>
            <a:off x="6381750" y="3478397"/>
            <a:ext cx="2600325"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Given the similarities between the Scan Results Screens of B and C, lower ratings for C vs. B might be due to residual negative feelings from C’s Splash Screen, which was not well-received  </a:t>
            </a:r>
          </a:p>
          <a:p>
            <a:pPr marL="117475" indent="-117475">
              <a:spcAft>
                <a:spcPts val="300"/>
              </a:spcAft>
              <a:buFont typeface="Arial" pitchFamily="34" charset="0"/>
              <a:buChar char="•"/>
            </a:pPr>
            <a:endParaRPr lang="en-US" sz="1000" dirty="0">
              <a:solidFill>
                <a:srgbClr val="003C71"/>
              </a:solidFill>
            </a:endParaRPr>
          </a:p>
        </p:txBody>
      </p:sp>
      <p:grpSp>
        <p:nvGrpSpPr>
          <p:cNvPr id="2" name="Group 29"/>
          <p:cNvGrpSpPr/>
          <p:nvPr/>
        </p:nvGrpSpPr>
        <p:grpSpPr>
          <a:xfrm>
            <a:off x="8515589" y="88900"/>
            <a:ext cx="501412" cy="738235"/>
            <a:chOff x="8515589" y="88900"/>
            <a:chExt cx="501412" cy="738235"/>
          </a:xfrm>
        </p:grpSpPr>
        <p:grpSp>
          <p:nvGrpSpPr>
            <p:cNvPr id="3" name="Group 32"/>
            <p:cNvGrpSpPr/>
            <p:nvPr/>
          </p:nvGrpSpPr>
          <p:grpSpPr>
            <a:xfrm>
              <a:off x="8611936" y="472525"/>
              <a:ext cx="308720" cy="354610"/>
              <a:chOff x="5064151" y="325441"/>
              <a:chExt cx="457202" cy="474666"/>
            </a:xfrm>
            <a:solidFill>
              <a:schemeClr val="accent2">
                <a:lumMod val="75000"/>
              </a:schemeClr>
            </a:solidFill>
          </p:grpSpPr>
          <p:sp>
            <p:nvSpPr>
              <p:cNvPr id="33"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32" name="Picture 3" descr="C:\Users\cmitchell\Desktop\USA-Flag.jpg"/>
            <p:cNvPicPr>
              <a:picLocks noChangeAspect="1" noChangeArrowheads="1"/>
            </p:cNvPicPr>
            <p:nvPr/>
          </p:nvPicPr>
          <p:blipFill>
            <a:blip r:embed="rId6" cstate="screen"/>
            <a:srcRect/>
            <a:stretch>
              <a:fillRect/>
            </a:stretch>
          </p:blipFill>
          <p:spPr bwMode="auto">
            <a:xfrm>
              <a:off x="8515589" y="88900"/>
              <a:ext cx="501412" cy="302017"/>
            </a:xfrm>
            <a:prstGeom prst="rect">
              <a:avLst/>
            </a:prstGeom>
            <a:noFill/>
          </p:spPr>
        </p:pic>
      </p:grpSp>
      <p:sp>
        <p:nvSpPr>
          <p:cNvPr id="56" name="Rectangle 55"/>
          <p:cNvSpPr/>
          <p:nvPr/>
        </p:nvSpPr>
        <p:spPr>
          <a:xfrm>
            <a:off x="3724275" y="866776"/>
            <a:ext cx="5419729" cy="361949"/>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lnSpc>
                <a:spcPts val="1100"/>
              </a:lnSpc>
            </a:pPr>
            <a:r>
              <a:rPr lang="en-US" sz="1050" b="1" u="sng" dirty="0">
                <a:solidFill>
                  <a:schemeClr val="tx1">
                    <a:lumMod val="75000"/>
                    <a:lumOff val="25000"/>
                  </a:schemeClr>
                </a:solidFill>
              </a:rPr>
              <a:t>Implication</a:t>
            </a:r>
            <a:r>
              <a:rPr lang="en-US" sz="1050" dirty="0">
                <a:solidFill>
                  <a:schemeClr val="tx1">
                    <a:lumMod val="75000"/>
                    <a:lumOff val="25000"/>
                  </a:schemeClr>
                </a:solidFill>
              </a:rPr>
              <a:t>: Use bright reds for warning icons but not navigation buttons to drive clarity; negative first reactions have the potential to impact feelings about later screens</a:t>
            </a:r>
          </a:p>
        </p:txBody>
      </p:sp>
      <p:sp>
        <p:nvSpPr>
          <p:cNvPr id="58" name="Rounded Rectangle 57"/>
          <p:cNvSpPr/>
          <p:nvPr/>
        </p:nvSpPr>
        <p:spPr>
          <a:xfrm>
            <a:off x="2238375" y="2854316"/>
            <a:ext cx="76962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p:cNvSpPr txBox="1"/>
          <p:nvPr/>
        </p:nvSpPr>
        <p:spPr>
          <a:xfrm>
            <a:off x="3236973" y="3395124"/>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40" name="TextBox 39"/>
          <p:cNvSpPr txBox="1"/>
          <p:nvPr/>
        </p:nvSpPr>
        <p:spPr>
          <a:xfrm>
            <a:off x="196819" y="3327321"/>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41" name="TextBox 40"/>
          <p:cNvSpPr txBox="1"/>
          <p:nvPr/>
        </p:nvSpPr>
        <p:spPr>
          <a:xfrm>
            <a:off x="6248405" y="3342563"/>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57" name="TextBox 56"/>
          <p:cNvSpPr txBox="1"/>
          <p:nvPr/>
        </p:nvSpPr>
        <p:spPr>
          <a:xfrm>
            <a:off x="0" y="1765498"/>
            <a:ext cx="1174749" cy="1025468"/>
          </a:xfrm>
          <a:prstGeom prst="rect">
            <a:avLst/>
          </a:prstGeom>
          <a:solidFill>
            <a:schemeClr val="bg2">
              <a:lumMod val="60000"/>
              <a:lumOff val="40000"/>
            </a:schemeClr>
          </a:solidFill>
        </p:spPr>
        <p:txBody>
          <a:bodyPr vert="horz" wrap="square" lIns="91440" tIns="0" rIns="91440" bIns="0" rtlCol="0" anchor="ctr">
            <a:noAutofit/>
          </a:bodyPr>
          <a:lstStyle/>
          <a:p>
            <a:r>
              <a:rPr lang="en-US" sz="800" b="1" i="1" dirty="0"/>
              <a:t>NOTE</a:t>
            </a:r>
            <a:r>
              <a:rPr lang="en-US" sz="800" i="1" dirty="0"/>
              <a:t>: Concept A might have been preferred in the head-to-head ratings because it is more distinct, whereas B and C look more similar to each other </a:t>
            </a:r>
          </a:p>
        </p:txBody>
      </p:sp>
      <p:grpSp>
        <p:nvGrpSpPr>
          <p:cNvPr id="4" name="Group 72"/>
          <p:cNvGrpSpPr/>
          <p:nvPr/>
        </p:nvGrpSpPr>
        <p:grpSpPr>
          <a:xfrm>
            <a:off x="7029451" y="2000984"/>
            <a:ext cx="728372" cy="1404489"/>
            <a:chOff x="6200775" y="1578239"/>
            <a:chExt cx="828675" cy="1597900"/>
          </a:xfrm>
        </p:grpSpPr>
        <p:pic>
          <p:nvPicPr>
            <p:cNvPr id="72" name="Picture 20" descr="C:\Users\cmitchell\Desktop\group2.png"/>
            <p:cNvPicPr>
              <a:picLocks noChangeAspect="1" noChangeArrowheads="1"/>
            </p:cNvPicPr>
            <p:nvPr/>
          </p:nvPicPr>
          <p:blipFill>
            <a:blip r:embed="rId7" cstate="screen"/>
            <a:srcRect/>
            <a:stretch>
              <a:fillRect/>
            </a:stretch>
          </p:blipFill>
          <p:spPr bwMode="auto">
            <a:xfrm>
              <a:off x="6200775" y="1578239"/>
              <a:ext cx="828675" cy="1597900"/>
            </a:xfrm>
            <a:prstGeom prst="rect">
              <a:avLst/>
            </a:prstGeom>
            <a:noFill/>
          </p:spPr>
        </p:pic>
        <p:sp>
          <p:nvSpPr>
            <p:cNvPr id="59" name="Rounded Rectangle 58"/>
            <p:cNvSpPr/>
            <p:nvPr/>
          </p:nvSpPr>
          <p:spPr>
            <a:xfrm>
              <a:off x="6266336" y="2478987"/>
              <a:ext cx="490404" cy="39668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73"/>
          <p:cNvGrpSpPr/>
          <p:nvPr/>
        </p:nvGrpSpPr>
        <p:grpSpPr>
          <a:xfrm>
            <a:off x="4257675" y="2000984"/>
            <a:ext cx="753488" cy="1404489"/>
            <a:chOff x="3790950" y="1578239"/>
            <a:chExt cx="857250" cy="1597900"/>
          </a:xfrm>
        </p:grpSpPr>
        <p:pic>
          <p:nvPicPr>
            <p:cNvPr id="71" name="Picture 20" descr="C:\Users\cmitchell\Desktop\group2.png"/>
            <p:cNvPicPr>
              <a:picLocks noChangeAspect="1" noChangeArrowheads="1"/>
            </p:cNvPicPr>
            <p:nvPr/>
          </p:nvPicPr>
          <p:blipFill>
            <a:blip r:embed="rId8" cstate="screen"/>
            <a:srcRect/>
            <a:stretch>
              <a:fillRect/>
            </a:stretch>
          </p:blipFill>
          <p:spPr bwMode="auto">
            <a:xfrm>
              <a:off x="3790950" y="1578239"/>
              <a:ext cx="857250" cy="1597900"/>
            </a:xfrm>
            <a:prstGeom prst="rect">
              <a:avLst/>
            </a:prstGeom>
            <a:noFill/>
          </p:spPr>
        </p:pic>
        <p:sp>
          <p:nvSpPr>
            <p:cNvPr id="36" name="Rounded Rectangle 35"/>
            <p:cNvSpPr/>
            <p:nvPr/>
          </p:nvSpPr>
          <p:spPr>
            <a:xfrm>
              <a:off x="3889763" y="2177199"/>
              <a:ext cx="251490" cy="19863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ounded Rectangle 49"/>
            <p:cNvSpPr/>
            <p:nvPr/>
          </p:nvSpPr>
          <p:spPr>
            <a:xfrm>
              <a:off x="3840250" y="2478987"/>
              <a:ext cx="490404" cy="39668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74"/>
          <p:cNvGrpSpPr/>
          <p:nvPr/>
        </p:nvGrpSpPr>
        <p:grpSpPr>
          <a:xfrm>
            <a:off x="1407957" y="2000984"/>
            <a:ext cx="729904" cy="1404489"/>
            <a:chOff x="1360331" y="1578239"/>
            <a:chExt cx="830419" cy="1597900"/>
          </a:xfrm>
        </p:grpSpPr>
        <p:pic>
          <p:nvPicPr>
            <p:cNvPr id="246804" name="Picture 20" descr="C:\Users\cmitchell\Desktop\group2.png"/>
            <p:cNvPicPr>
              <a:picLocks noChangeAspect="1" noChangeArrowheads="1"/>
            </p:cNvPicPr>
            <p:nvPr/>
          </p:nvPicPr>
          <p:blipFill>
            <a:blip r:embed="rId9" cstate="screen"/>
            <a:srcRect/>
            <a:stretch>
              <a:fillRect/>
            </a:stretch>
          </p:blipFill>
          <p:spPr bwMode="auto">
            <a:xfrm>
              <a:off x="1360331" y="1578239"/>
              <a:ext cx="830419" cy="1597900"/>
            </a:xfrm>
            <a:prstGeom prst="rect">
              <a:avLst/>
            </a:prstGeom>
            <a:noFill/>
          </p:spPr>
        </p:pic>
        <p:sp>
          <p:nvSpPr>
            <p:cNvPr id="44" name="Rounded Rectangle 43"/>
            <p:cNvSpPr/>
            <p:nvPr/>
          </p:nvSpPr>
          <p:spPr>
            <a:xfrm>
              <a:off x="1409450" y="2856221"/>
              <a:ext cx="713601" cy="178527"/>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1418881" y="2177199"/>
              <a:ext cx="251490" cy="198635"/>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ounded Rectangle 59"/>
            <p:cNvSpPr/>
            <p:nvPr/>
          </p:nvSpPr>
          <p:spPr>
            <a:xfrm>
              <a:off x="1381156" y="2478987"/>
              <a:ext cx="490404" cy="39668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4" name="TextBox 63"/>
          <p:cNvSpPr txBox="1"/>
          <p:nvPr/>
        </p:nvSpPr>
        <p:spPr>
          <a:xfrm>
            <a:off x="1079761" y="1771776"/>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65" name="TextBox 64"/>
          <p:cNvSpPr txBox="1"/>
          <p:nvPr/>
        </p:nvSpPr>
        <p:spPr>
          <a:xfrm>
            <a:off x="3899161" y="1771776"/>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66" name="TextBox 65"/>
          <p:cNvSpPr txBox="1"/>
          <p:nvPr/>
        </p:nvSpPr>
        <p:spPr>
          <a:xfrm>
            <a:off x="6655061" y="1771776"/>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grpSp>
        <p:nvGrpSpPr>
          <p:cNvPr id="11" name="Group 61"/>
          <p:cNvGrpSpPr/>
          <p:nvPr/>
        </p:nvGrpSpPr>
        <p:grpSpPr>
          <a:xfrm>
            <a:off x="3184273" y="1743056"/>
            <a:ext cx="3016890" cy="2581296"/>
            <a:chOff x="3184273" y="1532771"/>
            <a:chExt cx="3016890" cy="2813192"/>
          </a:xfrm>
        </p:grpSpPr>
        <p:cxnSp>
          <p:nvCxnSpPr>
            <p:cNvPr id="67" name="Straight Connector 66"/>
            <p:cNvCxnSpPr/>
            <p:nvPr/>
          </p:nvCxnSpPr>
          <p:spPr>
            <a:xfrm>
              <a:off x="3184273" y="1532771"/>
              <a:ext cx="0" cy="2790332"/>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201163" y="1555631"/>
              <a:ext cx="0" cy="2790332"/>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69" name="Rectangle 68"/>
          <p:cNvSpPr/>
          <p:nvPr/>
        </p:nvSpPr>
        <p:spPr>
          <a:xfrm>
            <a:off x="51205" y="2810438"/>
            <a:ext cx="877824"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grpSp>
        <p:nvGrpSpPr>
          <p:cNvPr id="62" name="Group 61"/>
          <p:cNvGrpSpPr/>
          <p:nvPr/>
        </p:nvGrpSpPr>
        <p:grpSpPr>
          <a:xfrm>
            <a:off x="533173" y="1309471"/>
            <a:ext cx="8077654" cy="327619"/>
            <a:chOff x="247650" y="1309471"/>
            <a:chExt cx="8077654" cy="327619"/>
          </a:xfrm>
        </p:grpSpPr>
        <p:sp>
          <p:nvSpPr>
            <p:cNvPr id="54" name="Rectangle 53"/>
            <p:cNvSpPr/>
            <p:nvPr/>
          </p:nvSpPr>
          <p:spPr>
            <a:xfrm>
              <a:off x="247650" y="1332290"/>
              <a:ext cx="7950052" cy="30480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55" name="Rectangle 54"/>
            <p:cNvSpPr/>
            <p:nvPr/>
          </p:nvSpPr>
          <p:spPr>
            <a:xfrm>
              <a:off x="247650" y="1360426"/>
              <a:ext cx="2400300" cy="261610"/>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61" name="TextBox 60"/>
            <p:cNvSpPr txBox="1"/>
            <p:nvPr/>
          </p:nvSpPr>
          <p:spPr>
            <a:xfrm>
              <a:off x="2132371" y="1309471"/>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6"/>
                  </a:solidFill>
                </a:rPr>
                <a:t>-</a:t>
              </a:r>
            </a:p>
          </p:txBody>
        </p:sp>
        <p:sp>
          <p:nvSpPr>
            <p:cNvPr id="43" name="Rectangle 42"/>
            <p:cNvSpPr/>
            <p:nvPr/>
          </p:nvSpPr>
          <p:spPr>
            <a:xfrm>
              <a:off x="2142345" y="1361747"/>
              <a:ext cx="6182959" cy="246221"/>
            </a:xfrm>
            <a:prstGeom prst="rect">
              <a:avLst/>
            </a:prstGeom>
          </p:spPr>
          <p:txBody>
            <a:bodyPr wrap="square">
              <a:spAutoFit/>
            </a:bodyPr>
            <a:lstStyle/>
            <a:p>
              <a:pPr marL="117475" lvl="0" indent="-117475">
                <a:spcAft>
                  <a:spcPts val="300"/>
                </a:spcAft>
              </a:pPr>
              <a:r>
                <a:rPr lang="en-US" sz="1000" dirty="0">
                  <a:solidFill>
                    <a:srgbClr val="003C71"/>
                  </a:solidFill>
                </a:rPr>
                <a:t>	  “Infected items” area receives negative comments due to confusion about what the items refer to</a:t>
              </a:r>
              <a:endParaRPr lang="en-US" sz="800" i="1" dirty="0">
                <a:solidFill>
                  <a:srgbClr val="FF4E00">
                    <a:lumMod val="75000"/>
                  </a:srgbClr>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a:t>Business &amp; Research Objectives</a:t>
            </a:r>
          </a:p>
        </p:txBody>
      </p:sp>
      <p:sp>
        <p:nvSpPr>
          <p:cNvPr id="3" name="Slide Number Placeholder 2"/>
          <p:cNvSpPr>
            <a:spLocks noGrp="1"/>
          </p:cNvSpPr>
          <p:nvPr>
            <p:ph type="sldNum" sz="quarter" idx="12"/>
          </p:nvPr>
        </p:nvSpPr>
        <p:spPr/>
        <p:txBody>
          <a:bodyPr/>
          <a:lstStyle/>
          <a:p>
            <a:fld id="{11688E74-8CC4-4862-9141-9DE55CB0747D}" type="slidenum">
              <a:rPr lang="en-US" smtClean="0">
                <a:solidFill>
                  <a:schemeClr val="bg1"/>
                </a:solidFill>
              </a:rPr>
              <a:pPr/>
              <a:t>3</a:t>
            </a:fld>
            <a:endParaRPr lang="en-US" dirty="0">
              <a:solidFill>
                <a:schemeClr val="bg1"/>
              </a:solidFill>
            </a:endParaRPr>
          </a:p>
        </p:txBody>
      </p:sp>
      <p:sp>
        <p:nvSpPr>
          <p:cNvPr id="17" name="Freeform 6"/>
          <p:cNvSpPr>
            <a:spLocks noEditPoints="1"/>
          </p:cNvSpPr>
          <p:nvPr/>
        </p:nvSpPr>
        <p:spPr bwMode="auto">
          <a:xfrm>
            <a:off x="4695386" y="914403"/>
            <a:ext cx="4143814" cy="3194463"/>
          </a:xfrm>
          <a:custGeom>
            <a:avLst/>
            <a:gdLst/>
            <a:ahLst/>
            <a:cxnLst>
              <a:cxn ang="0">
                <a:pos x="396" y="186"/>
              </a:cxn>
              <a:cxn ang="0">
                <a:pos x="311" y="218"/>
              </a:cxn>
              <a:cxn ang="0">
                <a:pos x="243" y="275"/>
              </a:cxn>
              <a:cxn ang="0">
                <a:pos x="197" y="354"/>
              </a:cxn>
              <a:cxn ang="0">
                <a:pos x="182" y="445"/>
              </a:cxn>
              <a:cxn ang="0">
                <a:pos x="186" y="2778"/>
              </a:cxn>
              <a:cxn ang="0">
                <a:pos x="218" y="2863"/>
              </a:cxn>
              <a:cxn ang="0">
                <a:pos x="275" y="2931"/>
              </a:cxn>
              <a:cxn ang="0">
                <a:pos x="352" y="2977"/>
              </a:cxn>
              <a:cxn ang="0">
                <a:pos x="444" y="2994"/>
              </a:cxn>
              <a:cxn ang="0">
                <a:pos x="4741" y="2989"/>
              </a:cxn>
              <a:cxn ang="0">
                <a:pos x="4826" y="2958"/>
              </a:cxn>
              <a:cxn ang="0">
                <a:pos x="4894" y="2899"/>
              </a:cxn>
              <a:cxn ang="0">
                <a:pos x="4940" y="2822"/>
              </a:cxn>
              <a:cxn ang="0">
                <a:pos x="4956" y="2730"/>
              </a:cxn>
              <a:cxn ang="0">
                <a:pos x="4951" y="398"/>
              </a:cxn>
              <a:cxn ang="0">
                <a:pos x="4919" y="313"/>
              </a:cxn>
              <a:cxn ang="0">
                <a:pos x="4863" y="243"/>
              </a:cxn>
              <a:cxn ang="0">
                <a:pos x="4785" y="199"/>
              </a:cxn>
              <a:cxn ang="0">
                <a:pos x="4694" y="182"/>
              </a:cxn>
              <a:cxn ang="0">
                <a:pos x="444" y="0"/>
              </a:cxn>
              <a:cxn ang="0">
                <a:pos x="4758" y="5"/>
              </a:cxn>
              <a:cxn ang="0">
                <a:pos x="4880" y="43"/>
              </a:cxn>
              <a:cxn ang="0">
                <a:pos x="4984" y="111"/>
              </a:cxn>
              <a:cxn ang="0">
                <a:pos x="5065" y="204"/>
              </a:cxn>
              <a:cxn ang="0">
                <a:pos x="5118" y="317"/>
              </a:cxn>
              <a:cxn ang="0">
                <a:pos x="5137" y="445"/>
              </a:cxn>
              <a:cxn ang="0">
                <a:pos x="5133" y="3340"/>
              </a:cxn>
              <a:cxn ang="0">
                <a:pos x="5096" y="3462"/>
              </a:cxn>
              <a:cxn ang="0">
                <a:pos x="5028" y="3566"/>
              </a:cxn>
              <a:cxn ang="0">
                <a:pos x="4935" y="3646"/>
              </a:cxn>
              <a:cxn ang="0">
                <a:pos x="4822" y="3700"/>
              </a:cxn>
              <a:cxn ang="0">
                <a:pos x="4694" y="3719"/>
              </a:cxn>
              <a:cxn ang="0">
                <a:pos x="2750" y="4096"/>
              </a:cxn>
              <a:cxn ang="0">
                <a:pos x="4291" y="4278"/>
              </a:cxn>
              <a:cxn ang="0">
                <a:pos x="846" y="4460"/>
              </a:cxn>
              <a:cxn ang="0">
                <a:pos x="1028" y="4096"/>
              </a:cxn>
              <a:cxn ang="0">
                <a:pos x="2388" y="3719"/>
              </a:cxn>
              <a:cxn ang="0">
                <a:pos x="379" y="3714"/>
              </a:cxn>
              <a:cxn ang="0">
                <a:pos x="257" y="3678"/>
              </a:cxn>
              <a:cxn ang="0">
                <a:pos x="153" y="3610"/>
              </a:cxn>
              <a:cxn ang="0">
                <a:pos x="73" y="3515"/>
              </a:cxn>
              <a:cxn ang="0">
                <a:pos x="19" y="3403"/>
              </a:cxn>
              <a:cxn ang="0">
                <a:pos x="0" y="3275"/>
              </a:cxn>
              <a:cxn ang="0">
                <a:pos x="5" y="379"/>
              </a:cxn>
              <a:cxn ang="0">
                <a:pos x="41" y="257"/>
              </a:cxn>
              <a:cxn ang="0">
                <a:pos x="109" y="153"/>
              </a:cxn>
              <a:cxn ang="0">
                <a:pos x="202" y="73"/>
              </a:cxn>
              <a:cxn ang="0">
                <a:pos x="316" y="19"/>
              </a:cxn>
              <a:cxn ang="0">
                <a:pos x="444" y="0"/>
              </a:cxn>
            </a:cxnLst>
            <a:rect l="0" t="0" r="r" b="b"/>
            <a:pathLst>
              <a:path w="5137" h="4460">
                <a:moveTo>
                  <a:pt x="444" y="182"/>
                </a:moveTo>
                <a:lnTo>
                  <a:pt x="396" y="186"/>
                </a:lnTo>
                <a:lnTo>
                  <a:pt x="352" y="199"/>
                </a:lnTo>
                <a:lnTo>
                  <a:pt x="311" y="218"/>
                </a:lnTo>
                <a:lnTo>
                  <a:pt x="275" y="243"/>
                </a:lnTo>
                <a:lnTo>
                  <a:pt x="243" y="275"/>
                </a:lnTo>
                <a:lnTo>
                  <a:pt x="218" y="313"/>
                </a:lnTo>
                <a:lnTo>
                  <a:pt x="197" y="354"/>
                </a:lnTo>
                <a:lnTo>
                  <a:pt x="186" y="398"/>
                </a:lnTo>
                <a:lnTo>
                  <a:pt x="182" y="445"/>
                </a:lnTo>
                <a:lnTo>
                  <a:pt x="182" y="2730"/>
                </a:lnTo>
                <a:lnTo>
                  <a:pt x="186" y="2778"/>
                </a:lnTo>
                <a:lnTo>
                  <a:pt x="197" y="2822"/>
                </a:lnTo>
                <a:lnTo>
                  <a:pt x="218" y="2863"/>
                </a:lnTo>
                <a:lnTo>
                  <a:pt x="243" y="2899"/>
                </a:lnTo>
                <a:lnTo>
                  <a:pt x="275" y="2931"/>
                </a:lnTo>
                <a:lnTo>
                  <a:pt x="311" y="2958"/>
                </a:lnTo>
                <a:lnTo>
                  <a:pt x="352" y="2977"/>
                </a:lnTo>
                <a:lnTo>
                  <a:pt x="396" y="2989"/>
                </a:lnTo>
                <a:lnTo>
                  <a:pt x="444" y="2994"/>
                </a:lnTo>
                <a:lnTo>
                  <a:pt x="4694" y="2994"/>
                </a:lnTo>
                <a:lnTo>
                  <a:pt x="4741" y="2989"/>
                </a:lnTo>
                <a:lnTo>
                  <a:pt x="4785" y="2977"/>
                </a:lnTo>
                <a:lnTo>
                  <a:pt x="4826" y="2958"/>
                </a:lnTo>
                <a:lnTo>
                  <a:pt x="4863" y="2931"/>
                </a:lnTo>
                <a:lnTo>
                  <a:pt x="4894" y="2899"/>
                </a:lnTo>
                <a:lnTo>
                  <a:pt x="4919" y="2863"/>
                </a:lnTo>
                <a:lnTo>
                  <a:pt x="4940" y="2822"/>
                </a:lnTo>
                <a:lnTo>
                  <a:pt x="4951" y="2778"/>
                </a:lnTo>
                <a:lnTo>
                  <a:pt x="4956" y="2730"/>
                </a:lnTo>
                <a:lnTo>
                  <a:pt x="4956" y="445"/>
                </a:lnTo>
                <a:lnTo>
                  <a:pt x="4951" y="398"/>
                </a:lnTo>
                <a:lnTo>
                  <a:pt x="4940" y="354"/>
                </a:lnTo>
                <a:lnTo>
                  <a:pt x="4919" y="313"/>
                </a:lnTo>
                <a:lnTo>
                  <a:pt x="4894" y="275"/>
                </a:lnTo>
                <a:lnTo>
                  <a:pt x="4863" y="243"/>
                </a:lnTo>
                <a:lnTo>
                  <a:pt x="4826" y="218"/>
                </a:lnTo>
                <a:lnTo>
                  <a:pt x="4785" y="199"/>
                </a:lnTo>
                <a:lnTo>
                  <a:pt x="4741" y="186"/>
                </a:lnTo>
                <a:lnTo>
                  <a:pt x="4694" y="182"/>
                </a:lnTo>
                <a:lnTo>
                  <a:pt x="444" y="182"/>
                </a:lnTo>
                <a:close/>
                <a:moveTo>
                  <a:pt x="444" y="0"/>
                </a:moveTo>
                <a:lnTo>
                  <a:pt x="4694" y="0"/>
                </a:lnTo>
                <a:lnTo>
                  <a:pt x="4758" y="5"/>
                </a:lnTo>
                <a:lnTo>
                  <a:pt x="4822" y="19"/>
                </a:lnTo>
                <a:lnTo>
                  <a:pt x="4880" y="43"/>
                </a:lnTo>
                <a:lnTo>
                  <a:pt x="4934" y="73"/>
                </a:lnTo>
                <a:lnTo>
                  <a:pt x="4984" y="111"/>
                </a:lnTo>
                <a:lnTo>
                  <a:pt x="5028" y="153"/>
                </a:lnTo>
                <a:lnTo>
                  <a:pt x="5065" y="204"/>
                </a:lnTo>
                <a:lnTo>
                  <a:pt x="5096" y="257"/>
                </a:lnTo>
                <a:lnTo>
                  <a:pt x="5118" y="317"/>
                </a:lnTo>
                <a:lnTo>
                  <a:pt x="5133" y="379"/>
                </a:lnTo>
                <a:lnTo>
                  <a:pt x="5137" y="445"/>
                </a:lnTo>
                <a:lnTo>
                  <a:pt x="5137" y="3275"/>
                </a:lnTo>
                <a:lnTo>
                  <a:pt x="5133" y="3340"/>
                </a:lnTo>
                <a:lnTo>
                  <a:pt x="5118" y="3403"/>
                </a:lnTo>
                <a:lnTo>
                  <a:pt x="5096" y="3462"/>
                </a:lnTo>
                <a:lnTo>
                  <a:pt x="5066" y="3515"/>
                </a:lnTo>
                <a:lnTo>
                  <a:pt x="5028" y="3566"/>
                </a:lnTo>
                <a:lnTo>
                  <a:pt x="4984" y="3610"/>
                </a:lnTo>
                <a:lnTo>
                  <a:pt x="4935" y="3646"/>
                </a:lnTo>
                <a:lnTo>
                  <a:pt x="4880" y="3678"/>
                </a:lnTo>
                <a:lnTo>
                  <a:pt x="4822" y="3700"/>
                </a:lnTo>
                <a:lnTo>
                  <a:pt x="4758" y="3714"/>
                </a:lnTo>
                <a:lnTo>
                  <a:pt x="4694" y="3719"/>
                </a:lnTo>
                <a:lnTo>
                  <a:pt x="2750" y="3719"/>
                </a:lnTo>
                <a:lnTo>
                  <a:pt x="2750" y="4096"/>
                </a:lnTo>
                <a:lnTo>
                  <a:pt x="4109" y="4096"/>
                </a:lnTo>
                <a:lnTo>
                  <a:pt x="4291" y="4278"/>
                </a:lnTo>
                <a:lnTo>
                  <a:pt x="4291" y="4460"/>
                </a:lnTo>
                <a:lnTo>
                  <a:pt x="846" y="4460"/>
                </a:lnTo>
                <a:lnTo>
                  <a:pt x="846" y="4278"/>
                </a:lnTo>
                <a:lnTo>
                  <a:pt x="1028" y="4096"/>
                </a:lnTo>
                <a:lnTo>
                  <a:pt x="2388" y="4096"/>
                </a:lnTo>
                <a:lnTo>
                  <a:pt x="2388" y="3719"/>
                </a:lnTo>
                <a:lnTo>
                  <a:pt x="444" y="3719"/>
                </a:lnTo>
                <a:lnTo>
                  <a:pt x="379" y="3714"/>
                </a:lnTo>
                <a:lnTo>
                  <a:pt x="316" y="3700"/>
                </a:lnTo>
                <a:lnTo>
                  <a:pt x="257" y="3678"/>
                </a:lnTo>
                <a:lnTo>
                  <a:pt x="202" y="3646"/>
                </a:lnTo>
                <a:lnTo>
                  <a:pt x="153" y="3610"/>
                </a:lnTo>
                <a:lnTo>
                  <a:pt x="109" y="3566"/>
                </a:lnTo>
                <a:lnTo>
                  <a:pt x="73" y="3515"/>
                </a:lnTo>
                <a:lnTo>
                  <a:pt x="41" y="3462"/>
                </a:lnTo>
                <a:lnTo>
                  <a:pt x="19" y="3403"/>
                </a:lnTo>
                <a:lnTo>
                  <a:pt x="5" y="3340"/>
                </a:lnTo>
                <a:lnTo>
                  <a:pt x="0" y="3275"/>
                </a:lnTo>
                <a:lnTo>
                  <a:pt x="0" y="445"/>
                </a:lnTo>
                <a:lnTo>
                  <a:pt x="5" y="379"/>
                </a:lnTo>
                <a:lnTo>
                  <a:pt x="19" y="317"/>
                </a:lnTo>
                <a:lnTo>
                  <a:pt x="41" y="257"/>
                </a:lnTo>
                <a:lnTo>
                  <a:pt x="73" y="204"/>
                </a:lnTo>
                <a:lnTo>
                  <a:pt x="109" y="153"/>
                </a:lnTo>
                <a:lnTo>
                  <a:pt x="153" y="111"/>
                </a:lnTo>
                <a:lnTo>
                  <a:pt x="202" y="73"/>
                </a:lnTo>
                <a:lnTo>
                  <a:pt x="257" y="43"/>
                </a:lnTo>
                <a:lnTo>
                  <a:pt x="316" y="19"/>
                </a:lnTo>
                <a:lnTo>
                  <a:pt x="379" y="5"/>
                </a:lnTo>
                <a:lnTo>
                  <a:pt x="44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Rectangle 17"/>
          <p:cNvSpPr/>
          <p:nvPr/>
        </p:nvSpPr>
        <p:spPr>
          <a:xfrm>
            <a:off x="89751" y="1405407"/>
            <a:ext cx="4606073" cy="2154436"/>
          </a:xfrm>
          <a:prstGeom prst="rect">
            <a:avLst/>
          </a:prstGeom>
        </p:spPr>
        <p:txBody>
          <a:bodyPr wrap="square">
            <a:spAutoFit/>
          </a:bodyPr>
          <a:lstStyle/>
          <a:p>
            <a:pPr marL="228600" indent="-171450" fontAlgn="base">
              <a:spcBef>
                <a:spcPct val="0"/>
              </a:spcBef>
              <a:spcAft>
                <a:spcPts val="1200"/>
              </a:spcAft>
              <a:buFont typeface="Arial" pitchFamily="34" charset="0"/>
              <a:buChar char="•"/>
            </a:pPr>
            <a:r>
              <a:rPr lang="en-US" sz="1300" dirty="0">
                <a:solidFill>
                  <a:schemeClr val="accent2"/>
                </a:solidFill>
              </a:rPr>
              <a:t>Determine the </a:t>
            </a:r>
            <a:r>
              <a:rPr lang="en-US" sz="1300" b="1" dirty="0">
                <a:solidFill>
                  <a:schemeClr val="accent2"/>
                </a:solidFill>
              </a:rPr>
              <a:t>strongest design concept</a:t>
            </a:r>
            <a:r>
              <a:rPr lang="en-US" sz="1300" dirty="0">
                <a:solidFill>
                  <a:schemeClr val="accent2"/>
                </a:solidFill>
              </a:rPr>
              <a:t>. Identify </a:t>
            </a:r>
            <a:r>
              <a:rPr lang="en-US" sz="1300" b="1" dirty="0">
                <a:solidFill>
                  <a:schemeClr val="accent2"/>
                </a:solidFill>
              </a:rPr>
              <a:t>UI design elements </a:t>
            </a:r>
            <a:r>
              <a:rPr lang="en-US" sz="1300" dirty="0">
                <a:solidFill>
                  <a:schemeClr val="accent2"/>
                </a:solidFill>
              </a:rPr>
              <a:t>to consider including in Intel Security UI guidelines </a:t>
            </a:r>
          </a:p>
          <a:p>
            <a:pPr marL="228600" indent="-171450" fontAlgn="base">
              <a:spcBef>
                <a:spcPct val="0"/>
              </a:spcBef>
              <a:spcAft>
                <a:spcPts val="1200"/>
              </a:spcAft>
              <a:buFont typeface="Arial" pitchFamily="34" charset="0"/>
              <a:buChar char="•"/>
            </a:pPr>
            <a:r>
              <a:rPr lang="en-US" sz="1300" dirty="0">
                <a:solidFill>
                  <a:schemeClr val="accent2"/>
                </a:solidFill>
              </a:rPr>
              <a:t>Assess </a:t>
            </a:r>
            <a:r>
              <a:rPr lang="en-US" sz="1300" b="1" dirty="0">
                <a:solidFill>
                  <a:schemeClr val="accent2"/>
                </a:solidFill>
              </a:rPr>
              <a:t>alignment with key Intel design principles</a:t>
            </a:r>
          </a:p>
          <a:p>
            <a:pPr marL="228600" indent="-171450" fontAlgn="base">
              <a:spcBef>
                <a:spcPct val="0"/>
              </a:spcBef>
              <a:spcAft>
                <a:spcPts val="1200"/>
              </a:spcAft>
              <a:buFont typeface="Arial" pitchFamily="34" charset="0"/>
              <a:buChar char="•"/>
            </a:pPr>
            <a:r>
              <a:rPr lang="en-US" sz="1300" dirty="0">
                <a:solidFill>
                  <a:schemeClr val="accent2"/>
                </a:solidFill>
              </a:rPr>
              <a:t>Assess Intel Security </a:t>
            </a:r>
            <a:r>
              <a:rPr lang="en-US" sz="1300" b="1" dirty="0">
                <a:solidFill>
                  <a:schemeClr val="accent2"/>
                </a:solidFill>
              </a:rPr>
              <a:t>attributes and emotions triggered </a:t>
            </a:r>
            <a:r>
              <a:rPr lang="en-US" sz="1300" dirty="0">
                <a:solidFill>
                  <a:schemeClr val="accent2"/>
                </a:solidFill>
              </a:rPr>
              <a:t>by concepts</a:t>
            </a:r>
          </a:p>
          <a:p>
            <a:pPr marL="228600" indent="-171450" fontAlgn="base">
              <a:spcBef>
                <a:spcPct val="0"/>
              </a:spcBef>
              <a:spcAft>
                <a:spcPts val="1200"/>
              </a:spcAft>
              <a:buFont typeface="Arial" pitchFamily="34" charset="0"/>
              <a:buChar char="•"/>
            </a:pPr>
            <a:r>
              <a:rPr lang="en-US" sz="1300" dirty="0">
                <a:solidFill>
                  <a:schemeClr val="accent2"/>
                </a:solidFill>
              </a:rPr>
              <a:t>Identify which </a:t>
            </a:r>
            <a:r>
              <a:rPr lang="en-US" sz="1300" b="1" dirty="0">
                <a:solidFill>
                  <a:schemeClr val="accent2"/>
                </a:solidFill>
              </a:rPr>
              <a:t>emotions are desired </a:t>
            </a:r>
            <a:r>
              <a:rPr lang="en-US" sz="1300" dirty="0">
                <a:solidFill>
                  <a:schemeClr val="accent2"/>
                </a:solidFill>
              </a:rPr>
              <a:t>while using a security product</a:t>
            </a:r>
          </a:p>
        </p:txBody>
      </p:sp>
      <p:sp>
        <p:nvSpPr>
          <p:cNvPr id="19" name="Rectangle 18"/>
          <p:cNvSpPr/>
          <p:nvPr/>
        </p:nvSpPr>
        <p:spPr>
          <a:xfrm>
            <a:off x="4872852" y="3155348"/>
            <a:ext cx="3788228" cy="307777"/>
          </a:xfrm>
          <a:prstGeom prst="rect">
            <a:avLst/>
          </a:prstGeom>
        </p:spPr>
        <p:txBody>
          <a:bodyPr wrap="square" lIns="0" tIns="0" rIns="0" bIns="0" anchor="ctr">
            <a:noAutofit/>
          </a:bodyPr>
          <a:lstStyle/>
          <a:p>
            <a:pPr algn="ctr">
              <a:spcBef>
                <a:spcPts val="300"/>
              </a:spcBef>
            </a:pPr>
            <a:r>
              <a:rPr lang="en-US" sz="2000" b="1" kern="0" dirty="0">
                <a:solidFill>
                  <a:schemeClr val="tx2"/>
                </a:solidFill>
                <a:latin typeface="+mj-lt"/>
                <a:ea typeface="Segoe UI" pitchFamily="34" charset="0"/>
                <a:cs typeface="Arial" pitchFamily="34" charset="0"/>
              </a:rPr>
              <a:t>Business Objective</a:t>
            </a:r>
          </a:p>
        </p:txBody>
      </p:sp>
      <p:sp>
        <p:nvSpPr>
          <p:cNvPr id="20" name="Rectangle 19"/>
          <p:cNvSpPr/>
          <p:nvPr/>
        </p:nvSpPr>
        <p:spPr>
          <a:xfrm>
            <a:off x="355752" y="984176"/>
            <a:ext cx="4058986" cy="307777"/>
          </a:xfrm>
          <a:prstGeom prst="rect">
            <a:avLst/>
          </a:prstGeom>
        </p:spPr>
        <p:txBody>
          <a:bodyPr wrap="square" lIns="0" tIns="0" rIns="0" bIns="0" anchor="ctr">
            <a:noAutofit/>
          </a:bodyPr>
          <a:lstStyle/>
          <a:p>
            <a:pPr algn="ctr">
              <a:spcBef>
                <a:spcPts val="300"/>
              </a:spcBef>
            </a:pPr>
            <a:r>
              <a:rPr lang="en-US" sz="2000" b="1" kern="0" dirty="0">
                <a:solidFill>
                  <a:schemeClr val="tx2"/>
                </a:solidFill>
                <a:latin typeface="+mj-lt"/>
                <a:ea typeface="Segoe UI" pitchFamily="34" charset="0"/>
                <a:cs typeface="Arial" pitchFamily="34" charset="0"/>
              </a:rPr>
              <a:t>Research Objectives</a:t>
            </a:r>
          </a:p>
        </p:txBody>
      </p:sp>
      <p:sp>
        <p:nvSpPr>
          <p:cNvPr id="21" name="Rectangle 20"/>
          <p:cNvSpPr/>
          <p:nvPr/>
        </p:nvSpPr>
        <p:spPr bwMode="auto">
          <a:xfrm>
            <a:off x="4916105" y="1630541"/>
            <a:ext cx="3704369" cy="825580"/>
          </a:xfrm>
          <a:prstGeom prst="rect">
            <a:avLst/>
          </a:prstGeom>
          <a:noFill/>
          <a:ln w="9525" cap="flat" cmpd="sng" algn="ctr">
            <a:noFill/>
            <a:prstDash val="solid"/>
            <a:round/>
            <a:headEnd type="none" w="med" len="med"/>
            <a:tailEnd type="none" w="med" len="med"/>
          </a:ln>
          <a:effectLst/>
        </p:spPr>
        <p:txBody>
          <a:bodyPr lIns="0" tIns="0" rIns="0" bIns="0" anchor="ctr"/>
          <a:lstStyle/>
          <a:p>
            <a:pPr marL="1588" indent="-1588" algn="ctr" fontAlgn="base">
              <a:spcBef>
                <a:spcPct val="0"/>
              </a:spcBef>
              <a:spcAft>
                <a:spcPts val="1200"/>
              </a:spcAft>
            </a:pPr>
            <a:r>
              <a:rPr lang="en-US" dirty="0">
                <a:solidFill>
                  <a:schemeClr val="accent2"/>
                </a:solidFill>
              </a:rPr>
              <a:t>Help Intel Security develop the strongest design guidelines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1" y="133350"/>
            <a:ext cx="8301942" cy="708479"/>
          </a:xfrm>
        </p:spPr>
        <p:txBody>
          <a:bodyPr/>
          <a:lstStyle/>
          <a:p>
            <a:r>
              <a:rPr lang="en-US" dirty="0"/>
              <a:t>For the Scan Complete Screen, combination of coloring and font drives higher ratings for Concept B</a:t>
            </a:r>
          </a:p>
        </p:txBody>
      </p:sp>
      <p:sp>
        <p:nvSpPr>
          <p:cNvPr id="9" name="Text Placeholder 8"/>
          <p:cNvSpPr>
            <a:spLocks noGrp="1"/>
          </p:cNvSpPr>
          <p:nvPr>
            <p:ph type="body" sz="quarter" idx="13"/>
          </p:nvPr>
        </p:nvSpPr>
        <p:spPr/>
        <p:txBody>
          <a:bodyPr/>
          <a:lstStyle/>
          <a:p>
            <a:r>
              <a:rPr lang="en-US" sz="1200" i="1" dirty="0"/>
              <a:t>US Consumer Mobile | Scan Complete Screen</a:t>
            </a:r>
          </a:p>
        </p:txBody>
      </p:sp>
      <p:sp>
        <p:nvSpPr>
          <p:cNvPr id="10" name="Text Placeholder 9"/>
          <p:cNvSpPr>
            <a:spLocks noGrp="1"/>
          </p:cNvSpPr>
          <p:nvPr>
            <p:ph type="body" sz="quarter" idx="14"/>
          </p:nvPr>
        </p:nvSpPr>
        <p:spPr/>
        <p:txBody>
          <a:bodyPr/>
          <a:lstStyle/>
          <a:p>
            <a:r>
              <a:rPr lang="en-US" dirty="0"/>
              <a:t>R1c.	</a:t>
            </a:r>
            <a:r>
              <a:rPr lang="en-GB" dirty="0"/>
              <a:t>Thinking specifically about the scan complete screen (Screen 3),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30</a:t>
            </a:fld>
            <a:endParaRPr lang="en-US" dirty="0">
              <a:solidFill>
                <a:prstClr val="white"/>
              </a:solidFill>
            </a:endParaRPr>
          </a:p>
        </p:txBody>
      </p:sp>
      <p:sp>
        <p:nvSpPr>
          <p:cNvPr id="49" name="TextBox 48"/>
          <p:cNvSpPr txBox="1"/>
          <p:nvPr/>
        </p:nvSpPr>
        <p:spPr>
          <a:xfrm>
            <a:off x="433002" y="3534745"/>
            <a:ext cx="2569796"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Recommended action is least clear for Concept A and text color is liked the least, again suggesting red buttons are not well-liked and do not aid navigation</a:t>
            </a:r>
          </a:p>
          <a:p>
            <a:pPr marL="117475" indent="-117475">
              <a:spcAft>
                <a:spcPts val="300"/>
              </a:spcAft>
            </a:pPr>
            <a:r>
              <a:rPr lang="en-US" sz="800" i="1" dirty="0">
                <a:solidFill>
                  <a:srgbClr val="FF4E00">
                    <a:lumMod val="75000"/>
                  </a:srgbClr>
                </a:solidFill>
              </a:rPr>
              <a:t>	“There is nothing that stands out.”</a:t>
            </a:r>
          </a:p>
          <a:p>
            <a:pPr marL="117475" indent="-117475">
              <a:spcAft>
                <a:spcPts val="300"/>
              </a:spcAft>
            </a:pPr>
            <a:r>
              <a:rPr lang="en-US" sz="800" i="1" dirty="0">
                <a:solidFill>
                  <a:srgbClr val="FF4E00">
                    <a:lumMod val="75000"/>
                  </a:srgbClr>
                </a:solidFill>
              </a:rPr>
              <a:t>	“Confusing.”</a:t>
            </a:r>
          </a:p>
        </p:txBody>
      </p:sp>
      <p:sp>
        <p:nvSpPr>
          <p:cNvPr id="52" name="TextBox 51"/>
          <p:cNvSpPr txBox="1"/>
          <p:nvPr/>
        </p:nvSpPr>
        <p:spPr>
          <a:xfrm>
            <a:off x="3393440" y="3534745"/>
            <a:ext cx="274320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Recommended action is most clear for B because of the helpful combination of red warning icons, blue navigation buttons and bold text</a:t>
            </a:r>
          </a:p>
          <a:p>
            <a:pPr marL="117475" indent="-117475">
              <a:spcAft>
                <a:spcPts val="300"/>
              </a:spcAft>
            </a:pPr>
            <a:r>
              <a:rPr lang="en-US" sz="1000" dirty="0">
                <a:solidFill>
                  <a:srgbClr val="003C71"/>
                </a:solidFill>
              </a:rPr>
              <a:t>	</a:t>
            </a:r>
            <a:r>
              <a:rPr lang="en-US" sz="800" i="1" dirty="0">
                <a:solidFill>
                  <a:schemeClr val="accent1">
                    <a:lumMod val="50000"/>
                  </a:schemeClr>
                </a:solidFill>
              </a:rPr>
              <a:t>”Again, perfect, simple and helpful design that assures me this product is protecting me and my equipment.”</a:t>
            </a:r>
            <a:endParaRPr lang="en-US" sz="1000" dirty="0">
              <a:solidFill>
                <a:srgbClr val="003C71"/>
              </a:solidFill>
            </a:endParaRPr>
          </a:p>
        </p:txBody>
      </p:sp>
      <p:sp>
        <p:nvSpPr>
          <p:cNvPr id="53" name="TextBox 52"/>
          <p:cNvSpPr txBox="1"/>
          <p:nvPr/>
        </p:nvSpPr>
        <p:spPr>
          <a:xfrm>
            <a:off x="6429375" y="3534745"/>
            <a:ext cx="2562225"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C’s Scan Complete Screen might be weaker than B’s in part because negative reactions to C’s Splash Screen might have carried over, whereas reactions to B’s Splash Screen were less negative</a:t>
            </a:r>
          </a:p>
        </p:txBody>
      </p:sp>
      <p:grpSp>
        <p:nvGrpSpPr>
          <p:cNvPr id="2" name="Group 23"/>
          <p:cNvGrpSpPr/>
          <p:nvPr/>
        </p:nvGrpSpPr>
        <p:grpSpPr>
          <a:xfrm>
            <a:off x="8515589" y="88900"/>
            <a:ext cx="501412" cy="738235"/>
            <a:chOff x="8515589" y="88900"/>
            <a:chExt cx="501412" cy="738235"/>
          </a:xfrm>
        </p:grpSpPr>
        <p:grpSp>
          <p:nvGrpSpPr>
            <p:cNvPr id="3" name="Group 32"/>
            <p:cNvGrpSpPr/>
            <p:nvPr/>
          </p:nvGrpSpPr>
          <p:grpSpPr>
            <a:xfrm>
              <a:off x="8611936" y="472525"/>
              <a:ext cx="308720" cy="354610"/>
              <a:chOff x="5064151" y="325441"/>
              <a:chExt cx="457202" cy="474666"/>
            </a:xfrm>
            <a:solidFill>
              <a:schemeClr val="accent2">
                <a:lumMod val="75000"/>
              </a:schemeClr>
            </a:solidFill>
          </p:grpSpPr>
          <p:sp>
            <p:nvSpPr>
              <p:cNvPr id="33"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32" name="Picture 3" descr="C:\Users\cmitchell\Desktop\USA-Flag.jpg"/>
            <p:cNvPicPr>
              <a:picLocks noChangeAspect="1" noChangeArrowheads="1"/>
            </p:cNvPicPr>
            <p:nvPr/>
          </p:nvPicPr>
          <p:blipFill>
            <a:blip r:embed="rId6" cstate="screen"/>
            <a:srcRect/>
            <a:stretch>
              <a:fillRect/>
            </a:stretch>
          </p:blipFill>
          <p:spPr bwMode="auto">
            <a:xfrm>
              <a:off x="8515589" y="88900"/>
              <a:ext cx="501412" cy="302017"/>
            </a:xfrm>
            <a:prstGeom prst="rect">
              <a:avLst/>
            </a:prstGeom>
            <a:noFill/>
          </p:spPr>
        </p:pic>
      </p:grpSp>
      <p:sp>
        <p:nvSpPr>
          <p:cNvPr id="47" name="Rectangle 46"/>
          <p:cNvSpPr/>
          <p:nvPr/>
        </p:nvSpPr>
        <p:spPr>
          <a:xfrm>
            <a:off x="4419600" y="894959"/>
            <a:ext cx="4724401" cy="276616"/>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Avoid red navigation buttons to decrease confusion</a:t>
            </a:r>
          </a:p>
        </p:txBody>
      </p:sp>
      <p:sp>
        <p:nvSpPr>
          <p:cNvPr id="30" name="TextBox 29"/>
          <p:cNvSpPr txBox="1"/>
          <p:nvPr/>
        </p:nvSpPr>
        <p:spPr>
          <a:xfrm>
            <a:off x="3266273" y="3456881"/>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34" name="TextBox 33"/>
          <p:cNvSpPr txBox="1"/>
          <p:nvPr/>
        </p:nvSpPr>
        <p:spPr>
          <a:xfrm>
            <a:off x="307241" y="339700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40" name="TextBox 39"/>
          <p:cNvSpPr txBox="1"/>
          <p:nvPr/>
        </p:nvSpPr>
        <p:spPr>
          <a:xfrm>
            <a:off x="6296030" y="3404626"/>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4" name="Group 68"/>
          <p:cNvGrpSpPr/>
          <p:nvPr/>
        </p:nvGrpSpPr>
        <p:grpSpPr>
          <a:xfrm>
            <a:off x="6988090" y="1988643"/>
            <a:ext cx="765259" cy="1492995"/>
            <a:chOff x="6343650" y="1579068"/>
            <a:chExt cx="838200" cy="1635300"/>
          </a:xfrm>
        </p:grpSpPr>
        <p:pic>
          <p:nvPicPr>
            <p:cNvPr id="66" name="Picture 20" descr="C:\Users\cmitchell\Desktop\group3.png"/>
            <p:cNvPicPr>
              <a:picLocks noChangeAspect="1" noChangeArrowheads="1"/>
            </p:cNvPicPr>
            <p:nvPr/>
          </p:nvPicPr>
          <p:blipFill>
            <a:blip r:embed="rId7" cstate="screen"/>
            <a:srcRect/>
            <a:stretch>
              <a:fillRect/>
            </a:stretch>
          </p:blipFill>
          <p:spPr bwMode="auto">
            <a:xfrm>
              <a:off x="6343650" y="1579068"/>
              <a:ext cx="838200" cy="1635300"/>
            </a:xfrm>
            <a:prstGeom prst="rect">
              <a:avLst/>
            </a:prstGeom>
            <a:noFill/>
          </p:spPr>
        </p:pic>
        <p:sp>
          <p:nvSpPr>
            <p:cNvPr id="48" name="Rounded Rectangle 47"/>
            <p:cNvSpPr/>
            <p:nvPr/>
          </p:nvSpPr>
          <p:spPr>
            <a:xfrm>
              <a:off x="6402682" y="2538664"/>
              <a:ext cx="498410" cy="403159"/>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67"/>
          <p:cNvGrpSpPr/>
          <p:nvPr/>
        </p:nvGrpSpPr>
        <p:grpSpPr>
          <a:xfrm>
            <a:off x="4225840" y="1998168"/>
            <a:ext cx="765259" cy="1492995"/>
            <a:chOff x="3838575" y="1579068"/>
            <a:chExt cx="838200" cy="1635300"/>
          </a:xfrm>
        </p:grpSpPr>
        <p:pic>
          <p:nvPicPr>
            <p:cNvPr id="65" name="Picture 20" descr="C:\Users\cmitchell\Desktop\group3.png"/>
            <p:cNvPicPr>
              <a:picLocks noChangeAspect="1" noChangeArrowheads="1"/>
            </p:cNvPicPr>
            <p:nvPr/>
          </p:nvPicPr>
          <p:blipFill>
            <a:blip r:embed="rId8" cstate="screen"/>
            <a:srcRect/>
            <a:stretch>
              <a:fillRect/>
            </a:stretch>
          </p:blipFill>
          <p:spPr bwMode="auto">
            <a:xfrm>
              <a:off x="3838575" y="1579068"/>
              <a:ext cx="838200" cy="1635300"/>
            </a:xfrm>
            <a:prstGeom prst="rect">
              <a:avLst/>
            </a:prstGeom>
            <a:noFill/>
          </p:spPr>
        </p:pic>
        <p:sp>
          <p:nvSpPr>
            <p:cNvPr id="29" name="Rounded Rectangle 28"/>
            <p:cNvSpPr/>
            <p:nvPr/>
          </p:nvSpPr>
          <p:spPr>
            <a:xfrm>
              <a:off x="3948972" y="2201375"/>
              <a:ext cx="255595" cy="20187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ounded Rectangle 30"/>
            <p:cNvSpPr/>
            <p:nvPr/>
          </p:nvSpPr>
          <p:spPr>
            <a:xfrm>
              <a:off x="3886909" y="2468166"/>
              <a:ext cx="498410" cy="403159"/>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66"/>
          <p:cNvGrpSpPr/>
          <p:nvPr/>
        </p:nvGrpSpPr>
        <p:grpSpPr>
          <a:xfrm>
            <a:off x="1400175" y="1998168"/>
            <a:ext cx="752475" cy="1492995"/>
            <a:chOff x="1357028" y="1579068"/>
            <a:chExt cx="824197" cy="1635300"/>
          </a:xfrm>
        </p:grpSpPr>
        <p:pic>
          <p:nvPicPr>
            <p:cNvPr id="247828" name="Picture 20" descr="C:\Users\cmitchell\Desktop\group3.png"/>
            <p:cNvPicPr>
              <a:picLocks noChangeAspect="1" noChangeArrowheads="1"/>
            </p:cNvPicPr>
            <p:nvPr/>
          </p:nvPicPr>
          <p:blipFill>
            <a:blip r:embed="rId9" cstate="screen"/>
            <a:srcRect/>
            <a:stretch>
              <a:fillRect/>
            </a:stretch>
          </p:blipFill>
          <p:spPr bwMode="auto">
            <a:xfrm>
              <a:off x="1361473" y="1579068"/>
              <a:ext cx="819752" cy="1635300"/>
            </a:xfrm>
            <a:prstGeom prst="rect">
              <a:avLst/>
            </a:prstGeom>
            <a:noFill/>
          </p:spPr>
        </p:pic>
        <p:sp>
          <p:nvSpPr>
            <p:cNvPr id="28" name="Rounded Rectangle 27"/>
            <p:cNvSpPr/>
            <p:nvPr/>
          </p:nvSpPr>
          <p:spPr>
            <a:xfrm>
              <a:off x="1357028" y="2886872"/>
              <a:ext cx="823649" cy="168999"/>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ounded Rectangle 40"/>
            <p:cNvSpPr/>
            <p:nvPr/>
          </p:nvSpPr>
          <p:spPr>
            <a:xfrm>
              <a:off x="1387669" y="2468166"/>
              <a:ext cx="498410" cy="403159"/>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9" name="TextBox 58"/>
          <p:cNvSpPr txBox="1"/>
          <p:nvPr/>
        </p:nvSpPr>
        <p:spPr>
          <a:xfrm>
            <a:off x="1079761" y="1799616"/>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60" name="TextBox 59"/>
          <p:cNvSpPr txBox="1"/>
          <p:nvPr/>
        </p:nvSpPr>
        <p:spPr>
          <a:xfrm>
            <a:off x="3937261" y="1799616"/>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61" name="TextBox 60"/>
          <p:cNvSpPr txBox="1"/>
          <p:nvPr/>
        </p:nvSpPr>
        <p:spPr>
          <a:xfrm>
            <a:off x="6693161" y="1799616"/>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grpSp>
        <p:nvGrpSpPr>
          <p:cNvPr id="11" name="Group 44"/>
          <p:cNvGrpSpPr/>
          <p:nvPr/>
        </p:nvGrpSpPr>
        <p:grpSpPr>
          <a:xfrm>
            <a:off x="3184273" y="1847850"/>
            <a:ext cx="3059422" cy="2643386"/>
            <a:chOff x="3184273" y="1951871"/>
            <a:chExt cx="3059422" cy="2948940"/>
          </a:xfrm>
        </p:grpSpPr>
        <p:cxnSp>
          <p:nvCxnSpPr>
            <p:cNvPr id="62" name="Straight Connector 61"/>
            <p:cNvCxnSpPr/>
            <p:nvPr/>
          </p:nvCxnSpPr>
          <p:spPr>
            <a:xfrm>
              <a:off x="3184273" y="1951871"/>
              <a:ext cx="0" cy="29260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243695" y="1974731"/>
              <a:ext cx="0" cy="29260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64" name="Rectangle 63"/>
          <p:cNvSpPr/>
          <p:nvPr/>
        </p:nvSpPr>
        <p:spPr>
          <a:xfrm>
            <a:off x="51205" y="2640887"/>
            <a:ext cx="877824"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grpSp>
        <p:nvGrpSpPr>
          <p:cNvPr id="45" name="Group 44"/>
          <p:cNvGrpSpPr/>
          <p:nvPr/>
        </p:nvGrpSpPr>
        <p:grpSpPr>
          <a:xfrm>
            <a:off x="123051" y="1272546"/>
            <a:ext cx="8897898" cy="327654"/>
            <a:chOff x="247650" y="1272546"/>
            <a:chExt cx="9145320" cy="327654"/>
          </a:xfrm>
        </p:grpSpPr>
        <p:sp>
          <p:nvSpPr>
            <p:cNvPr id="39" name="Rectangle 38"/>
            <p:cNvSpPr/>
            <p:nvPr/>
          </p:nvSpPr>
          <p:spPr>
            <a:xfrm>
              <a:off x="279152" y="1295400"/>
              <a:ext cx="9059177" cy="30480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43" name="Rectangle 42"/>
            <p:cNvSpPr/>
            <p:nvPr/>
          </p:nvSpPr>
          <p:spPr>
            <a:xfrm>
              <a:off x="247650" y="1321146"/>
              <a:ext cx="2400300" cy="261610"/>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44" name="TextBox 43"/>
            <p:cNvSpPr txBox="1"/>
            <p:nvPr/>
          </p:nvSpPr>
          <p:spPr>
            <a:xfrm>
              <a:off x="1896603" y="127254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6"/>
                  </a:solidFill>
                </a:rPr>
                <a:t>-</a:t>
              </a:r>
            </a:p>
          </p:txBody>
        </p:sp>
        <p:sp>
          <p:nvSpPr>
            <p:cNvPr id="42" name="Rectangle 41"/>
            <p:cNvSpPr/>
            <p:nvPr/>
          </p:nvSpPr>
          <p:spPr>
            <a:xfrm>
              <a:off x="1926425" y="1324691"/>
              <a:ext cx="7466545" cy="246221"/>
            </a:xfrm>
            <a:prstGeom prst="rect">
              <a:avLst/>
            </a:prstGeom>
          </p:spPr>
          <p:txBody>
            <a:bodyPr wrap="square">
              <a:spAutoFit/>
            </a:bodyPr>
            <a:lstStyle/>
            <a:p>
              <a:pPr marL="117475" lvl="0" indent="-117475">
                <a:spcAft>
                  <a:spcPts val="300"/>
                </a:spcAft>
              </a:pPr>
              <a:r>
                <a:rPr lang="en-US" sz="1000" dirty="0">
                  <a:solidFill>
                    <a:srgbClr val="003C71"/>
                  </a:solidFill>
                </a:rPr>
                <a:t>	Scan summary is confusing since language is not consumer-facing and does not clearly explain what numbers represent </a:t>
              </a:r>
              <a:endParaRPr lang="en-US" sz="800" i="1" dirty="0">
                <a:solidFill>
                  <a:srgbClr val="FF4E00">
                    <a:lumMod val="75000"/>
                  </a:srgbClr>
                </a:solidFil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6179" name="Picture 3" descr="P:\GRAPHICS\Stock Photos\People\People On Computers\WomanOnComputerAtDesk.jpg"/>
          <p:cNvPicPr>
            <a:picLocks noChangeAspect="1" noChangeArrowheads="1"/>
          </p:cNvPicPr>
          <p:nvPr/>
        </p:nvPicPr>
        <p:blipFill>
          <a:blip r:embed="rId6" cstate="screen"/>
          <a:srcRect/>
          <a:stretch>
            <a:fillRect/>
          </a:stretch>
        </p:blipFill>
        <p:spPr bwMode="auto">
          <a:xfrm>
            <a:off x="0" y="0"/>
            <a:ext cx="9144000" cy="4766127"/>
          </a:xfrm>
          <a:prstGeom prst="rect">
            <a:avLst/>
          </a:prstGeom>
          <a:noFill/>
        </p:spPr>
      </p:pic>
      <p:sp>
        <p:nvSpPr>
          <p:cNvPr id="6" name="Rectangle 5"/>
          <p:cNvSpPr/>
          <p:nvPr/>
        </p:nvSpPr>
        <p:spPr bwMode="white">
          <a:xfrm>
            <a:off x="0" y="3444659"/>
            <a:ext cx="9144000" cy="1318439"/>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2"/>
          <p:cNvSpPr txBox="1">
            <a:spLocks/>
          </p:cNvSpPr>
          <p:nvPr/>
        </p:nvSpPr>
        <p:spPr>
          <a:xfrm>
            <a:off x="148862" y="4203699"/>
            <a:ext cx="8995138" cy="1120561"/>
          </a:xfrm>
          <a:prstGeom prst="rect">
            <a:avLst/>
          </a:prstGeom>
        </p:spPr>
        <p:txBody>
          <a:bodyPr vert="horz" lIns="0" tIns="0" rIns="0" bIns="0" rtlCol="0"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2500" dirty="0">
                <a:solidFill>
                  <a:srgbClr val="0071C5"/>
                </a:solidFill>
              </a:rPr>
              <a:t>PRODUCT EMOTIONS &amp; ATTRIBUTES | CONSUMERS</a:t>
            </a:r>
          </a:p>
        </p:txBody>
      </p:sp>
      <p:sp>
        <p:nvSpPr>
          <p:cNvPr id="3" name="Slide Number Placeholder 2"/>
          <p:cNvSpPr>
            <a:spLocks noGrp="1"/>
          </p:cNvSpPr>
          <p:nvPr>
            <p:ph type="sldNum" sz="quarter" idx="12"/>
          </p:nvPr>
        </p:nvSpPr>
        <p:spPr/>
        <p:txBody>
          <a:bodyPr/>
          <a:lstStyle/>
          <a:p>
            <a:fld id="{EE2556C5-CE8C-6547-B838-EA80C61A4AF7}" type="slidenum">
              <a:rPr lang="en-US" smtClean="0"/>
              <a:pPr/>
              <a:t>31</a:t>
            </a:fld>
            <a:endParaRPr lang="en-US" dirty="0"/>
          </a:p>
        </p:txBody>
      </p:sp>
      <p:sp>
        <p:nvSpPr>
          <p:cNvPr id="7" name="Title 1"/>
          <p:cNvSpPr txBox="1">
            <a:spLocks/>
          </p:cNvSpPr>
          <p:nvPr/>
        </p:nvSpPr>
        <p:spPr>
          <a:xfrm>
            <a:off x="148862" y="3236964"/>
            <a:ext cx="7772400" cy="1020763"/>
          </a:xfrm>
          <a:prstGeom prst="rect">
            <a:avLst/>
          </a:prstGeom>
        </p:spPr>
        <p:txBody>
          <a:bodyPr vert="horz" lIns="0" tIns="0" rIns="0" bIns="0" rtlCol="0"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3C71"/>
                </a:solidFill>
                <a:effectLst/>
                <a:uLnTx/>
                <a:uFillTx/>
                <a:latin typeface="Intel Clear Pro" panose="020B0804020202060201" pitchFamily="34" charset="0"/>
                <a:ea typeface="Intel Clear"/>
                <a:cs typeface="Intel Clear Pro" panose="020B0804020202060201" pitchFamily="34" charset="0"/>
              </a:rPr>
              <a:t>Chapter 5</a:t>
            </a:r>
          </a:p>
        </p:txBody>
      </p:sp>
    </p:spTree>
    <p:extLst>
      <p:ext uri="{BB962C8B-B14F-4D97-AF65-F5344CB8AC3E}">
        <p14:creationId xmlns:p14="http://schemas.microsoft.com/office/powerpoint/2010/main" val="4231875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07204" name="Object 4"/>
          <p:cNvGraphicFramePr>
            <a:graphicFrameLocks/>
          </p:cNvGraphicFramePr>
          <p:nvPr/>
        </p:nvGraphicFramePr>
        <p:xfrm>
          <a:off x="-292100" y="1479550"/>
          <a:ext cx="9626600" cy="3062288"/>
        </p:xfrm>
        <a:graphic>
          <a:graphicData uri="http://schemas.openxmlformats.org/presentationml/2006/ole">
            <mc:AlternateContent xmlns:mc="http://schemas.openxmlformats.org/markup-compatibility/2006">
              <mc:Choice xmlns:v="urn:schemas-microsoft-com:vml" Requires="v">
                <p:oleObj name="Worksheet" r:id="rId4" imgW="9648878" imgH="3076650" progId="Excel.Sheet.12">
                  <p:embed/>
                </p:oleObj>
              </mc:Choice>
              <mc:Fallback>
                <p:oleObj name="Worksheet" r:id="rId4" imgW="9648878" imgH="3076650" progId="Excel.Sheet.12">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1479550"/>
                        <a:ext cx="9626600" cy="306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Title 7"/>
          <p:cNvSpPr>
            <a:spLocks noGrp="1"/>
          </p:cNvSpPr>
          <p:nvPr>
            <p:ph type="title"/>
          </p:nvPr>
        </p:nvSpPr>
        <p:spPr>
          <a:xfrm>
            <a:off x="228600" y="133350"/>
            <a:ext cx="8320314" cy="708479"/>
          </a:xfrm>
        </p:spPr>
        <p:txBody>
          <a:bodyPr/>
          <a:lstStyle/>
          <a:p>
            <a:r>
              <a:rPr lang="en-US" dirty="0"/>
              <a:t>Across all markets, consumers rate safe, secure and protected as the most important emotions to feel when using a security product</a:t>
            </a:r>
          </a:p>
        </p:txBody>
      </p:sp>
      <p:sp>
        <p:nvSpPr>
          <p:cNvPr id="40" name="Text Placeholder 8"/>
          <p:cNvSpPr>
            <a:spLocks noGrp="1"/>
          </p:cNvSpPr>
          <p:nvPr>
            <p:ph type="body" sz="quarter" idx="13"/>
          </p:nvPr>
        </p:nvSpPr>
        <p:spPr>
          <a:xfrm>
            <a:off x="228600" y="888096"/>
            <a:ext cx="8686800" cy="457200"/>
          </a:xfrm>
        </p:spPr>
        <p:txBody>
          <a:bodyPr/>
          <a:lstStyle/>
          <a:p>
            <a:r>
              <a:rPr lang="en-US" sz="1200" i="1" dirty="0"/>
              <a:t>All Markets | Emotion Importance </a:t>
            </a:r>
            <a:r>
              <a:rPr lang="en-US" sz="1100" i="1" dirty="0"/>
              <a:t>(Top 2 Box)</a:t>
            </a:r>
            <a:endParaRPr lang="en-US" sz="1200" i="1" dirty="0"/>
          </a:p>
          <a:p>
            <a:endParaRPr lang="en-US" sz="1200" i="1" dirty="0"/>
          </a:p>
        </p:txBody>
      </p:sp>
      <p:sp>
        <p:nvSpPr>
          <p:cNvPr id="14" name="Text Placeholder 13"/>
          <p:cNvSpPr>
            <a:spLocks noGrp="1"/>
          </p:cNvSpPr>
          <p:nvPr>
            <p:ph type="body" sz="quarter" idx="14"/>
          </p:nvPr>
        </p:nvSpPr>
        <p:spPr/>
        <p:txBody>
          <a:bodyPr/>
          <a:lstStyle/>
          <a:p>
            <a:r>
              <a:rPr lang="en-US" dirty="0"/>
              <a:t>F1.	</a:t>
            </a:r>
            <a:r>
              <a:rPr lang="en-GB" dirty="0"/>
              <a:t> Imagine you are using a security software product </a:t>
            </a:r>
            <a:r>
              <a:rPr lang="en-GB" u="sng" dirty="0"/>
              <a:t>in general</a:t>
            </a:r>
            <a:r>
              <a:rPr lang="en-GB" dirty="0"/>
              <a:t>. For each of the statements below, please rate how important it is that a security software product makes you feel....</a:t>
            </a:r>
            <a:endParaRPr lang="en-US" dirty="0"/>
          </a:p>
        </p:txBody>
      </p:sp>
      <p:sp>
        <p:nvSpPr>
          <p:cNvPr id="34" name="Slide Number Placeholder 33"/>
          <p:cNvSpPr>
            <a:spLocks noGrp="1"/>
          </p:cNvSpPr>
          <p:nvPr>
            <p:ph type="sldNum" sz="quarter" idx="12"/>
          </p:nvPr>
        </p:nvSpPr>
        <p:spPr/>
        <p:txBody>
          <a:bodyPr/>
          <a:lstStyle/>
          <a:p>
            <a:fld id="{AD853D7B-1EFE-4375-8708-B48456447D0F}" type="slidenum">
              <a:rPr lang="en-US" smtClean="0">
                <a:solidFill>
                  <a:prstClr val="white"/>
                </a:solidFill>
              </a:rPr>
              <a:pPr/>
              <a:t>32</a:t>
            </a:fld>
            <a:endParaRPr lang="en-US" dirty="0">
              <a:solidFill>
                <a:prstClr val="white"/>
              </a:solidFill>
            </a:endParaRPr>
          </a:p>
        </p:txBody>
      </p:sp>
      <p:sp>
        <p:nvSpPr>
          <p:cNvPr id="41" name="Rounded Rectangle 40"/>
          <p:cNvSpPr/>
          <p:nvPr/>
        </p:nvSpPr>
        <p:spPr>
          <a:xfrm>
            <a:off x="1534365" y="1691640"/>
            <a:ext cx="7381035" cy="65023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53"/>
          <p:cNvGrpSpPr/>
          <p:nvPr/>
        </p:nvGrpSpPr>
        <p:grpSpPr>
          <a:xfrm>
            <a:off x="8576574" y="62749"/>
            <a:ext cx="489703" cy="489702"/>
            <a:chOff x="7023100" y="1054101"/>
            <a:chExt cx="1042988" cy="1042987"/>
          </a:xfrm>
          <a:solidFill>
            <a:schemeClr val="accent2"/>
          </a:solidFill>
        </p:grpSpPr>
        <p:sp>
          <p:nvSpPr>
            <p:cNvPr id="25" name="Freeform 6"/>
            <p:cNvSpPr>
              <a:spLocks/>
            </p:cNvSpPr>
            <p:nvPr/>
          </p:nvSpPr>
          <p:spPr bwMode="auto">
            <a:xfrm>
              <a:off x="7491413" y="1158876"/>
              <a:ext cx="574675" cy="922338"/>
            </a:xfrm>
            <a:custGeom>
              <a:avLst/>
              <a:gdLst/>
              <a:ahLst/>
              <a:cxnLst>
                <a:cxn ang="0">
                  <a:pos x="682" y="30"/>
                </a:cxn>
                <a:cxn ang="0">
                  <a:pos x="853" y="252"/>
                </a:cxn>
                <a:cxn ang="0">
                  <a:pos x="1093" y="537"/>
                </a:cxn>
                <a:cxn ang="0">
                  <a:pos x="1219" y="437"/>
                </a:cxn>
                <a:cxn ang="0">
                  <a:pos x="1530" y="397"/>
                </a:cxn>
                <a:cxn ang="0">
                  <a:pos x="1627" y="561"/>
                </a:cxn>
                <a:cxn ang="0">
                  <a:pos x="1705" y="735"/>
                </a:cxn>
                <a:cxn ang="0">
                  <a:pos x="1761" y="919"/>
                </a:cxn>
                <a:cxn ang="0">
                  <a:pos x="1797" y="1112"/>
                </a:cxn>
                <a:cxn ang="0">
                  <a:pos x="1808" y="1312"/>
                </a:cxn>
                <a:cxn ang="0">
                  <a:pos x="1796" y="1520"/>
                </a:cxn>
                <a:cxn ang="0">
                  <a:pos x="1758" y="1720"/>
                </a:cxn>
                <a:cxn ang="0">
                  <a:pos x="1696" y="1910"/>
                </a:cxn>
                <a:cxn ang="0">
                  <a:pos x="1613" y="2090"/>
                </a:cxn>
                <a:cxn ang="0">
                  <a:pos x="1510" y="2257"/>
                </a:cxn>
                <a:cxn ang="0">
                  <a:pos x="1387" y="2410"/>
                </a:cxn>
                <a:cxn ang="0">
                  <a:pos x="1248" y="2547"/>
                </a:cxn>
                <a:cxn ang="0">
                  <a:pos x="1093" y="2667"/>
                </a:cxn>
                <a:cxn ang="0">
                  <a:pos x="925" y="2768"/>
                </a:cxn>
                <a:cxn ang="0">
                  <a:pos x="743" y="2849"/>
                </a:cxn>
                <a:cxn ang="0">
                  <a:pos x="551" y="2907"/>
                </a:cxn>
                <a:cxn ang="0">
                  <a:pos x="864" y="2610"/>
                </a:cxn>
                <a:cxn ang="0">
                  <a:pos x="1132" y="2318"/>
                </a:cxn>
                <a:cxn ang="0">
                  <a:pos x="1032" y="1798"/>
                </a:cxn>
                <a:cxn ang="0">
                  <a:pos x="796" y="1619"/>
                </a:cxn>
                <a:cxn ang="0">
                  <a:pos x="471" y="1548"/>
                </a:cxn>
                <a:cxn ang="0">
                  <a:pos x="258" y="1495"/>
                </a:cxn>
                <a:cxn ang="0">
                  <a:pos x="185" y="1350"/>
                </a:cxn>
                <a:cxn ang="0">
                  <a:pos x="31" y="1418"/>
                </a:cxn>
                <a:cxn ang="0">
                  <a:pos x="127" y="1223"/>
                </a:cxn>
                <a:cxn ang="0">
                  <a:pos x="328" y="1283"/>
                </a:cxn>
                <a:cxn ang="0">
                  <a:pos x="551" y="944"/>
                </a:cxn>
                <a:cxn ang="0">
                  <a:pos x="981" y="826"/>
                </a:cxn>
                <a:cxn ang="0">
                  <a:pos x="799" y="550"/>
                </a:cxn>
                <a:cxn ang="0">
                  <a:pos x="617" y="402"/>
                </a:cxn>
                <a:cxn ang="0">
                  <a:pos x="407" y="343"/>
                </a:cxn>
                <a:cxn ang="0">
                  <a:pos x="201" y="481"/>
                </a:cxn>
                <a:cxn ang="0">
                  <a:pos x="322" y="343"/>
                </a:cxn>
                <a:cxn ang="0">
                  <a:pos x="500" y="205"/>
                </a:cxn>
                <a:cxn ang="0">
                  <a:pos x="598" y="329"/>
                </a:cxn>
                <a:cxn ang="0">
                  <a:pos x="749" y="305"/>
                </a:cxn>
                <a:cxn ang="0">
                  <a:pos x="523" y="71"/>
                </a:cxn>
              </a:cxnLst>
              <a:rect l="0" t="0" r="r" b="b"/>
              <a:pathLst>
                <a:path w="1808" h="2907">
                  <a:moveTo>
                    <a:pt x="527" y="0"/>
                  </a:moveTo>
                  <a:lnTo>
                    <a:pt x="682" y="30"/>
                  </a:lnTo>
                  <a:lnTo>
                    <a:pt x="812" y="148"/>
                  </a:lnTo>
                  <a:lnTo>
                    <a:pt x="853" y="252"/>
                  </a:lnTo>
                  <a:lnTo>
                    <a:pt x="884" y="349"/>
                  </a:lnTo>
                  <a:lnTo>
                    <a:pt x="1093" y="537"/>
                  </a:lnTo>
                  <a:lnTo>
                    <a:pt x="1146" y="554"/>
                  </a:lnTo>
                  <a:lnTo>
                    <a:pt x="1219" y="437"/>
                  </a:lnTo>
                  <a:lnTo>
                    <a:pt x="1481" y="413"/>
                  </a:lnTo>
                  <a:lnTo>
                    <a:pt x="1530" y="397"/>
                  </a:lnTo>
                  <a:lnTo>
                    <a:pt x="1581" y="477"/>
                  </a:lnTo>
                  <a:lnTo>
                    <a:pt x="1627" y="561"/>
                  </a:lnTo>
                  <a:lnTo>
                    <a:pt x="1668" y="646"/>
                  </a:lnTo>
                  <a:lnTo>
                    <a:pt x="1705" y="735"/>
                  </a:lnTo>
                  <a:lnTo>
                    <a:pt x="1736" y="826"/>
                  </a:lnTo>
                  <a:lnTo>
                    <a:pt x="1761" y="919"/>
                  </a:lnTo>
                  <a:lnTo>
                    <a:pt x="1782" y="1015"/>
                  </a:lnTo>
                  <a:lnTo>
                    <a:pt x="1797" y="1112"/>
                  </a:lnTo>
                  <a:lnTo>
                    <a:pt x="1806" y="1211"/>
                  </a:lnTo>
                  <a:lnTo>
                    <a:pt x="1808" y="1312"/>
                  </a:lnTo>
                  <a:lnTo>
                    <a:pt x="1805" y="1417"/>
                  </a:lnTo>
                  <a:lnTo>
                    <a:pt x="1796" y="1520"/>
                  </a:lnTo>
                  <a:lnTo>
                    <a:pt x="1780" y="1621"/>
                  </a:lnTo>
                  <a:lnTo>
                    <a:pt x="1758" y="1720"/>
                  </a:lnTo>
                  <a:lnTo>
                    <a:pt x="1730" y="1816"/>
                  </a:lnTo>
                  <a:lnTo>
                    <a:pt x="1696" y="1910"/>
                  </a:lnTo>
                  <a:lnTo>
                    <a:pt x="1658" y="2001"/>
                  </a:lnTo>
                  <a:lnTo>
                    <a:pt x="1613" y="2090"/>
                  </a:lnTo>
                  <a:lnTo>
                    <a:pt x="1563" y="2174"/>
                  </a:lnTo>
                  <a:lnTo>
                    <a:pt x="1510" y="2257"/>
                  </a:lnTo>
                  <a:lnTo>
                    <a:pt x="1450" y="2335"/>
                  </a:lnTo>
                  <a:lnTo>
                    <a:pt x="1387" y="2410"/>
                  </a:lnTo>
                  <a:lnTo>
                    <a:pt x="1319" y="2480"/>
                  </a:lnTo>
                  <a:lnTo>
                    <a:pt x="1248" y="2547"/>
                  </a:lnTo>
                  <a:lnTo>
                    <a:pt x="1172" y="2609"/>
                  </a:lnTo>
                  <a:lnTo>
                    <a:pt x="1093" y="2667"/>
                  </a:lnTo>
                  <a:lnTo>
                    <a:pt x="1010" y="2720"/>
                  </a:lnTo>
                  <a:lnTo>
                    <a:pt x="925" y="2768"/>
                  </a:lnTo>
                  <a:lnTo>
                    <a:pt x="835" y="2811"/>
                  </a:lnTo>
                  <a:lnTo>
                    <a:pt x="743" y="2849"/>
                  </a:lnTo>
                  <a:lnTo>
                    <a:pt x="648" y="2882"/>
                  </a:lnTo>
                  <a:lnTo>
                    <a:pt x="551" y="2907"/>
                  </a:lnTo>
                  <a:lnTo>
                    <a:pt x="581" y="2799"/>
                  </a:lnTo>
                  <a:lnTo>
                    <a:pt x="864" y="2610"/>
                  </a:lnTo>
                  <a:lnTo>
                    <a:pt x="937" y="2409"/>
                  </a:lnTo>
                  <a:lnTo>
                    <a:pt x="1132" y="2318"/>
                  </a:lnTo>
                  <a:lnTo>
                    <a:pt x="1317" y="1966"/>
                  </a:lnTo>
                  <a:lnTo>
                    <a:pt x="1032" y="1798"/>
                  </a:lnTo>
                  <a:lnTo>
                    <a:pt x="884" y="1630"/>
                  </a:lnTo>
                  <a:lnTo>
                    <a:pt x="796" y="1619"/>
                  </a:lnTo>
                  <a:lnTo>
                    <a:pt x="622" y="1572"/>
                  </a:lnTo>
                  <a:lnTo>
                    <a:pt x="471" y="1548"/>
                  </a:lnTo>
                  <a:lnTo>
                    <a:pt x="339" y="1586"/>
                  </a:lnTo>
                  <a:lnTo>
                    <a:pt x="258" y="1495"/>
                  </a:lnTo>
                  <a:lnTo>
                    <a:pt x="178" y="1471"/>
                  </a:lnTo>
                  <a:lnTo>
                    <a:pt x="185" y="1350"/>
                  </a:lnTo>
                  <a:lnTo>
                    <a:pt x="87" y="1354"/>
                  </a:lnTo>
                  <a:lnTo>
                    <a:pt x="31" y="1418"/>
                  </a:lnTo>
                  <a:lnTo>
                    <a:pt x="0" y="1283"/>
                  </a:lnTo>
                  <a:lnTo>
                    <a:pt x="127" y="1223"/>
                  </a:lnTo>
                  <a:lnTo>
                    <a:pt x="258" y="1283"/>
                  </a:lnTo>
                  <a:lnTo>
                    <a:pt x="328" y="1283"/>
                  </a:lnTo>
                  <a:lnTo>
                    <a:pt x="354" y="1179"/>
                  </a:lnTo>
                  <a:lnTo>
                    <a:pt x="551" y="944"/>
                  </a:lnTo>
                  <a:lnTo>
                    <a:pt x="823" y="806"/>
                  </a:lnTo>
                  <a:lnTo>
                    <a:pt x="981" y="826"/>
                  </a:lnTo>
                  <a:lnTo>
                    <a:pt x="995" y="749"/>
                  </a:lnTo>
                  <a:lnTo>
                    <a:pt x="799" y="550"/>
                  </a:lnTo>
                  <a:lnTo>
                    <a:pt x="725" y="402"/>
                  </a:lnTo>
                  <a:lnTo>
                    <a:pt x="617" y="402"/>
                  </a:lnTo>
                  <a:lnTo>
                    <a:pt x="551" y="364"/>
                  </a:lnTo>
                  <a:lnTo>
                    <a:pt x="407" y="343"/>
                  </a:lnTo>
                  <a:lnTo>
                    <a:pt x="377" y="515"/>
                  </a:lnTo>
                  <a:lnTo>
                    <a:pt x="201" y="481"/>
                  </a:lnTo>
                  <a:lnTo>
                    <a:pt x="187" y="372"/>
                  </a:lnTo>
                  <a:lnTo>
                    <a:pt x="322" y="343"/>
                  </a:lnTo>
                  <a:lnTo>
                    <a:pt x="367" y="150"/>
                  </a:lnTo>
                  <a:lnTo>
                    <a:pt x="500" y="205"/>
                  </a:lnTo>
                  <a:lnTo>
                    <a:pt x="496" y="287"/>
                  </a:lnTo>
                  <a:lnTo>
                    <a:pt x="598" y="329"/>
                  </a:lnTo>
                  <a:lnTo>
                    <a:pt x="666" y="349"/>
                  </a:lnTo>
                  <a:lnTo>
                    <a:pt x="749" y="305"/>
                  </a:lnTo>
                  <a:lnTo>
                    <a:pt x="675" y="218"/>
                  </a:lnTo>
                  <a:lnTo>
                    <a:pt x="523" y="71"/>
                  </a:lnTo>
                  <a:lnTo>
                    <a:pt x="5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7"/>
            <p:cNvSpPr>
              <a:spLocks/>
            </p:cNvSpPr>
            <p:nvPr/>
          </p:nvSpPr>
          <p:spPr bwMode="auto">
            <a:xfrm>
              <a:off x="7023100" y="1303338"/>
              <a:ext cx="604838" cy="793750"/>
            </a:xfrm>
            <a:custGeom>
              <a:avLst/>
              <a:gdLst/>
              <a:ahLst/>
              <a:cxnLst>
                <a:cxn ang="0">
                  <a:pos x="226" y="93"/>
                </a:cxn>
                <a:cxn ang="0">
                  <a:pos x="503" y="154"/>
                </a:cxn>
                <a:cxn ang="0">
                  <a:pos x="950" y="386"/>
                </a:cxn>
                <a:cxn ang="0">
                  <a:pos x="1186" y="967"/>
                </a:cxn>
                <a:cxn ang="0">
                  <a:pos x="1225" y="855"/>
                </a:cxn>
                <a:cxn ang="0">
                  <a:pos x="1589" y="1106"/>
                </a:cxn>
                <a:cxn ang="0">
                  <a:pos x="1822" y="1263"/>
                </a:cxn>
                <a:cxn ang="0">
                  <a:pos x="1832" y="1713"/>
                </a:cxn>
                <a:cxn ang="0">
                  <a:pos x="1835" y="1725"/>
                </a:cxn>
                <a:cxn ang="0">
                  <a:pos x="1844" y="1754"/>
                </a:cxn>
                <a:cxn ang="0">
                  <a:pos x="1857" y="1794"/>
                </a:cxn>
                <a:cxn ang="0">
                  <a:pos x="1871" y="1843"/>
                </a:cxn>
                <a:cxn ang="0">
                  <a:pos x="1883" y="1891"/>
                </a:cxn>
                <a:cxn ang="0">
                  <a:pos x="1896" y="1934"/>
                </a:cxn>
                <a:cxn ang="0">
                  <a:pos x="1905" y="1965"/>
                </a:cxn>
                <a:cxn ang="0">
                  <a:pos x="1908" y="1980"/>
                </a:cxn>
                <a:cxn ang="0">
                  <a:pos x="1905" y="1993"/>
                </a:cxn>
                <a:cxn ang="0">
                  <a:pos x="1897" y="2026"/>
                </a:cxn>
                <a:cxn ang="0">
                  <a:pos x="1887" y="2071"/>
                </a:cxn>
                <a:cxn ang="0">
                  <a:pos x="1874" y="2122"/>
                </a:cxn>
                <a:cxn ang="0">
                  <a:pos x="1860" y="2175"/>
                </a:cxn>
                <a:cxn ang="0">
                  <a:pos x="1848" y="2222"/>
                </a:cxn>
                <a:cxn ang="0">
                  <a:pos x="1839" y="2260"/>
                </a:cxn>
                <a:cxn ang="0">
                  <a:pos x="1833" y="2281"/>
                </a:cxn>
                <a:cxn ang="0">
                  <a:pos x="1849" y="2484"/>
                </a:cxn>
                <a:cxn ang="0">
                  <a:pos x="1712" y="2496"/>
                </a:cxn>
                <a:cxn ang="0">
                  <a:pos x="1539" y="2495"/>
                </a:cxn>
                <a:cxn ang="0">
                  <a:pos x="1337" y="2470"/>
                </a:cxn>
                <a:cxn ang="0">
                  <a:pos x="1143" y="2420"/>
                </a:cxn>
                <a:cxn ang="0">
                  <a:pos x="959" y="2349"/>
                </a:cxn>
                <a:cxn ang="0">
                  <a:pos x="787" y="2257"/>
                </a:cxn>
                <a:cxn ang="0">
                  <a:pos x="626" y="2145"/>
                </a:cxn>
                <a:cxn ang="0">
                  <a:pos x="482" y="2017"/>
                </a:cxn>
                <a:cxn ang="0">
                  <a:pos x="352" y="1871"/>
                </a:cxn>
                <a:cxn ang="0">
                  <a:pos x="241" y="1712"/>
                </a:cxn>
                <a:cxn ang="0">
                  <a:pos x="149" y="1540"/>
                </a:cxn>
                <a:cxn ang="0">
                  <a:pos x="78" y="1356"/>
                </a:cxn>
                <a:cxn ang="0">
                  <a:pos x="29" y="1161"/>
                </a:cxn>
                <a:cxn ang="0">
                  <a:pos x="3" y="959"/>
                </a:cxn>
                <a:cxn ang="0">
                  <a:pos x="3" y="754"/>
                </a:cxn>
                <a:cxn ang="0">
                  <a:pos x="27" y="560"/>
                </a:cxn>
                <a:cxn ang="0">
                  <a:pos x="73" y="372"/>
                </a:cxn>
                <a:cxn ang="0">
                  <a:pos x="140" y="195"/>
                </a:cxn>
                <a:cxn ang="0">
                  <a:pos x="226" y="27"/>
                </a:cxn>
              </a:cxnLst>
              <a:rect l="0" t="0" r="r" b="b"/>
              <a:pathLst>
                <a:path w="1908" h="2499">
                  <a:moveTo>
                    <a:pt x="343" y="0"/>
                  </a:moveTo>
                  <a:lnTo>
                    <a:pt x="226" y="93"/>
                  </a:lnTo>
                  <a:lnTo>
                    <a:pt x="319" y="154"/>
                  </a:lnTo>
                  <a:lnTo>
                    <a:pt x="503" y="154"/>
                  </a:lnTo>
                  <a:lnTo>
                    <a:pt x="777" y="105"/>
                  </a:lnTo>
                  <a:lnTo>
                    <a:pt x="950" y="386"/>
                  </a:lnTo>
                  <a:lnTo>
                    <a:pt x="950" y="648"/>
                  </a:lnTo>
                  <a:lnTo>
                    <a:pt x="1186" y="967"/>
                  </a:lnTo>
                  <a:lnTo>
                    <a:pt x="1225" y="967"/>
                  </a:lnTo>
                  <a:lnTo>
                    <a:pt x="1225" y="855"/>
                  </a:lnTo>
                  <a:lnTo>
                    <a:pt x="1316" y="1045"/>
                  </a:lnTo>
                  <a:lnTo>
                    <a:pt x="1589" y="1106"/>
                  </a:lnTo>
                  <a:lnTo>
                    <a:pt x="1712" y="1229"/>
                  </a:lnTo>
                  <a:lnTo>
                    <a:pt x="1822" y="1263"/>
                  </a:lnTo>
                  <a:lnTo>
                    <a:pt x="1712" y="1492"/>
                  </a:lnTo>
                  <a:lnTo>
                    <a:pt x="1832" y="1713"/>
                  </a:lnTo>
                  <a:lnTo>
                    <a:pt x="1833" y="1716"/>
                  </a:lnTo>
                  <a:lnTo>
                    <a:pt x="1835" y="1725"/>
                  </a:lnTo>
                  <a:lnTo>
                    <a:pt x="1840" y="1738"/>
                  </a:lnTo>
                  <a:lnTo>
                    <a:pt x="1844" y="1754"/>
                  </a:lnTo>
                  <a:lnTo>
                    <a:pt x="1850" y="1773"/>
                  </a:lnTo>
                  <a:lnTo>
                    <a:pt x="1857" y="1794"/>
                  </a:lnTo>
                  <a:lnTo>
                    <a:pt x="1863" y="1818"/>
                  </a:lnTo>
                  <a:lnTo>
                    <a:pt x="1871" y="1843"/>
                  </a:lnTo>
                  <a:lnTo>
                    <a:pt x="1877" y="1867"/>
                  </a:lnTo>
                  <a:lnTo>
                    <a:pt x="1883" y="1891"/>
                  </a:lnTo>
                  <a:lnTo>
                    <a:pt x="1890" y="1913"/>
                  </a:lnTo>
                  <a:lnTo>
                    <a:pt x="1896" y="1934"/>
                  </a:lnTo>
                  <a:lnTo>
                    <a:pt x="1901" y="1951"/>
                  </a:lnTo>
                  <a:lnTo>
                    <a:pt x="1905" y="1965"/>
                  </a:lnTo>
                  <a:lnTo>
                    <a:pt x="1907" y="1974"/>
                  </a:lnTo>
                  <a:lnTo>
                    <a:pt x="1908" y="1980"/>
                  </a:lnTo>
                  <a:lnTo>
                    <a:pt x="1907" y="1984"/>
                  </a:lnTo>
                  <a:lnTo>
                    <a:pt x="1905" y="1993"/>
                  </a:lnTo>
                  <a:lnTo>
                    <a:pt x="1902" y="2007"/>
                  </a:lnTo>
                  <a:lnTo>
                    <a:pt x="1897" y="2026"/>
                  </a:lnTo>
                  <a:lnTo>
                    <a:pt x="1892" y="2047"/>
                  </a:lnTo>
                  <a:lnTo>
                    <a:pt x="1887" y="2071"/>
                  </a:lnTo>
                  <a:lnTo>
                    <a:pt x="1880" y="2096"/>
                  </a:lnTo>
                  <a:lnTo>
                    <a:pt x="1874" y="2122"/>
                  </a:lnTo>
                  <a:lnTo>
                    <a:pt x="1866" y="2149"/>
                  </a:lnTo>
                  <a:lnTo>
                    <a:pt x="1860" y="2175"/>
                  </a:lnTo>
                  <a:lnTo>
                    <a:pt x="1854" y="2200"/>
                  </a:lnTo>
                  <a:lnTo>
                    <a:pt x="1848" y="2222"/>
                  </a:lnTo>
                  <a:lnTo>
                    <a:pt x="1843" y="2243"/>
                  </a:lnTo>
                  <a:lnTo>
                    <a:pt x="1839" y="2260"/>
                  </a:lnTo>
                  <a:lnTo>
                    <a:pt x="1835" y="2274"/>
                  </a:lnTo>
                  <a:lnTo>
                    <a:pt x="1833" y="2281"/>
                  </a:lnTo>
                  <a:lnTo>
                    <a:pt x="1832" y="2285"/>
                  </a:lnTo>
                  <a:lnTo>
                    <a:pt x="1849" y="2484"/>
                  </a:lnTo>
                  <a:lnTo>
                    <a:pt x="1782" y="2491"/>
                  </a:lnTo>
                  <a:lnTo>
                    <a:pt x="1712" y="2496"/>
                  </a:lnTo>
                  <a:lnTo>
                    <a:pt x="1643" y="2499"/>
                  </a:lnTo>
                  <a:lnTo>
                    <a:pt x="1539" y="2495"/>
                  </a:lnTo>
                  <a:lnTo>
                    <a:pt x="1437" y="2486"/>
                  </a:lnTo>
                  <a:lnTo>
                    <a:pt x="1337" y="2470"/>
                  </a:lnTo>
                  <a:lnTo>
                    <a:pt x="1238" y="2448"/>
                  </a:lnTo>
                  <a:lnTo>
                    <a:pt x="1143" y="2420"/>
                  </a:lnTo>
                  <a:lnTo>
                    <a:pt x="1050" y="2387"/>
                  </a:lnTo>
                  <a:lnTo>
                    <a:pt x="959" y="2349"/>
                  </a:lnTo>
                  <a:lnTo>
                    <a:pt x="871" y="2306"/>
                  </a:lnTo>
                  <a:lnTo>
                    <a:pt x="787" y="2257"/>
                  </a:lnTo>
                  <a:lnTo>
                    <a:pt x="704" y="2204"/>
                  </a:lnTo>
                  <a:lnTo>
                    <a:pt x="626" y="2145"/>
                  </a:lnTo>
                  <a:lnTo>
                    <a:pt x="552" y="2083"/>
                  </a:lnTo>
                  <a:lnTo>
                    <a:pt x="482" y="2017"/>
                  </a:lnTo>
                  <a:lnTo>
                    <a:pt x="415" y="1946"/>
                  </a:lnTo>
                  <a:lnTo>
                    <a:pt x="352" y="1871"/>
                  </a:lnTo>
                  <a:lnTo>
                    <a:pt x="294" y="1793"/>
                  </a:lnTo>
                  <a:lnTo>
                    <a:pt x="241" y="1712"/>
                  </a:lnTo>
                  <a:lnTo>
                    <a:pt x="193" y="1628"/>
                  </a:lnTo>
                  <a:lnTo>
                    <a:pt x="149" y="1540"/>
                  </a:lnTo>
                  <a:lnTo>
                    <a:pt x="110" y="1449"/>
                  </a:lnTo>
                  <a:lnTo>
                    <a:pt x="78" y="1356"/>
                  </a:lnTo>
                  <a:lnTo>
                    <a:pt x="50" y="1259"/>
                  </a:lnTo>
                  <a:lnTo>
                    <a:pt x="29" y="1161"/>
                  </a:lnTo>
                  <a:lnTo>
                    <a:pt x="13" y="1061"/>
                  </a:lnTo>
                  <a:lnTo>
                    <a:pt x="3" y="959"/>
                  </a:lnTo>
                  <a:lnTo>
                    <a:pt x="0" y="855"/>
                  </a:lnTo>
                  <a:lnTo>
                    <a:pt x="3" y="754"/>
                  </a:lnTo>
                  <a:lnTo>
                    <a:pt x="12" y="656"/>
                  </a:lnTo>
                  <a:lnTo>
                    <a:pt x="27" y="560"/>
                  </a:lnTo>
                  <a:lnTo>
                    <a:pt x="47" y="465"/>
                  </a:lnTo>
                  <a:lnTo>
                    <a:pt x="73" y="372"/>
                  </a:lnTo>
                  <a:lnTo>
                    <a:pt x="104" y="283"/>
                  </a:lnTo>
                  <a:lnTo>
                    <a:pt x="140" y="195"/>
                  </a:lnTo>
                  <a:lnTo>
                    <a:pt x="181" y="109"/>
                  </a:lnTo>
                  <a:lnTo>
                    <a:pt x="226" y="27"/>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8"/>
            <p:cNvSpPr>
              <a:spLocks noEditPoints="1"/>
            </p:cNvSpPr>
            <p:nvPr/>
          </p:nvSpPr>
          <p:spPr bwMode="auto">
            <a:xfrm>
              <a:off x="7142163" y="1054101"/>
              <a:ext cx="625475" cy="188913"/>
            </a:xfrm>
            <a:custGeom>
              <a:avLst/>
              <a:gdLst/>
              <a:ahLst/>
              <a:cxnLst>
                <a:cxn ang="0">
                  <a:pos x="840" y="177"/>
                </a:cxn>
                <a:cxn ang="0">
                  <a:pos x="836" y="183"/>
                </a:cxn>
                <a:cxn ang="0">
                  <a:pos x="829" y="192"/>
                </a:cxn>
                <a:cxn ang="0">
                  <a:pos x="818" y="202"/>
                </a:cxn>
                <a:cxn ang="0">
                  <a:pos x="806" y="212"/>
                </a:cxn>
                <a:cxn ang="0">
                  <a:pos x="792" y="223"/>
                </a:cxn>
                <a:cxn ang="0">
                  <a:pos x="778" y="234"/>
                </a:cxn>
                <a:cxn ang="0">
                  <a:pos x="764" y="243"/>
                </a:cxn>
                <a:cxn ang="0">
                  <a:pos x="751" y="252"/>
                </a:cxn>
                <a:cxn ang="0">
                  <a:pos x="741" y="258"/>
                </a:cxn>
                <a:cxn ang="0">
                  <a:pos x="735" y="263"/>
                </a:cxn>
                <a:cxn ang="0">
                  <a:pos x="732" y="265"/>
                </a:cxn>
                <a:cxn ang="0">
                  <a:pos x="840" y="328"/>
                </a:cxn>
                <a:cxn ang="0">
                  <a:pos x="1063" y="269"/>
                </a:cxn>
                <a:cxn ang="0">
                  <a:pos x="1011" y="177"/>
                </a:cxn>
                <a:cxn ang="0">
                  <a:pos x="914" y="208"/>
                </a:cxn>
                <a:cxn ang="0">
                  <a:pos x="840" y="177"/>
                </a:cxn>
                <a:cxn ang="0">
                  <a:pos x="1505" y="71"/>
                </a:cxn>
                <a:cxn ang="0">
                  <a:pos x="1336" y="164"/>
                </a:cxn>
                <a:cxn ang="0">
                  <a:pos x="1241" y="224"/>
                </a:cxn>
                <a:cxn ang="0">
                  <a:pos x="1307" y="268"/>
                </a:cxn>
                <a:cxn ang="0">
                  <a:pos x="1456" y="252"/>
                </a:cxn>
                <a:cxn ang="0">
                  <a:pos x="1612" y="134"/>
                </a:cxn>
                <a:cxn ang="0">
                  <a:pos x="1505" y="71"/>
                </a:cxn>
                <a:cxn ang="0">
                  <a:pos x="1267" y="0"/>
                </a:cxn>
                <a:cxn ang="0">
                  <a:pos x="1361" y="3"/>
                </a:cxn>
                <a:cxn ang="0">
                  <a:pos x="1453" y="11"/>
                </a:cxn>
                <a:cxn ang="0">
                  <a:pos x="1543" y="24"/>
                </a:cxn>
                <a:cxn ang="0">
                  <a:pos x="1632" y="42"/>
                </a:cxn>
                <a:cxn ang="0">
                  <a:pos x="1718" y="65"/>
                </a:cxn>
                <a:cxn ang="0">
                  <a:pos x="1804" y="91"/>
                </a:cxn>
                <a:cxn ang="0">
                  <a:pos x="1886" y="122"/>
                </a:cxn>
                <a:cxn ang="0">
                  <a:pos x="1968" y="158"/>
                </a:cxn>
                <a:cxn ang="0">
                  <a:pos x="1908" y="167"/>
                </a:cxn>
                <a:cxn ang="0">
                  <a:pos x="1747" y="143"/>
                </a:cxn>
                <a:cxn ang="0">
                  <a:pos x="1633" y="219"/>
                </a:cxn>
                <a:cxn ang="0">
                  <a:pos x="1551" y="309"/>
                </a:cxn>
                <a:cxn ang="0">
                  <a:pos x="1258" y="335"/>
                </a:cxn>
                <a:cxn ang="0">
                  <a:pos x="1137" y="316"/>
                </a:cxn>
                <a:cxn ang="0">
                  <a:pos x="1055" y="446"/>
                </a:cxn>
                <a:cxn ang="0">
                  <a:pos x="813" y="459"/>
                </a:cxn>
                <a:cxn ang="0">
                  <a:pos x="661" y="416"/>
                </a:cxn>
                <a:cxn ang="0">
                  <a:pos x="527" y="489"/>
                </a:cxn>
                <a:cxn ang="0">
                  <a:pos x="235" y="530"/>
                </a:cxn>
                <a:cxn ang="0">
                  <a:pos x="1" y="599"/>
                </a:cxn>
                <a:cxn ang="0">
                  <a:pos x="0" y="599"/>
                </a:cxn>
                <a:cxn ang="0">
                  <a:pos x="63" y="527"/>
                </a:cxn>
                <a:cxn ang="0">
                  <a:pos x="129" y="459"/>
                </a:cxn>
                <a:cxn ang="0">
                  <a:pos x="199" y="395"/>
                </a:cxn>
                <a:cxn ang="0">
                  <a:pos x="272" y="336"/>
                </a:cxn>
                <a:cxn ang="0">
                  <a:pos x="350" y="281"/>
                </a:cxn>
                <a:cxn ang="0">
                  <a:pos x="430" y="230"/>
                </a:cxn>
                <a:cxn ang="0">
                  <a:pos x="512" y="183"/>
                </a:cxn>
                <a:cxn ang="0">
                  <a:pos x="599" y="142"/>
                </a:cxn>
                <a:cxn ang="0">
                  <a:pos x="688" y="105"/>
                </a:cxn>
                <a:cxn ang="0">
                  <a:pos x="779" y="74"/>
                </a:cxn>
                <a:cxn ang="0">
                  <a:pos x="873" y="49"/>
                </a:cxn>
                <a:cxn ang="0">
                  <a:pos x="968" y="27"/>
                </a:cxn>
                <a:cxn ang="0">
                  <a:pos x="1067" y="12"/>
                </a:cxn>
                <a:cxn ang="0">
                  <a:pos x="1166" y="4"/>
                </a:cxn>
                <a:cxn ang="0">
                  <a:pos x="1267" y="0"/>
                </a:cxn>
              </a:cxnLst>
              <a:rect l="0" t="0" r="r" b="b"/>
              <a:pathLst>
                <a:path w="1968" h="599">
                  <a:moveTo>
                    <a:pt x="840" y="177"/>
                  </a:moveTo>
                  <a:lnTo>
                    <a:pt x="836" y="183"/>
                  </a:lnTo>
                  <a:lnTo>
                    <a:pt x="829" y="192"/>
                  </a:lnTo>
                  <a:lnTo>
                    <a:pt x="818" y="202"/>
                  </a:lnTo>
                  <a:lnTo>
                    <a:pt x="806" y="212"/>
                  </a:lnTo>
                  <a:lnTo>
                    <a:pt x="792" y="223"/>
                  </a:lnTo>
                  <a:lnTo>
                    <a:pt x="778" y="234"/>
                  </a:lnTo>
                  <a:lnTo>
                    <a:pt x="764" y="243"/>
                  </a:lnTo>
                  <a:lnTo>
                    <a:pt x="751" y="252"/>
                  </a:lnTo>
                  <a:lnTo>
                    <a:pt x="741" y="258"/>
                  </a:lnTo>
                  <a:lnTo>
                    <a:pt x="735" y="263"/>
                  </a:lnTo>
                  <a:lnTo>
                    <a:pt x="732" y="265"/>
                  </a:lnTo>
                  <a:lnTo>
                    <a:pt x="840" y="328"/>
                  </a:lnTo>
                  <a:lnTo>
                    <a:pt x="1063" y="269"/>
                  </a:lnTo>
                  <a:lnTo>
                    <a:pt x="1011" y="177"/>
                  </a:lnTo>
                  <a:lnTo>
                    <a:pt x="914" y="208"/>
                  </a:lnTo>
                  <a:lnTo>
                    <a:pt x="840" y="177"/>
                  </a:lnTo>
                  <a:close/>
                  <a:moveTo>
                    <a:pt x="1505" y="71"/>
                  </a:moveTo>
                  <a:lnTo>
                    <a:pt x="1336" y="164"/>
                  </a:lnTo>
                  <a:lnTo>
                    <a:pt x="1241" y="224"/>
                  </a:lnTo>
                  <a:lnTo>
                    <a:pt x="1307" y="268"/>
                  </a:lnTo>
                  <a:lnTo>
                    <a:pt x="1456" y="252"/>
                  </a:lnTo>
                  <a:lnTo>
                    <a:pt x="1612" y="134"/>
                  </a:lnTo>
                  <a:lnTo>
                    <a:pt x="1505" y="71"/>
                  </a:lnTo>
                  <a:close/>
                  <a:moveTo>
                    <a:pt x="1267" y="0"/>
                  </a:moveTo>
                  <a:lnTo>
                    <a:pt x="1361" y="3"/>
                  </a:lnTo>
                  <a:lnTo>
                    <a:pt x="1453" y="11"/>
                  </a:lnTo>
                  <a:lnTo>
                    <a:pt x="1543" y="24"/>
                  </a:lnTo>
                  <a:lnTo>
                    <a:pt x="1632" y="42"/>
                  </a:lnTo>
                  <a:lnTo>
                    <a:pt x="1718" y="65"/>
                  </a:lnTo>
                  <a:lnTo>
                    <a:pt x="1804" y="91"/>
                  </a:lnTo>
                  <a:lnTo>
                    <a:pt x="1886" y="122"/>
                  </a:lnTo>
                  <a:lnTo>
                    <a:pt x="1968" y="158"/>
                  </a:lnTo>
                  <a:lnTo>
                    <a:pt x="1908" y="167"/>
                  </a:lnTo>
                  <a:lnTo>
                    <a:pt x="1747" y="143"/>
                  </a:lnTo>
                  <a:lnTo>
                    <a:pt x="1633" y="219"/>
                  </a:lnTo>
                  <a:lnTo>
                    <a:pt x="1551" y="309"/>
                  </a:lnTo>
                  <a:lnTo>
                    <a:pt x="1258" y="335"/>
                  </a:lnTo>
                  <a:lnTo>
                    <a:pt x="1137" y="316"/>
                  </a:lnTo>
                  <a:lnTo>
                    <a:pt x="1055" y="446"/>
                  </a:lnTo>
                  <a:lnTo>
                    <a:pt x="813" y="459"/>
                  </a:lnTo>
                  <a:lnTo>
                    <a:pt x="661" y="416"/>
                  </a:lnTo>
                  <a:lnTo>
                    <a:pt x="527" y="489"/>
                  </a:lnTo>
                  <a:lnTo>
                    <a:pt x="235" y="530"/>
                  </a:lnTo>
                  <a:lnTo>
                    <a:pt x="1" y="599"/>
                  </a:lnTo>
                  <a:lnTo>
                    <a:pt x="0" y="599"/>
                  </a:lnTo>
                  <a:lnTo>
                    <a:pt x="63" y="527"/>
                  </a:lnTo>
                  <a:lnTo>
                    <a:pt x="129" y="459"/>
                  </a:lnTo>
                  <a:lnTo>
                    <a:pt x="199" y="395"/>
                  </a:lnTo>
                  <a:lnTo>
                    <a:pt x="272" y="336"/>
                  </a:lnTo>
                  <a:lnTo>
                    <a:pt x="350" y="281"/>
                  </a:lnTo>
                  <a:lnTo>
                    <a:pt x="430" y="230"/>
                  </a:lnTo>
                  <a:lnTo>
                    <a:pt x="512" y="183"/>
                  </a:lnTo>
                  <a:lnTo>
                    <a:pt x="599" y="142"/>
                  </a:lnTo>
                  <a:lnTo>
                    <a:pt x="688" y="105"/>
                  </a:lnTo>
                  <a:lnTo>
                    <a:pt x="779" y="74"/>
                  </a:lnTo>
                  <a:lnTo>
                    <a:pt x="873" y="49"/>
                  </a:lnTo>
                  <a:lnTo>
                    <a:pt x="968" y="27"/>
                  </a:lnTo>
                  <a:lnTo>
                    <a:pt x="1067" y="12"/>
                  </a:lnTo>
                  <a:lnTo>
                    <a:pt x="1166" y="4"/>
                  </a:lnTo>
                  <a:lnTo>
                    <a:pt x="1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9" name="TextBox 28"/>
          <p:cNvSpPr txBox="1"/>
          <p:nvPr/>
        </p:nvSpPr>
        <p:spPr>
          <a:xfrm>
            <a:off x="2419350" y="1217800"/>
            <a:ext cx="1381125" cy="695325"/>
          </a:xfrm>
          <a:prstGeom prst="rect">
            <a:avLst/>
          </a:prstGeom>
          <a:noFill/>
        </p:spPr>
        <p:txBody>
          <a:bodyPr vert="horz" wrap="square" lIns="0" tIns="0" rIns="0" bIns="0" rtlCol="0">
            <a:noAutofit/>
          </a:bodyPr>
          <a:lstStyle/>
          <a:p>
            <a:pPr algn="ctr"/>
            <a:r>
              <a:rPr lang="en-US" sz="1200" b="1" dirty="0">
                <a:solidFill>
                  <a:srgbClr val="003C71"/>
                </a:solidFill>
              </a:rPr>
              <a:t>Total US PC</a:t>
            </a:r>
          </a:p>
          <a:p>
            <a:pPr algn="ctr"/>
            <a:r>
              <a:rPr lang="en-US" sz="1200" dirty="0">
                <a:solidFill>
                  <a:srgbClr val="003C71"/>
                </a:solidFill>
              </a:rPr>
              <a:t>n = 305</a:t>
            </a:r>
            <a:endParaRPr lang="en-US" sz="1000" dirty="0">
              <a:solidFill>
                <a:srgbClr val="003C71"/>
              </a:solidFill>
            </a:endParaRPr>
          </a:p>
        </p:txBody>
      </p:sp>
      <p:sp>
        <p:nvSpPr>
          <p:cNvPr id="30" name="TextBox 29"/>
          <p:cNvSpPr txBox="1"/>
          <p:nvPr/>
        </p:nvSpPr>
        <p:spPr>
          <a:xfrm>
            <a:off x="5545666" y="1217800"/>
            <a:ext cx="1381125" cy="695325"/>
          </a:xfrm>
          <a:prstGeom prst="rect">
            <a:avLst/>
          </a:prstGeom>
          <a:noFill/>
        </p:spPr>
        <p:txBody>
          <a:bodyPr vert="horz" wrap="square" lIns="0" tIns="0" rIns="0" bIns="0" rtlCol="0">
            <a:noAutofit/>
          </a:bodyPr>
          <a:lstStyle/>
          <a:p>
            <a:pPr algn="ctr"/>
            <a:r>
              <a:rPr lang="en-US" sz="1200" b="1" dirty="0">
                <a:solidFill>
                  <a:srgbClr val="003C71"/>
                </a:solidFill>
              </a:rPr>
              <a:t>Total German PC</a:t>
            </a:r>
          </a:p>
          <a:p>
            <a:pPr algn="ctr"/>
            <a:r>
              <a:rPr lang="en-US" sz="1200" dirty="0">
                <a:solidFill>
                  <a:srgbClr val="003C71"/>
                </a:solidFill>
              </a:rPr>
              <a:t>n = 300</a:t>
            </a:r>
            <a:endParaRPr lang="en-US" sz="1000" dirty="0">
              <a:solidFill>
                <a:srgbClr val="003C71"/>
              </a:solidFill>
            </a:endParaRPr>
          </a:p>
        </p:txBody>
      </p:sp>
      <p:sp>
        <p:nvSpPr>
          <p:cNvPr id="44" name="TextBox 43"/>
          <p:cNvSpPr txBox="1"/>
          <p:nvPr/>
        </p:nvSpPr>
        <p:spPr>
          <a:xfrm>
            <a:off x="3982508" y="1217800"/>
            <a:ext cx="1381125" cy="695325"/>
          </a:xfrm>
          <a:prstGeom prst="rect">
            <a:avLst/>
          </a:prstGeom>
          <a:noFill/>
        </p:spPr>
        <p:txBody>
          <a:bodyPr vert="horz" wrap="square" lIns="0" tIns="0" rIns="0" bIns="0" rtlCol="0">
            <a:noAutofit/>
          </a:bodyPr>
          <a:lstStyle/>
          <a:p>
            <a:pPr algn="ctr"/>
            <a:r>
              <a:rPr lang="en-US" sz="1200" b="1" dirty="0">
                <a:solidFill>
                  <a:srgbClr val="003C71"/>
                </a:solidFill>
              </a:rPr>
              <a:t>Total Japanese PC</a:t>
            </a:r>
          </a:p>
          <a:p>
            <a:pPr algn="ctr"/>
            <a:r>
              <a:rPr lang="en-US" sz="1200" dirty="0">
                <a:solidFill>
                  <a:srgbClr val="003C71"/>
                </a:solidFill>
              </a:rPr>
              <a:t>n = 301</a:t>
            </a:r>
            <a:endParaRPr lang="en-US" sz="1000" dirty="0">
              <a:solidFill>
                <a:srgbClr val="003C71"/>
              </a:solidFill>
            </a:endParaRPr>
          </a:p>
        </p:txBody>
      </p:sp>
      <p:sp>
        <p:nvSpPr>
          <p:cNvPr id="45" name="TextBox 44"/>
          <p:cNvSpPr txBox="1"/>
          <p:nvPr/>
        </p:nvSpPr>
        <p:spPr>
          <a:xfrm>
            <a:off x="7108825" y="1217800"/>
            <a:ext cx="1381125" cy="695325"/>
          </a:xfrm>
          <a:prstGeom prst="rect">
            <a:avLst/>
          </a:prstGeom>
          <a:noFill/>
        </p:spPr>
        <p:txBody>
          <a:bodyPr vert="horz" wrap="square" lIns="0" tIns="0" rIns="0" bIns="0" rtlCol="0">
            <a:noAutofit/>
          </a:bodyPr>
          <a:lstStyle/>
          <a:p>
            <a:pPr algn="ctr"/>
            <a:r>
              <a:rPr lang="en-US" sz="1200" b="1" dirty="0">
                <a:solidFill>
                  <a:srgbClr val="003C71"/>
                </a:solidFill>
              </a:rPr>
              <a:t>Total US Mobile</a:t>
            </a:r>
          </a:p>
          <a:p>
            <a:pPr algn="ctr"/>
            <a:r>
              <a:rPr lang="en-US" sz="1200" dirty="0">
                <a:solidFill>
                  <a:srgbClr val="003C71"/>
                </a:solidFill>
              </a:rPr>
              <a:t>n = 295</a:t>
            </a:r>
            <a:endParaRPr lang="en-US" sz="1000" dirty="0">
              <a:solidFill>
                <a:srgbClr val="003C71"/>
              </a:solidFill>
            </a:endParaRPr>
          </a:p>
        </p:txBody>
      </p:sp>
      <p:sp>
        <p:nvSpPr>
          <p:cNvPr id="21" name="Rectangle 20"/>
          <p:cNvSpPr/>
          <p:nvPr/>
        </p:nvSpPr>
        <p:spPr>
          <a:xfrm>
            <a:off x="182880" y="2566772"/>
            <a:ext cx="1744980" cy="1837588"/>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75000"/>
                    <a:lumOff val="25000"/>
                  </a:schemeClr>
                </a:solidFill>
              </a:rPr>
              <a:t>Desired emotions when using a security product relate to security territories “peace of mind” and “confident”; aspirational emotions (e.g., optimistic, free, amazing) are less important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16900" cy="708479"/>
          </a:xfrm>
        </p:spPr>
        <p:txBody>
          <a:bodyPr/>
          <a:lstStyle/>
          <a:p>
            <a:r>
              <a:rPr lang="en-US" dirty="0"/>
              <a:t>A key theme across concepts is peace of mind (e.g., protected, secure, safe), which closely aligns with desired emotions</a:t>
            </a:r>
          </a:p>
        </p:txBody>
      </p:sp>
      <p:sp>
        <p:nvSpPr>
          <p:cNvPr id="9" name="Text Placeholder 8"/>
          <p:cNvSpPr>
            <a:spLocks noGrp="1"/>
          </p:cNvSpPr>
          <p:nvPr>
            <p:ph type="body" sz="quarter" idx="13"/>
          </p:nvPr>
        </p:nvSpPr>
        <p:spPr/>
        <p:txBody>
          <a:bodyPr/>
          <a:lstStyle/>
          <a:p>
            <a:r>
              <a:rPr lang="en-US" sz="1200" i="1" dirty="0"/>
              <a:t>US Consumer PC | Top 10 Strongest Emotions / Attributes with Concept </a:t>
            </a:r>
            <a:r>
              <a:rPr lang="en-US" sz="1050" i="1" dirty="0">
                <a:solidFill>
                  <a:schemeClr val="bg2">
                    <a:lumMod val="75000"/>
                  </a:schemeClr>
                </a:solidFill>
              </a:rPr>
              <a:t>(% ‘Yes’)</a:t>
            </a:r>
          </a:p>
        </p:txBody>
      </p:sp>
      <p:sp>
        <p:nvSpPr>
          <p:cNvPr id="10" name="Text Placeholder 9"/>
          <p:cNvSpPr>
            <a:spLocks noGrp="1"/>
          </p:cNvSpPr>
          <p:nvPr>
            <p:ph type="body" sz="quarter" idx="14"/>
          </p:nvPr>
        </p:nvSpPr>
        <p:spPr/>
        <p:txBody>
          <a:bodyPr/>
          <a:lstStyle/>
          <a:p>
            <a:r>
              <a:rPr lang="en-US" dirty="0"/>
              <a:t>Note:	Capital letters indicate statistical significance at the 90% confidence level.</a:t>
            </a:r>
          </a:p>
          <a:p>
            <a:r>
              <a:rPr lang="en-GB" dirty="0"/>
              <a:t>GR1.	Thinking about the product and all three screens you just saw, please decide </a:t>
            </a:r>
            <a:r>
              <a:rPr lang="en-GB" u="sng" dirty="0"/>
              <a:t>whether the word you see on the screen describes the product</a:t>
            </a:r>
            <a:r>
              <a:rPr lang="en-GB" dirty="0"/>
              <a:t>.</a:t>
            </a:r>
            <a:r>
              <a:rPr lang="en-US" dirty="0"/>
              <a:t> </a:t>
            </a:r>
            <a:r>
              <a:rPr lang="en-GB" dirty="0"/>
              <a:t>Does the word describe the product?</a:t>
            </a:r>
            <a:endParaRPr lang="en-US" dirty="0"/>
          </a:p>
          <a:p>
            <a:r>
              <a:rPr lang="en-US" dirty="0"/>
              <a:t>GR2.	</a:t>
            </a:r>
            <a:r>
              <a:rPr lang="en-GB" dirty="0"/>
              <a:t>Now, we’d like you to imagine that you are using the product you just saw. Please decide whether the word on the screen </a:t>
            </a:r>
            <a:r>
              <a:rPr lang="en-GB" u="sng" dirty="0"/>
              <a:t>describes how you imagine you’d feel while using or after using the product</a:t>
            </a:r>
            <a:r>
              <a:rPr lang="en-GB" dirty="0"/>
              <a:t>. Does the word describe how you would 	feel while using the product? </a:t>
            </a:r>
            <a:endParaRPr lang="en-US" dirty="0"/>
          </a:p>
        </p:txBody>
      </p:sp>
      <p:sp>
        <p:nvSpPr>
          <p:cNvPr id="23" name="TextBox 22"/>
          <p:cNvSpPr txBox="1"/>
          <p:nvPr/>
        </p:nvSpPr>
        <p:spPr>
          <a:xfrm>
            <a:off x="4137954" y="1232293"/>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98</a:t>
            </a:r>
          </a:p>
        </p:txBody>
      </p:sp>
      <p:sp>
        <p:nvSpPr>
          <p:cNvPr id="24" name="TextBox 23"/>
          <p:cNvSpPr txBox="1"/>
          <p:nvPr/>
        </p:nvSpPr>
        <p:spPr>
          <a:xfrm>
            <a:off x="5690967" y="1232293"/>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105</a:t>
            </a:r>
          </a:p>
        </p:txBody>
      </p:sp>
      <p:sp>
        <p:nvSpPr>
          <p:cNvPr id="25" name="TextBox 24"/>
          <p:cNvSpPr txBox="1"/>
          <p:nvPr/>
        </p:nvSpPr>
        <p:spPr>
          <a:xfrm>
            <a:off x="7243979" y="1232293"/>
            <a:ext cx="1381125" cy="695325"/>
          </a:xfrm>
          <a:prstGeom prst="rect">
            <a:avLst/>
          </a:prstGeom>
          <a:noFill/>
        </p:spPr>
        <p:txBody>
          <a:bodyPr vert="horz" wrap="square" lIns="0" tIns="0" rIns="0" bIns="0" rtlCol="0">
            <a:noAutofit/>
          </a:bodyPr>
          <a:lstStyle/>
          <a:p>
            <a:pPr algn="ctr"/>
            <a:r>
              <a:rPr lang="en-US" sz="1200" b="1" dirty="0">
                <a:solidFill>
                  <a:schemeClr val="tx2"/>
                </a:solidFill>
              </a:rPr>
              <a:t>Concept C</a:t>
            </a:r>
          </a:p>
          <a:p>
            <a:pPr algn="ctr"/>
            <a:r>
              <a:rPr lang="en-US" sz="1000" dirty="0">
                <a:solidFill>
                  <a:srgbClr val="003C71"/>
                </a:solidFill>
              </a:rPr>
              <a:t>n = </a:t>
            </a:r>
            <a:r>
              <a:rPr lang="en-US" sz="1000" dirty="0">
                <a:solidFill>
                  <a:schemeClr val="tx2"/>
                </a:solidFill>
              </a:rPr>
              <a:t>102</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33</a:t>
            </a:fld>
            <a:endParaRPr lang="en-US" dirty="0">
              <a:solidFill>
                <a:prstClr val="white"/>
              </a:solidFill>
            </a:endParaRPr>
          </a:p>
        </p:txBody>
      </p:sp>
      <p:graphicFrame>
        <p:nvGraphicFramePr>
          <p:cNvPr id="27" name="Table 26"/>
          <p:cNvGraphicFramePr>
            <a:graphicFrameLocks noGrp="1"/>
          </p:cNvGraphicFramePr>
          <p:nvPr/>
        </p:nvGraphicFramePr>
        <p:xfrm>
          <a:off x="304800" y="1604272"/>
          <a:ext cx="8595360" cy="2562225"/>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tblGrid>
              <a:tr h="2562225">
                <a:tc>
                  <a:txBody>
                    <a:bodyPr/>
                    <a:lstStyle/>
                    <a:p>
                      <a:endParaRPr lang="en-US" sz="1050" b="0" i="1" dirty="0">
                        <a:solidFill>
                          <a:schemeClr val="bg2">
                            <a:lumMod val="50000"/>
                          </a:schemeClr>
                        </a:solidFill>
                      </a:endParaRPr>
                    </a:p>
                  </a:txBody>
                  <a:tcP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2" name="Group 27"/>
          <p:cNvGrpSpPr/>
          <p:nvPr/>
        </p:nvGrpSpPr>
        <p:grpSpPr>
          <a:xfrm>
            <a:off x="8515589" y="88900"/>
            <a:ext cx="501412" cy="654992"/>
            <a:chOff x="8528289" y="76200"/>
            <a:chExt cx="501412" cy="654992"/>
          </a:xfrm>
        </p:grpSpPr>
        <p:grpSp>
          <p:nvGrpSpPr>
            <p:cNvPr id="3" name="Group 31"/>
            <p:cNvGrpSpPr/>
            <p:nvPr/>
          </p:nvGrpSpPr>
          <p:grpSpPr>
            <a:xfrm>
              <a:off x="8579139" y="459825"/>
              <a:ext cx="389601" cy="271367"/>
              <a:chOff x="6872288" y="753756"/>
              <a:chExt cx="989013" cy="617845"/>
            </a:xfrm>
            <a:solidFill>
              <a:schemeClr val="accent2">
                <a:lumMod val="75000"/>
              </a:schemeClr>
            </a:solidFill>
          </p:grpSpPr>
          <p:sp>
            <p:nvSpPr>
              <p:cNvPr id="39"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31" name="Picture 3" descr="C:\Users\cmitchell\Desktop\USA-Flag.jpg"/>
            <p:cNvPicPr>
              <a:picLocks noChangeAspect="1" noChangeArrowheads="1"/>
            </p:cNvPicPr>
            <p:nvPr/>
          </p:nvPicPr>
          <p:blipFill>
            <a:blip r:embed="rId6" cstate="screen"/>
            <a:srcRect/>
            <a:stretch>
              <a:fillRect/>
            </a:stretch>
          </p:blipFill>
          <p:spPr bwMode="auto">
            <a:xfrm>
              <a:off x="8528289" y="76200"/>
              <a:ext cx="501412" cy="302017"/>
            </a:xfrm>
            <a:prstGeom prst="rect">
              <a:avLst/>
            </a:prstGeom>
            <a:noFill/>
          </p:spPr>
        </p:pic>
      </p:grpSp>
      <p:graphicFrame>
        <p:nvGraphicFramePr>
          <p:cNvPr id="38" name="Object 4"/>
          <p:cNvGraphicFramePr>
            <a:graphicFrameLocks/>
          </p:cNvGraphicFramePr>
          <p:nvPr>
            <p:extLst>
              <p:ext uri="{D42A27DB-BD31-4B8C-83A1-F6EECF244321}">
                <p14:modId xmlns:p14="http://schemas.microsoft.com/office/powerpoint/2010/main" val="1454271279"/>
              </p:ext>
            </p:extLst>
          </p:nvPr>
        </p:nvGraphicFramePr>
        <p:xfrm>
          <a:off x="1649413" y="1511300"/>
          <a:ext cx="8077200" cy="3111500"/>
        </p:xfrm>
        <a:graphic>
          <a:graphicData uri="http://schemas.openxmlformats.org/presentationml/2006/ole">
            <mc:AlternateContent xmlns:mc="http://schemas.openxmlformats.org/markup-compatibility/2006">
              <mc:Choice xmlns:v="urn:schemas-microsoft-com:vml" Requires="v">
                <p:oleObj name="Worksheet" r:id="rId7" imgW="8086619" imgH="3114764" progId="Excel.Sheet.12">
                  <p:embed/>
                </p:oleObj>
              </mc:Choice>
              <mc:Fallback>
                <p:oleObj name="Worksheet" r:id="rId7" imgW="8086619" imgH="3114764" progId="Excel.Sheet.12">
                  <p:embed/>
                  <p:pic>
                    <p:nvPicPr>
                      <p:cNvPr id="0"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9413" y="1511300"/>
                        <a:ext cx="8077200" cy="311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Rounded Rectangle 52"/>
          <p:cNvSpPr/>
          <p:nvPr/>
        </p:nvSpPr>
        <p:spPr>
          <a:xfrm>
            <a:off x="3331027" y="1701467"/>
            <a:ext cx="5606143" cy="2857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203200" y="3474720"/>
            <a:ext cx="2936240" cy="845820"/>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lumMod val="75000"/>
                    <a:lumOff val="25000"/>
                  </a:schemeClr>
                </a:solidFill>
              </a:rPr>
              <a:t>Protected, effective, secure and safe are top emotions / attributes that are related to security territories “confident” and “peace of mind”; Intel Corporate Brand Attribute “smart” also pops</a:t>
            </a:r>
          </a:p>
        </p:txBody>
      </p:sp>
      <p:sp>
        <p:nvSpPr>
          <p:cNvPr id="34" name="Rectangle 33"/>
          <p:cNvSpPr/>
          <p:nvPr/>
        </p:nvSpPr>
        <p:spPr>
          <a:xfrm>
            <a:off x="228600" y="2590800"/>
            <a:ext cx="1892300" cy="774550"/>
          </a:xfrm>
          <a:prstGeom prst="rect">
            <a:avLst/>
          </a:prstGeom>
          <a:solidFill>
            <a:schemeClr val="bg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u="sng" dirty="0">
                <a:solidFill>
                  <a:schemeClr val="tx1">
                    <a:lumMod val="75000"/>
                    <a:lumOff val="25000"/>
                  </a:schemeClr>
                </a:solidFill>
              </a:rPr>
              <a:t>Most Important Emotions</a:t>
            </a:r>
            <a:r>
              <a:rPr lang="en-US" sz="1100" dirty="0">
                <a:solidFill>
                  <a:schemeClr val="tx1">
                    <a:lumMod val="75000"/>
                    <a:lumOff val="25000"/>
                  </a:schemeClr>
                </a:solidFill>
              </a:rPr>
              <a:t>:</a:t>
            </a:r>
          </a:p>
          <a:p>
            <a:pPr marL="228600" indent="-228600">
              <a:buAutoNum type="arabicPeriod"/>
            </a:pPr>
            <a:r>
              <a:rPr lang="en-US" sz="1100" dirty="0">
                <a:solidFill>
                  <a:schemeClr val="tx1">
                    <a:lumMod val="75000"/>
                    <a:lumOff val="25000"/>
                  </a:schemeClr>
                </a:solidFill>
              </a:rPr>
              <a:t>Safe</a:t>
            </a:r>
          </a:p>
          <a:p>
            <a:pPr marL="228600" indent="-228600">
              <a:buAutoNum type="arabicPeriod"/>
            </a:pPr>
            <a:r>
              <a:rPr lang="en-US" sz="1100" dirty="0">
                <a:solidFill>
                  <a:schemeClr val="tx1">
                    <a:lumMod val="75000"/>
                    <a:lumOff val="25000"/>
                  </a:schemeClr>
                </a:solidFill>
              </a:rPr>
              <a:t>Secure</a:t>
            </a:r>
          </a:p>
          <a:p>
            <a:pPr marL="228600" indent="-228600">
              <a:buAutoNum type="arabicPeriod"/>
            </a:pPr>
            <a:r>
              <a:rPr lang="en-US" sz="1100" dirty="0">
                <a:solidFill>
                  <a:schemeClr val="tx1">
                    <a:lumMod val="75000"/>
                    <a:lumOff val="25000"/>
                  </a:schemeClr>
                </a:solidFill>
              </a:rPr>
              <a:t>Protected</a:t>
            </a:r>
          </a:p>
        </p:txBody>
      </p:sp>
      <p:sp>
        <p:nvSpPr>
          <p:cNvPr id="20" name="Rounded Rectangle 19"/>
          <p:cNvSpPr/>
          <p:nvPr/>
        </p:nvSpPr>
        <p:spPr>
          <a:xfrm>
            <a:off x="3331027" y="2509588"/>
            <a:ext cx="5606143" cy="5270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228599" y="1742049"/>
            <a:ext cx="2886075" cy="312024"/>
          </a:xfrm>
          <a:prstGeom prst="rect">
            <a:avLst/>
          </a:prstGeom>
          <a:solidFill>
            <a:schemeClr val="bg2">
              <a:lumMod val="60000"/>
              <a:lumOff val="40000"/>
            </a:schemeClr>
          </a:solidFill>
        </p:spPr>
        <p:txBody>
          <a:bodyPr vert="horz" wrap="square" lIns="91440" tIns="0" rIns="91440" bIns="0" rtlCol="0" anchor="ctr">
            <a:noAutofit/>
          </a:bodyPr>
          <a:lstStyle/>
          <a:p>
            <a:pPr algn="ctr"/>
            <a:r>
              <a:rPr lang="en-US" sz="1000" b="1" i="1" dirty="0"/>
              <a:t>NOTE</a:t>
            </a:r>
            <a:r>
              <a:rPr lang="en-US" sz="1000" i="1" dirty="0"/>
              <a:t>: Though both emotions and attributes are shown here, they were tested separately</a:t>
            </a:r>
          </a:p>
        </p:txBody>
      </p:sp>
    </p:spTree>
    <p:extLst>
      <p:ext uri="{BB962C8B-B14F-4D97-AF65-F5344CB8AC3E}">
        <p14:creationId xmlns:p14="http://schemas.microsoft.com/office/powerpoint/2010/main" val="1722445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54392" y="133350"/>
            <a:ext cx="8389620" cy="708479"/>
          </a:xfrm>
        </p:spPr>
        <p:txBody>
          <a:bodyPr/>
          <a:lstStyle/>
          <a:p>
            <a:r>
              <a:rPr lang="en-US" dirty="0"/>
              <a:t>Similarly, Japanese consumers associate the concepts with strongly desired security-related emotions</a:t>
            </a:r>
          </a:p>
        </p:txBody>
      </p:sp>
      <p:sp>
        <p:nvSpPr>
          <p:cNvPr id="9" name="Text Placeholder 8"/>
          <p:cNvSpPr>
            <a:spLocks noGrp="1"/>
          </p:cNvSpPr>
          <p:nvPr>
            <p:ph type="body" sz="quarter" idx="13"/>
          </p:nvPr>
        </p:nvSpPr>
        <p:spPr/>
        <p:txBody>
          <a:bodyPr/>
          <a:lstStyle/>
          <a:p>
            <a:r>
              <a:rPr lang="en-US" sz="1200" i="1" dirty="0"/>
              <a:t>Japanese Consumer PC | Top 10 Strongest Emotions / Attributes with Concept </a:t>
            </a:r>
            <a:r>
              <a:rPr lang="en-US" sz="1050" i="1" dirty="0">
                <a:solidFill>
                  <a:schemeClr val="bg2">
                    <a:lumMod val="75000"/>
                  </a:schemeClr>
                </a:solidFill>
              </a:rPr>
              <a:t>(% ‘Yes’)</a:t>
            </a:r>
          </a:p>
        </p:txBody>
      </p:sp>
      <p:sp>
        <p:nvSpPr>
          <p:cNvPr id="10" name="Text Placeholder 9"/>
          <p:cNvSpPr>
            <a:spLocks noGrp="1"/>
          </p:cNvSpPr>
          <p:nvPr>
            <p:ph type="body" sz="quarter" idx="14"/>
          </p:nvPr>
        </p:nvSpPr>
        <p:spPr/>
        <p:txBody>
          <a:bodyPr/>
          <a:lstStyle/>
          <a:p>
            <a:r>
              <a:rPr lang="en-US" dirty="0"/>
              <a:t>Note:	Capital letters indicate statistical significance at the 90% confidence level.</a:t>
            </a:r>
          </a:p>
          <a:p>
            <a:r>
              <a:rPr lang="en-GB" dirty="0"/>
              <a:t>GR1.	Thinking about the product and all three screens you just saw, please decide </a:t>
            </a:r>
            <a:r>
              <a:rPr lang="en-GB" u="sng" dirty="0"/>
              <a:t>whether the word you see on the screen describes the product</a:t>
            </a:r>
            <a:r>
              <a:rPr lang="en-GB" dirty="0"/>
              <a:t>.</a:t>
            </a:r>
            <a:r>
              <a:rPr lang="en-US" dirty="0"/>
              <a:t> </a:t>
            </a:r>
            <a:r>
              <a:rPr lang="en-GB" dirty="0"/>
              <a:t>Does the word describe the product?</a:t>
            </a:r>
            <a:endParaRPr lang="en-US" dirty="0"/>
          </a:p>
          <a:p>
            <a:r>
              <a:rPr lang="en-US" dirty="0"/>
              <a:t>GR2.	</a:t>
            </a:r>
            <a:r>
              <a:rPr lang="en-GB" dirty="0"/>
              <a:t>Now, we’d like you to imagine that you are using the product you just saw. Please decide whether the word on the screen </a:t>
            </a:r>
            <a:r>
              <a:rPr lang="en-GB" u="sng" dirty="0"/>
              <a:t>describes how you imagine you’d feel while using or after using the product</a:t>
            </a:r>
            <a:r>
              <a:rPr lang="en-GB" dirty="0"/>
              <a:t>. Does the word describe how you would 	feel while using the product? </a:t>
            </a:r>
            <a:endParaRPr lang="en-US" dirty="0"/>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34</a:t>
            </a:fld>
            <a:endParaRPr lang="en-US" dirty="0">
              <a:solidFill>
                <a:prstClr val="white"/>
              </a:solidFill>
            </a:endParaRPr>
          </a:p>
        </p:txBody>
      </p:sp>
      <p:graphicFrame>
        <p:nvGraphicFramePr>
          <p:cNvPr id="27" name="Table 26"/>
          <p:cNvGraphicFramePr>
            <a:graphicFrameLocks noGrp="1"/>
          </p:cNvGraphicFramePr>
          <p:nvPr/>
        </p:nvGraphicFramePr>
        <p:xfrm>
          <a:off x="304800" y="1604272"/>
          <a:ext cx="8595360" cy="2562225"/>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tblGrid>
              <a:tr h="2562225">
                <a:tc>
                  <a:txBody>
                    <a:bodyPr/>
                    <a:lstStyle/>
                    <a:p>
                      <a:endParaRPr lang="en-US" sz="1050" b="0" i="1" dirty="0">
                        <a:solidFill>
                          <a:schemeClr val="bg2">
                            <a:lumMod val="50000"/>
                          </a:schemeClr>
                        </a:solidFill>
                      </a:endParaRPr>
                    </a:p>
                  </a:txBody>
                  <a:tcP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8" name="Object 4"/>
          <p:cNvGraphicFramePr>
            <a:graphicFrameLocks/>
          </p:cNvGraphicFramePr>
          <p:nvPr>
            <p:extLst>
              <p:ext uri="{D42A27DB-BD31-4B8C-83A1-F6EECF244321}">
                <p14:modId xmlns:p14="http://schemas.microsoft.com/office/powerpoint/2010/main" val="1454271279"/>
              </p:ext>
            </p:extLst>
          </p:nvPr>
        </p:nvGraphicFramePr>
        <p:xfrm>
          <a:off x="1624013" y="1514158"/>
          <a:ext cx="8077200" cy="3109912"/>
        </p:xfrm>
        <a:graphic>
          <a:graphicData uri="http://schemas.openxmlformats.org/presentationml/2006/ole">
            <mc:AlternateContent xmlns:mc="http://schemas.openxmlformats.org/markup-compatibility/2006">
              <mc:Choice xmlns:v="urn:schemas-microsoft-com:vml" Requires="v">
                <p:oleObj name="Worksheet" r:id="rId6" imgW="8086619" imgH="3114764" progId="Excel.Sheet.12">
                  <p:embed/>
                </p:oleObj>
              </mc:Choice>
              <mc:Fallback>
                <p:oleObj name="Worksheet" r:id="rId6" imgW="8086619" imgH="3114764" progId="Excel.Sheet.1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4013" y="1514158"/>
                        <a:ext cx="8077200" cy="3109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p:nvPr/>
        </p:nvGrpSpPr>
        <p:grpSpPr>
          <a:xfrm>
            <a:off x="8557623" y="88900"/>
            <a:ext cx="502920" cy="680392"/>
            <a:chOff x="8514081" y="88900"/>
            <a:chExt cx="502920" cy="680392"/>
          </a:xfrm>
        </p:grpSpPr>
        <p:pic>
          <p:nvPicPr>
            <p:cNvPr id="19" name="Picture 5" descr="C:\Users\cmitchell\Desktop\1280px-Flag_of_Japan.svg.png"/>
            <p:cNvPicPr>
              <a:picLocks noChangeAspect="1" noChangeArrowheads="1"/>
            </p:cNvPicPr>
            <p:nvPr/>
          </p:nvPicPr>
          <p:blipFill>
            <a:blip r:embed="rId8" cstate="screen"/>
            <a:srcRect/>
            <a:stretch>
              <a:fillRect/>
            </a:stretch>
          </p:blipFill>
          <p:spPr bwMode="auto">
            <a:xfrm>
              <a:off x="8514081" y="88900"/>
              <a:ext cx="502920" cy="335148"/>
            </a:xfrm>
            <a:prstGeom prst="rect">
              <a:avLst/>
            </a:prstGeom>
            <a:noFill/>
            <a:ln>
              <a:solidFill>
                <a:schemeClr val="bg2"/>
              </a:solidFill>
            </a:ln>
          </p:spPr>
        </p:pic>
        <p:grpSp>
          <p:nvGrpSpPr>
            <p:cNvPr id="3" name="Group 31"/>
            <p:cNvGrpSpPr/>
            <p:nvPr/>
          </p:nvGrpSpPr>
          <p:grpSpPr>
            <a:xfrm>
              <a:off x="8566438" y="497925"/>
              <a:ext cx="389601" cy="271367"/>
              <a:chOff x="6872285" y="753756"/>
              <a:chExt cx="989013" cy="617845"/>
            </a:xfrm>
            <a:solidFill>
              <a:schemeClr val="accent2">
                <a:lumMod val="75000"/>
              </a:schemeClr>
            </a:solidFill>
          </p:grpSpPr>
          <p:sp>
            <p:nvSpPr>
              <p:cNvPr id="21" name="Freeform 9"/>
              <p:cNvSpPr>
                <a:spLocks noEditPoints="1"/>
              </p:cNvSpPr>
              <p:nvPr/>
            </p:nvSpPr>
            <p:spPr bwMode="auto">
              <a:xfrm>
                <a:off x="6872285" y="1274762"/>
                <a:ext cx="989013" cy="96839"/>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0"/>
              <p:cNvSpPr>
                <a:spLocks noEditPoints="1"/>
              </p:cNvSpPr>
              <p:nvPr/>
            </p:nvSpPr>
            <p:spPr bwMode="auto">
              <a:xfrm>
                <a:off x="6989456" y="753756"/>
                <a:ext cx="817563" cy="515938"/>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28" name="TextBox 27"/>
          <p:cNvSpPr txBox="1"/>
          <p:nvPr/>
        </p:nvSpPr>
        <p:spPr>
          <a:xfrm>
            <a:off x="4112558" y="1239483"/>
            <a:ext cx="1381125" cy="694944"/>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102</a:t>
            </a:r>
          </a:p>
        </p:txBody>
      </p:sp>
      <p:sp>
        <p:nvSpPr>
          <p:cNvPr id="29" name="TextBox 28"/>
          <p:cNvSpPr txBox="1"/>
          <p:nvPr/>
        </p:nvSpPr>
        <p:spPr>
          <a:xfrm>
            <a:off x="5665571" y="1239483"/>
            <a:ext cx="1381125" cy="694944"/>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99</a:t>
            </a:r>
          </a:p>
        </p:txBody>
      </p:sp>
      <p:sp>
        <p:nvSpPr>
          <p:cNvPr id="30" name="TextBox 29"/>
          <p:cNvSpPr txBox="1"/>
          <p:nvPr/>
        </p:nvSpPr>
        <p:spPr>
          <a:xfrm>
            <a:off x="7218583" y="1239483"/>
            <a:ext cx="1381125" cy="694944"/>
          </a:xfrm>
          <a:prstGeom prst="rect">
            <a:avLst/>
          </a:prstGeom>
          <a:noFill/>
        </p:spPr>
        <p:txBody>
          <a:bodyPr vert="horz" wrap="square" lIns="0" tIns="0" rIns="0" bIns="0" rtlCol="0">
            <a:noAutofit/>
          </a:bodyPr>
          <a:lstStyle/>
          <a:p>
            <a:pPr algn="ctr"/>
            <a:r>
              <a:rPr lang="en-US" sz="1200" b="1" dirty="0">
                <a:solidFill>
                  <a:schemeClr val="tx2"/>
                </a:solidFill>
              </a:rPr>
              <a:t>Concept C</a:t>
            </a:r>
          </a:p>
          <a:p>
            <a:pPr algn="ctr"/>
            <a:r>
              <a:rPr lang="en-US" sz="1000" dirty="0">
                <a:solidFill>
                  <a:srgbClr val="003C71"/>
                </a:solidFill>
              </a:rPr>
              <a:t>n = </a:t>
            </a:r>
            <a:r>
              <a:rPr lang="en-US" sz="1000" dirty="0">
                <a:solidFill>
                  <a:schemeClr val="tx2"/>
                </a:solidFill>
              </a:rPr>
              <a:t>100</a:t>
            </a:r>
          </a:p>
        </p:txBody>
      </p:sp>
      <p:sp>
        <p:nvSpPr>
          <p:cNvPr id="32" name="Rounded Rectangle 31"/>
          <p:cNvSpPr/>
          <p:nvPr/>
        </p:nvSpPr>
        <p:spPr>
          <a:xfrm>
            <a:off x="3106057" y="1704065"/>
            <a:ext cx="5758543" cy="107505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228600" y="2590800"/>
            <a:ext cx="1892300" cy="774550"/>
          </a:xfrm>
          <a:prstGeom prst="rect">
            <a:avLst/>
          </a:prstGeom>
          <a:solidFill>
            <a:schemeClr val="bg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u="sng" dirty="0">
                <a:solidFill>
                  <a:schemeClr val="tx1">
                    <a:lumMod val="75000"/>
                    <a:lumOff val="25000"/>
                  </a:schemeClr>
                </a:solidFill>
              </a:rPr>
              <a:t>Most Important Emotions</a:t>
            </a:r>
            <a:r>
              <a:rPr lang="en-US" sz="1100" dirty="0">
                <a:solidFill>
                  <a:schemeClr val="tx1">
                    <a:lumMod val="75000"/>
                    <a:lumOff val="25000"/>
                  </a:schemeClr>
                </a:solidFill>
              </a:rPr>
              <a:t>:</a:t>
            </a:r>
          </a:p>
          <a:p>
            <a:pPr marL="228600" indent="-228600">
              <a:buAutoNum type="arabicPeriod"/>
            </a:pPr>
            <a:r>
              <a:rPr lang="en-US" sz="1100" dirty="0">
                <a:solidFill>
                  <a:schemeClr val="tx1">
                    <a:lumMod val="75000"/>
                    <a:lumOff val="25000"/>
                  </a:schemeClr>
                </a:solidFill>
              </a:rPr>
              <a:t>Safe</a:t>
            </a:r>
          </a:p>
          <a:p>
            <a:pPr marL="228600" indent="-228600">
              <a:buAutoNum type="arabicPeriod"/>
            </a:pPr>
            <a:r>
              <a:rPr lang="en-US" sz="1100" dirty="0">
                <a:solidFill>
                  <a:schemeClr val="tx1">
                    <a:lumMod val="75000"/>
                    <a:lumOff val="25000"/>
                  </a:schemeClr>
                </a:solidFill>
              </a:rPr>
              <a:t>Secure</a:t>
            </a:r>
          </a:p>
          <a:p>
            <a:pPr marL="228600" indent="-228600">
              <a:buAutoNum type="arabicPeriod"/>
            </a:pPr>
            <a:r>
              <a:rPr lang="en-US" sz="1100" dirty="0">
                <a:solidFill>
                  <a:schemeClr val="tx1">
                    <a:lumMod val="75000"/>
                    <a:lumOff val="25000"/>
                  </a:schemeClr>
                </a:solidFill>
              </a:rPr>
              <a:t>Protected</a:t>
            </a:r>
          </a:p>
        </p:txBody>
      </p:sp>
      <p:sp>
        <p:nvSpPr>
          <p:cNvPr id="24" name="Rectangle 23"/>
          <p:cNvSpPr/>
          <p:nvPr/>
        </p:nvSpPr>
        <p:spPr>
          <a:xfrm>
            <a:off x="203200" y="3530600"/>
            <a:ext cx="3017520" cy="698500"/>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solidFill>
                  <a:schemeClr val="tx1">
                    <a:lumMod val="75000"/>
                    <a:lumOff val="25000"/>
                  </a:schemeClr>
                </a:solidFill>
              </a:rPr>
              <a:t>Top associations align with security territories “confident</a:t>
            </a:r>
            <a:r>
              <a:rPr lang="en-US" sz="1050" dirty="0">
                <a:solidFill>
                  <a:schemeClr val="tx1">
                    <a:lumMod val="75000"/>
                    <a:lumOff val="25000"/>
                  </a:schemeClr>
                </a:solidFill>
              </a:rPr>
              <a:t>” and “peace of mind</a:t>
            </a:r>
            <a:r>
              <a:rPr lang="en-US" sz="1050">
                <a:solidFill>
                  <a:schemeClr val="tx1">
                    <a:lumMod val="75000"/>
                    <a:lumOff val="25000"/>
                  </a:schemeClr>
                </a:solidFill>
              </a:rPr>
              <a:t>”; Intel Corporate Brand Attribute “smart</a:t>
            </a:r>
            <a:r>
              <a:rPr lang="en-US" sz="1050" dirty="0">
                <a:solidFill>
                  <a:schemeClr val="tx1">
                    <a:lumMod val="75000"/>
                    <a:lumOff val="25000"/>
                  </a:schemeClr>
                </a:solidFill>
              </a:rPr>
              <a:t>” is also strong</a:t>
            </a:r>
          </a:p>
        </p:txBody>
      </p:sp>
    </p:spTree>
    <p:extLst>
      <p:ext uri="{BB962C8B-B14F-4D97-AF65-F5344CB8AC3E}">
        <p14:creationId xmlns:p14="http://schemas.microsoft.com/office/powerpoint/2010/main" val="1722445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318500" cy="708479"/>
          </a:xfrm>
        </p:spPr>
        <p:txBody>
          <a:bodyPr/>
          <a:lstStyle/>
          <a:p>
            <a:r>
              <a:rPr lang="en-US" dirty="0"/>
              <a:t>German consumers also feel the concepts align well with desired emotions safe, secure and protected</a:t>
            </a:r>
          </a:p>
        </p:txBody>
      </p:sp>
      <p:sp>
        <p:nvSpPr>
          <p:cNvPr id="9" name="Text Placeholder 8"/>
          <p:cNvSpPr>
            <a:spLocks noGrp="1"/>
          </p:cNvSpPr>
          <p:nvPr>
            <p:ph type="body" sz="quarter" idx="13"/>
          </p:nvPr>
        </p:nvSpPr>
        <p:spPr/>
        <p:txBody>
          <a:bodyPr/>
          <a:lstStyle/>
          <a:p>
            <a:r>
              <a:rPr lang="en-US" sz="1200" i="1" dirty="0"/>
              <a:t>German Consumer PC | Top 10 Strongest Emotions / Attributes with Concept </a:t>
            </a:r>
            <a:r>
              <a:rPr lang="en-US" sz="1050" i="1" dirty="0">
                <a:solidFill>
                  <a:schemeClr val="bg2">
                    <a:lumMod val="75000"/>
                  </a:schemeClr>
                </a:solidFill>
              </a:rPr>
              <a:t>(% ‘Yes’)</a:t>
            </a:r>
          </a:p>
        </p:txBody>
      </p:sp>
      <p:sp>
        <p:nvSpPr>
          <p:cNvPr id="10" name="Text Placeholder 9"/>
          <p:cNvSpPr>
            <a:spLocks noGrp="1"/>
          </p:cNvSpPr>
          <p:nvPr>
            <p:ph type="body" sz="quarter" idx="14"/>
          </p:nvPr>
        </p:nvSpPr>
        <p:spPr/>
        <p:txBody>
          <a:bodyPr/>
          <a:lstStyle/>
          <a:p>
            <a:r>
              <a:rPr lang="en-US" dirty="0"/>
              <a:t>Note:	Capital letters indicate statistical significance at the 90% confidence level.</a:t>
            </a:r>
          </a:p>
          <a:p>
            <a:r>
              <a:rPr lang="en-GB" dirty="0"/>
              <a:t>GR1.	Thinking about the product and all three screens you just saw, please decide </a:t>
            </a:r>
            <a:r>
              <a:rPr lang="en-GB" u="sng" dirty="0"/>
              <a:t>whether the word you see on the screen describes the product</a:t>
            </a:r>
            <a:r>
              <a:rPr lang="en-GB" dirty="0"/>
              <a:t>.</a:t>
            </a:r>
            <a:r>
              <a:rPr lang="en-US" dirty="0"/>
              <a:t> </a:t>
            </a:r>
            <a:r>
              <a:rPr lang="en-GB" dirty="0"/>
              <a:t>Does the word describe the product?</a:t>
            </a:r>
            <a:endParaRPr lang="en-US" dirty="0"/>
          </a:p>
          <a:p>
            <a:r>
              <a:rPr lang="en-US" dirty="0"/>
              <a:t>GR2.	</a:t>
            </a:r>
            <a:r>
              <a:rPr lang="en-GB" dirty="0"/>
              <a:t>Now, we’d like you to imagine that you are using the product you just saw. Please decide whether the word on the screen </a:t>
            </a:r>
            <a:r>
              <a:rPr lang="en-GB" u="sng" dirty="0"/>
              <a:t>describes how you imagine you’d feel while using or after using the product</a:t>
            </a:r>
            <a:r>
              <a:rPr lang="en-GB" dirty="0"/>
              <a:t>. Does the word describe how you would 	feel while using the product? </a:t>
            </a:r>
            <a:endParaRPr lang="en-US" dirty="0"/>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35</a:t>
            </a:fld>
            <a:endParaRPr lang="en-US" dirty="0">
              <a:solidFill>
                <a:prstClr val="white"/>
              </a:solidFill>
            </a:endParaRPr>
          </a:p>
        </p:txBody>
      </p:sp>
      <p:graphicFrame>
        <p:nvGraphicFramePr>
          <p:cNvPr id="27" name="Table 26"/>
          <p:cNvGraphicFramePr>
            <a:graphicFrameLocks noGrp="1"/>
          </p:cNvGraphicFramePr>
          <p:nvPr/>
        </p:nvGraphicFramePr>
        <p:xfrm>
          <a:off x="304800" y="1604272"/>
          <a:ext cx="8595360" cy="2562225"/>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tblGrid>
              <a:tr h="2562225">
                <a:tc>
                  <a:txBody>
                    <a:bodyPr/>
                    <a:lstStyle/>
                    <a:p>
                      <a:endParaRPr lang="en-US" sz="1050" b="0" i="1" dirty="0">
                        <a:solidFill>
                          <a:schemeClr val="bg2">
                            <a:lumMod val="50000"/>
                          </a:schemeClr>
                        </a:solidFill>
                      </a:endParaRPr>
                    </a:p>
                  </a:txBody>
                  <a:tcP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8" name="Object 4"/>
          <p:cNvGraphicFramePr>
            <a:graphicFrameLocks/>
          </p:cNvGraphicFramePr>
          <p:nvPr>
            <p:extLst>
              <p:ext uri="{D42A27DB-BD31-4B8C-83A1-F6EECF244321}">
                <p14:modId xmlns:p14="http://schemas.microsoft.com/office/powerpoint/2010/main" val="1454271279"/>
              </p:ext>
            </p:extLst>
          </p:nvPr>
        </p:nvGraphicFramePr>
        <p:xfrm>
          <a:off x="1636713" y="1473200"/>
          <a:ext cx="8077200" cy="3328988"/>
        </p:xfrm>
        <a:graphic>
          <a:graphicData uri="http://schemas.openxmlformats.org/presentationml/2006/ole">
            <mc:AlternateContent xmlns:mc="http://schemas.openxmlformats.org/markup-compatibility/2006">
              <mc:Choice xmlns:v="urn:schemas-microsoft-com:vml" Requires="v">
                <p:oleObj name="Worksheet" r:id="rId6" imgW="8086619" imgH="3333680" progId="Excel.Sheet.12">
                  <p:embed/>
                </p:oleObj>
              </mc:Choice>
              <mc:Fallback>
                <p:oleObj name="Worksheet" r:id="rId6" imgW="8086619" imgH="3333680" progId="Excel.Sheet.1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6713" y="1473200"/>
                        <a:ext cx="8077200" cy="332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p:nvPr/>
        </p:nvGrpSpPr>
        <p:grpSpPr>
          <a:xfrm>
            <a:off x="8514081" y="88900"/>
            <a:ext cx="502920" cy="654992"/>
            <a:chOff x="8514081" y="88900"/>
            <a:chExt cx="502920" cy="654992"/>
          </a:xfrm>
        </p:grpSpPr>
        <p:pic>
          <p:nvPicPr>
            <p:cNvPr id="20" name="Picture 4" descr="C:\Users\cmitchell\Desktop\1280px-Flag_of_Germany.svg.png"/>
            <p:cNvPicPr>
              <a:picLocks noChangeAspect="1" noChangeArrowheads="1"/>
            </p:cNvPicPr>
            <p:nvPr/>
          </p:nvPicPr>
          <p:blipFill>
            <a:blip r:embed="rId8" cstate="screen"/>
            <a:srcRect/>
            <a:stretch>
              <a:fillRect/>
            </a:stretch>
          </p:blipFill>
          <p:spPr bwMode="auto">
            <a:xfrm>
              <a:off x="8514081" y="88900"/>
              <a:ext cx="502920" cy="301752"/>
            </a:xfrm>
            <a:prstGeom prst="rect">
              <a:avLst/>
            </a:prstGeom>
            <a:noFill/>
          </p:spPr>
        </p:pic>
        <p:grpSp>
          <p:nvGrpSpPr>
            <p:cNvPr id="3" name="Group 31"/>
            <p:cNvGrpSpPr/>
            <p:nvPr/>
          </p:nvGrpSpPr>
          <p:grpSpPr>
            <a:xfrm>
              <a:off x="8566439" y="472525"/>
              <a:ext cx="389601" cy="271367"/>
              <a:chOff x="6872288" y="753756"/>
              <a:chExt cx="989013" cy="617845"/>
            </a:xfrm>
            <a:solidFill>
              <a:schemeClr val="accent2">
                <a:lumMod val="75000"/>
              </a:schemeClr>
            </a:solidFill>
          </p:grpSpPr>
          <p:sp>
            <p:nvSpPr>
              <p:cNvPr id="24"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31" name="TextBox 30"/>
          <p:cNvSpPr txBox="1"/>
          <p:nvPr/>
        </p:nvSpPr>
        <p:spPr>
          <a:xfrm>
            <a:off x="4020481" y="1229577"/>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97</a:t>
            </a:r>
          </a:p>
        </p:txBody>
      </p:sp>
      <p:sp>
        <p:nvSpPr>
          <p:cNvPr id="32" name="TextBox 31"/>
          <p:cNvSpPr txBox="1"/>
          <p:nvPr/>
        </p:nvSpPr>
        <p:spPr>
          <a:xfrm>
            <a:off x="5625881" y="1229577"/>
            <a:ext cx="1381125" cy="695325"/>
          </a:xfrm>
          <a:prstGeom prst="rect">
            <a:avLst/>
          </a:prstGeom>
          <a:noFill/>
        </p:spPr>
        <p:txBody>
          <a:bodyPr vert="horz" wrap="square" lIns="0" tIns="0" rIns="0" bIns="0" rtlCol="0">
            <a:noAutofit/>
          </a:bodyPr>
          <a:lstStyle/>
          <a:p>
            <a:pPr algn="ctr"/>
            <a:r>
              <a:rPr lang="en-US" sz="1200" b="1" dirty="0">
                <a:solidFill>
                  <a:schemeClr val="tx2"/>
                </a:solidFill>
              </a:rPr>
              <a:t>Concept B</a:t>
            </a:r>
          </a:p>
          <a:p>
            <a:pPr algn="ctr"/>
            <a:r>
              <a:rPr lang="en-US" sz="1000" dirty="0">
                <a:solidFill>
                  <a:srgbClr val="003C71"/>
                </a:solidFill>
              </a:rPr>
              <a:t>n = </a:t>
            </a:r>
            <a:r>
              <a:rPr lang="en-US" sz="1000" dirty="0">
                <a:solidFill>
                  <a:schemeClr val="tx2"/>
                </a:solidFill>
              </a:rPr>
              <a:t>100</a:t>
            </a:r>
          </a:p>
        </p:txBody>
      </p:sp>
      <p:sp>
        <p:nvSpPr>
          <p:cNvPr id="33" name="TextBox 32"/>
          <p:cNvSpPr txBox="1"/>
          <p:nvPr/>
        </p:nvSpPr>
        <p:spPr>
          <a:xfrm>
            <a:off x="7231281" y="1229577"/>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 103</a:t>
            </a:r>
          </a:p>
        </p:txBody>
      </p:sp>
      <p:sp>
        <p:nvSpPr>
          <p:cNvPr id="34" name="Rounded Rectangle 33"/>
          <p:cNvSpPr/>
          <p:nvPr/>
        </p:nvSpPr>
        <p:spPr>
          <a:xfrm>
            <a:off x="3106057" y="1682007"/>
            <a:ext cx="5758543" cy="27432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228600" y="2590800"/>
            <a:ext cx="1892300" cy="774550"/>
          </a:xfrm>
          <a:prstGeom prst="rect">
            <a:avLst/>
          </a:prstGeom>
          <a:solidFill>
            <a:schemeClr val="bg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u="sng" dirty="0">
                <a:solidFill>
                  <a:schemeClr val="tx1">
                    <a:lumMod val="75000"/>
                    <a:lumOff val="25000"/>
                  </a:schemeClr>
                </a:solidFill>
              </a:rPr>
              <a:t>Most Important Emotions</a:t>
            </a:r>
            <a:r>
              <a:rPr lang="en-US" sz="1100" dirty="0">
                <a:solidFill>
                  <a:schemeClr val="tx1">
                    <a:lumMod val="75000"/>
                    <a:lumOff val="25000"/>
                  </a:schemeClr>
                </a:solidFill>
              </a:rPr>
              <a:t>:</a:t>
            </a:r>
          </a:p>
          <a:p>
            <a:pPr marL="228600" indent="-228600">
              <a:buAutoNum type="arabicPeriod"/>
            </a:pPr>
            <a:r>
              <a:rPr lang="en-US" sz="1100" dirty="0">
                <a:solidFill>
                  <a:schemeClr val="tx1">
                    <a:lumMod val="75000"/>
                    <a:lumOff val="25000"/>
                  </a:schemeClr>
                </a:solidFill>
              </a:rPr>
              <a:t>Safe</a:t>
            </a:r>
          </a:p>
          <a:p>
            <a:pPr marL="228600" indent="-228600">
              <a:buAutoNum type="arabicPeriod"/>
            </a:pPr>
            <a:r>
              <a:rPr lang="en-US" sz="1100" dirty="0">
                <a:solidFill>
                  <a:schemeClr val="tx1">
                    <a:lumMod val="75000"/>
                    <a:lumOff val="25000"/>
                  </a:schemeClr>
                </a:solidFill>
              </a:rPr>
              <a:t>Secure</a:t>
            </a:r>
          </a:p>
          <a:p>
            <a:pPr marL="228600" indent="-228600">
              <a:buAutoNum type="arabicPeriod"/>
            </a:pPr>
            <a:r>
              <a:rPr lang="en-US" sz="1100" dirty="0">
                <a:solidFill>
                  <a:schemeClr val="tx1">
                    <a:lumMod val="75000"/>
                    <a:lumOff val="25000"/>
                  </a:schemeClr>
                </a:solidFill>
              </a:rPr>
              <a:t>Protected</a:t>
            </a:r>
          </a:p>
        </p:txBody>
      </p:sp>
      <p:sp>
        <p:nvSpPr>
          <p:cNvPr id="21" name="Rounded Rectangle 20"/>
          <p:cNvSpPr/>
          <p:nvPr/>
        </p:nvSpPr>
        <p:spPr>
          <a:xfrm>
            <a:off x="3106057" y="2222760"/>
            <a:ext cx="5758543" cy="50573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203200" y="3530600"/>
            <a:ext cx="3017520" cy="698500"/>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lumMod val="75000"/>
                    <a:lumOff val="25000"/>
                  </a:schemeClr>
                </a:solidFill>
              </a:rPr>
              <a:t>Concepts again align with security territories; Intel Corporate Brand Attribute “bold” is also a top association</a:t>
            </a:r>
          </a:p>
        </p:txBody>
      </p:sp>
    </p:spTree>
    <p:extLst>
      <p:ext uri="{BB962C8B-B14F-4D97-AF65-F5344CB8AC3E}">
        <p14:creationId xmlns:p14="http://schemas.microsoft.com/office/powerpoint/2010/main" val="1722445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67700" cy="708479"/>
          </a:xfrm>
        </p:spPr>
        <p:txBody>
          <a:bodyPr/>
          <a:lstStyle/>
          <a:p>
            <a:r>
              <a:rPr lang="en-US" dirty="0"/>
              <a:t>For US Mobile consumers, the concepts again deliver on emotions associated with peace of mind </a:t>
            </a:r>
          </a:p>
        </p:txBody>
      </p:sp>
      <p:sp>
        <p:nvSpPr>
          <p:cNvPr id="9" name="Text Placeholder 8"/>
          <p:cNvSpPr>
            <a:spLocks noGrp="1"/>
          </p:cNvSpPr>
          <p:nvPr>
            <p:ph type="body" sz="quarter" idx="13"/>
          </p:nvPr>
        </p:nvSpPr>
        <p:spPr/>
        <p:txBody>
          <a:bodyPr/>
          <a:lstStyle/>
          <a:p>
            <a:r>
              <a:rPr lang="en-US" sz="1200" i="1" dirty="0"/>
              <a:t>US Consumer Mobile | Top 10 Strongest Emotions / Attributes with Concept </a:t>
            </a:r>
            <a:r>
              <a:rPr lang="en-US" sz="1050" i="1" dirty="0">
                <a:solidFill>
                  <a:schemeClr val="bg2">
                    <a:lumMod val="75000"/>
                  </a:schemeClr>
                </a:solidFill>
              </a:rPr>
              <a:t>(% ‘Yes’)</a:t>
            </a:r>
          </a:p>
        </p:txBody>
      </p:sp>
      <p:sp>
        <p:nvSpPr>
          <p:cNvPr id="10" name="Text Placeholder 9"/>
          <p:cNvSpPr>
            <a:spLocks noGrp="1"/>
          </p:cNvSpPr>
          <p:nvPr>
            <p:ph type="body" sz="quarter" idx="14"/>
          </p:nvPr>
        </p:nvSpPr>
        <p:spPr/>
        <p:txBody>
          <a:bodyPr/>
          <a:lstStyle/>
          <a:p>
            <a:r>
              <a:rPr lang="en-US" dirty="0"/>
              <a:t>Note:	Capital letters indicate statistical significance at the 90% confidence level.</a:t>
            </a:r>
          </a:p>
          <a:p>
            <a:r>
              <a:rPr lang="en-GB" dirty="0"/>
              <a:t>GR1.	Thinking about the product and all three screens you just saw, please decide </a:t>
            </a:r>
            <a:r>
              <a:rPr lang="en-GB" u="sng" dirty="0"/>
              <a:t>whether the word you see on the screen describes the product</a:t>
            </a:r>
            <a:r>
              <a:rPr lang="en-GB" dirty="0"/>
              <a:t>.</a:t>
            </a:r>
            <a:r>
              <a:rPr lang="en-US" dirty="0"/>
              <a:t> </a:t>
            </a:r>
            <a:r>
              <a:rPr lang="en-GB" dirty="0"/>
              <a:t>Does the word describe the product?</a:t>
            </a:r>
            <a:endParaRPr lang="en-US" dirty="0"/>
          </a:p>
          <a:p>
            <a:r>
              <a:rPr lang="en-US" dirty="0"/>
              <a:t>GR2.	</a:t>
            </a:r>
            <a:r>
              <a:rPr lang="en-GB" dirty="0"/>
              <a:t>Now, we’d like you to imagine that you are using the product you just saw. Please decide whether the word on the screen </a:t>
            </a:r>
            <a:r>
              <a:rPr lang="en-GB" u="sng" dirty="0"/>
              <a:t>describes how you imagine you’d feel while using or after using the product</a:t>
            </a:r>
            <a:r>
              <a:rPr lang="en-GB" dirty="0"/>
              <a:t>. Does the word describe how you would 	feel while using the product? </a:t>
            </a:r>
            <a:endParaRPr lang="en-US" dirty="0"/>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36</a:t>
            </a:fld>
            <a:endParaRPr lang="en-US" dirty="0">
              <a:solidFill>
                <a:prstClr val="white"/>
              </a:solidFill>
            </a:endParaRPr>
          </a:p>
        </p:txBody>
      </p:sp>
      <p:graphicFrame>
        <p:nvGraphicFramePr>
          <p:cNvPr id="27" name="Table 26"/>
          <p:cNvGraphicFramePr>
            <a:graphicFrameLocks noGrp="1"/>
          </p:cNvGraphicFramePr>
          <p:nvPr/>
        </p:nvGraphicFramePr>
        <p:xfrm>
          <a:off x="304800" y="1604272"/>
          <a:ext cx="8595360" cy="2562225"/>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tblGrid>
              <a:tr h="2562225">
                <a:tc>
                  <a:txBody>
                    <a:bodyPr/>
                    <a:lstStyle/>
                    <a:p>
                      <a:endParaRPr lang="en-US" sz="1050" b="0" i="1" dirty="0">
                        <a:solidFill>
                          <a:schemeClr val="bg2">
                            <a:lumMod val="50000"/>
                          </a:schemeClr>
                        </a:solidFill>
                      </a:endParaRPr>
                    </a:p>
                  </a:txBody>
                  <a:tcP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8" name="Object 4"/>
          <p:cNvGraphicFramePr>
            <a:graphicFrameLocks/>
          </p:cNvGraphicFramePr>
          <p:nvPr>
            <p:extLst>
              <p:ext uri="{D42A27DB-BD31-4B8C-83A1-F6EECF244321}">
                <p14:modId xmlns:p14="http://schemas.microsoft.com/office/powerpoint/2010/main" val="1454271279"/>
              </p:ext>
            </p:extLst>
          </p:nvPr>
        </p:nvGraphicFramePr>
        <p:xfrm>
          <a:off x="1636713" y="1496060"/>
          <a:ext cx="8077200" cy="3111500"/>
        </p:xfrm>
        <a:graphic>
          <a:graphicData uri="http://schemas.openxmlformats.org/presentationml/2006/ole">
            <mc:AlternateContent xmlns:mc="http://schemas.openxmlformats.org/markup-compatibility/2006">
              <mc:Choice xmlns:v="urn:schemas-microsoft-com:vml" Requires="v">
                <p:oleObj name="Worksheet" r:id="rId6" imgW="8086619" imgH="3114764" progId="Excel.Sheet.12">
                  <p:embed/>
                </p:oleObj>
              </mc:Choice>
              <mc:Fallback>
                <p:oleObj name="Worksheet" r:id="rId6" imgW="8086619" imgH="3114764" progId="Excel.Sheet.1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6713" y="1496060"/>
                        <a:ext cx="8077200" cy="311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
          <p:cNvGrpSpPr/>
          <p:nvPr/>
        </p:nvGrpSpPr>
        <p:grpSpPr>
          <a:xfrm>
            <a:off x="8515589" y="88900"/>
            <a:ext cx="501412" cy="738235"/>
            <a:chOff x="8515589" y="88900"/>
            <a:chExt cx="501412" cy="738235"/>
          </a:xfrm>
        </p:grpSpPr>
        <p:grpSp>
          <p:nvGrpSpPr>
            <p:cNvPr id="3" name="Group 32"/>
            <p:cNvGrpSpPr/>
            <p:nvPr/>
          </p:nvGrpSpPr>
          <p:grpSpPr>
            <a:xfrm>
              <a:off x="8611936" y="472525"/>
              <a:ext cx="308720" cy="354610"/>
              <a:chOff x="5064151" y="325441"/>
              <a:chExt cx="457202" cy="474666"/>
            </a:xfrm>
            <a:solidFill>
              <a:schemeClr val="accent2">
                <a:lumMod val="75000"/>
              </a:schemeClr>
            </a:solidFill>
          </p:grpSpPr>
          <p:sp>
            <p:nvSpPr>
              <p:cNvPr id="21"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0" name="Picture 3" descr="C:\Users\cmitchell\Desktop\USA-Flag.jpg"/>
            <p:cNvPicPr>
              <a:picLocks noChangeAspect="1" noChangeArrowheads="1"/>
            </p:cNvPicPr>
            <p:nvPr/>
          </p:nvPicPr>
          <p:blipFill>
            <a:blip r:embed="rId8" cstate="screen"/>
            <a:srcRect/>
            <a:stretch>
              <a:fillRect/>
            </a:stretch>
          </p:blipFill>
          <p:spPr bwMode="auto">
            <a:xfrm>
              <a:off x="8515589" y="88900"/>
              <a:ext cx="501412" cy="302017"/>
            </a:xfrm>
            <a:prstGeom prst="rect">
              <a:avLst/>
            </a:prstGeom>
            <a:noFill/>
          </p:spPr>
        </p:pic>
      </p:grpSp>
      <p:sp>
        <p:nvSpPr>
          <p:cNvPr id="29" name="TextBox 28"/>
          <p:cNvSpPr txBox="1"/>
          <p:nvPr/>
        </p:nvSpPr>
        <p:spPr>
          <a:xfrm>
            <a:off x="4039531" y="1242277"/>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93</a:t>
            </a:r>
          </a:p>
        </p:txBody>
      </p:sp>
      <p:sp>
        <p:nvSpPr>
          <p:cNvPr id="30" name="TextBox 29"/>
          <p:cNvSpPr txBox="1"/>
          <p:nvPr/>
        </p:nvSpPr>
        <p:spPr>
          <a:xfrm>
            <a:off x="5635406" y="1242277"/>
            <a:ext cx="1381125" cy="695325"/>
          </a:xfrm>
          <a:prstGeom prst="rect">
            <a:avLst/>
          </a:prstGeom>
          <a:noFill/>
        </p:spPr>
        <p:txBody>
          <a:bodyPr vert="horz" wrap="square" lIns="0" tIns="0" rIns="0" bIns="0" rtlCol="0">
            <a:noAutofit/>
          </a:bodyPr>
          <a:lstStyle/>
          <a:p>
            <a:pPr algn="ctr"/>
            <a:r>
              <a:rPr lang="en-US" sz="1200" b="1" dirty="0">
                <a:solidFill>
                  <a:schemeClr val="tx2"/>
                </a:solidFill>
              </a:rPr>
              <a:t>Concept B</a:t>
            </a:r>
          </a:p>
          <a:p>
            <a:pPr algn="ctr"/>
            <a:r>
              <a:rPr lang="en-US" sz="1000" dirty="0">
                <a:solidFill>
                  <a:srgbClr val="003C71"/>
                </a:solidFill>
              </a:rPr>
              <a:t>n = </a:t>
            </a:r>
            <a:r>
              <a:rPr lang="en-US" sz="1000" dirty="0">
                <a:solidFill>
                  <a:schemeClr val="tx2"/>
                </a:solidFill>
              </a:rPr>
              <a:t>99</a:t>
            </a:r>
          </a:p>
        </p:txBody>
      </p:sp>
      <p:sp>
        <p:nvSpPr>
          <p:cNvPr id="32" name="TextBox 31"/>
          <p:cNvSpPr txBox="1"/>
          <p:nvPr/>
        </p:nvSpPr>
        <p:spPr>
          <a:xfrm>
            <a:off x="7231281" y="1242277"/>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 103</a:t>
            </a:r>
          </a:p>
        </p:txBody>
      </p:sp>
      <p:sp>
        <p:nvSpPr>
          <p:cNvPr id="33" name="Rounded Rectangle 32"/>
          <p:cNvSpPr/>
          <p:nvPr/>
        </p:nvSpPr>
        <p:spPr>
          <a:xfrm>
            <a:off x="3144606" y="1949117"/>
            <a:ext cx="5852160" cy="82550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228600" y="2590800"/>
            <a:ext cx="1892300" cy="774550"/>
          </a:xfrm>
          <a:prstGeom prst="rect">
            <a:avLst/>
          </a:prstGeom>
          <a:solidFill>
            <a:schemeClr val="bg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u="sng" dirty="0">
                <a:solidFill>
                  <a:schemeClr val="tx1">
                    <a:lumMod val="75000"/>
                    <a:lumOff val="25000"/>
                  </a:schemeClr>
                </a:solidFill>
              </a:rPr>
              <a:t>Most Important Emotions</a:t>
            </a:r>
            <a:r>
              <a:rPr lang="en-US" sz="1100" dirty="0">
                <a:solidFill>
                  <a:schemeClr val="tx1">
                    <a:lumMod val="75000"/>
                    <a:lumOff val="25000"/>
                  </a:schemeClr>
                </a:solidFill>
              </a:rPr>
              <a:t>:</a:t>
            </a:r>
          </a:p>
          <a:p>
            <a:pPr marL="228600" indent="-228600">
              <a:buFontTx/>
              <a:buAutoNum type="arabicPeriod"/>
            </a:pPr>
            <a:r>
              <a:rPr lang="en-US" sz="1100" dirty="0">
                <a:solidFill>
                  <a:schemeClr val="tx1">
                    <a:lumMod val="75000"/>
                    <a:lumOff val="25000"/>
                  </a:schemeClr>
                </a:solidFill>
              </a:rPr>
              <a:t>Secure</a:t>
            </a:r>
          </a:p>
          <a:p>
            <a:pPr marL="228600" indent="-228600">
              <a:buAutoNum type="arabicPeriod"/>
            </a:pPr>
            <a:r>
              <a:rPr lang="en-US" sz="1100" dirty="0">
                <a:solidFill>
                  <a:schemeClr val="tx1">
                    <a:lumMod val="75000"/>
                    <a:lumOff val="25000"/>
                  </a:schemeClr>
                </a:solidFill>
              </a:rPr>
              <a:t>Safe</a:t>
            </a:r>
          </a:p>
          <a:p>
            <a:pPr marL="228600" indent="-228600">
              <a:buAutoNum type="arabicPeriod"/>
            </a:pPr>
            <a:r>
              <a:rPr lang="en-US" sz="1100" dirty="0">
                <a:solidFill>
                  <a:schemeClr val="tx1">
                    <a:lumMod val="75000"/>
                    <a:lumOff val="25000"/>
                  </a:schemeClr>
                </a:solidFill>
              </a:rPr>
              <a:t>Protected</a:t>
            </a:r>
          </a:p>
        </p:txBody>
      </p:sp>
      <p:sp>
        <p:nvSpPr>
          <p:cNvPr id="23" name="Rectangle 22"/>
          <p:cNvSpPr/>
          <p:nvPr/>
        </p:nvSpPr>
        <p:spPr>
          <a:xfrm>
            <a:off x="203200" y="3530600"/>
            <a:ext cx="3096260" cy="660400"/>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lumMod val="75000"/>
                    <a:lumOff val="25000"/>
                  </a:schemeClr>
                </a:solidFill>
              </a:rPr>
              <a:t>Similar to PC, security territories “peace of mind” and “confident” align with all concepts, as does Intel Corporate Brand Attribute “smart”</a:t>
            </a:r>
          </a:p>
        </p:txBody>
      </p:sp>
    </p:spTree>
    <p:extLst>
      <p:ext uri="{BB962C8B-B14F-4D97-AF65-F5344CB8AC3E}">
        <p14:creationId xmlns:p14="http://schemas.microsoft.com/office/powerpoint/2010/main" val="1722445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108061"/>
            <a:ext cx="8688387" cy="2035313"/>
          </a:xfrm>
        </p:spPr>
        <p:txBody>
          <a:bodyPr/>
          <a:lstStyle/>
          <a:p>
            <a:r>
              <a:rPr lang="en-US" dirty="0"/>
              <a:t>SECTION 2 </a:t>
            </a:r>
            <a:br>
              <a:rPr lang="en-US" dirty="0"/>
            </a:br>
            <a:r>
              <a:rPr lang="en-US" sz="3600" dirty="0"/>
              <a:t>QUANTITATIVE B2B INSIGHTS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3" descr="C:\Users\cmitchell\Downloads\shutterstock_258726044.jpg"/>
          <p:cNvPicPr>
            <a:picLocks noChangeAspect="1" noChangeArrowheads="1"/>
          </p:cNvPicPr>
          <p:nvPr/>
        </p:nvPicPr>
        <p:blipFill>
          <a:blip r:embed="rId6" cstate="screen"/>
          <a:srcRect/>
          <a:stretch>
            <a:fillRect/>
          </a:stretch>
        </p:blipFill>
        <p:spPr bwMode="auto">
          <a:xfrm>
            <a:off x="1" y="0"/>
            <a:ext cx="9144000" cy="4762500"/>
          </a:xfrm>
          <a:prstGeom prst="rect">
            <a:avLst/>
          </a:prstGeom>
          <a:noFill/>
        </p:spPr>
      </p:pic>
      <p:sp>
        <p:nvSpPr>
          <p:cNvPr id="3" name="Slide Number Placeholder 2"/>
          <p:cNvSpPr>
            <a:spLocks noGrp="1"/>
          </p:cNvSpPr>
          <p:nvPr>
            <p:ph type="sldNum" sz="quarter" idx="12"/>
          </p:nvPr>
        </p:nvSpPr>
        <p:spPr/>
        <p:txBody>
          <a:bodyPr/>
          <a:lstStyle/>
          <a:p>
            <a:fld id="{EE2556C5-CE8C-6547-B838-EA80C61A4AF7}" type="slidenum">
              <a:rPr lang="en-US" smtClean="0"/>
              <a:pPr/>
              <a:t>38</a:t>
            </a:fld>
            <a:endParaRPr lang="en-US" dirty="0"/>
          </a:p>
        </p:txBody>
      </p:sp>
      <p:sp>
        <p:nvSpPr>
          <p:cNvPr id="11" name="Rectangle 10"/>
          <p:cNvSpPr/>
          <p:nvPr/>
        </p:nvSpPr>
        <p:spPr bwMode="white">
          <a:xfrm>
            <a:off x="0" y="3448733"/>
            <a:ext cx="9144000" cy="1318439"/>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idx="4294967295"/>
          </p:nvPr>
        </p:nvSpPr>
        <p:spPr>
          <a:xfrm>
            <a:off x="148862" y="3236964"/>
            <a:ext cx="7772400" cy="1020763"/>
          </a:xfrm>
        </p:spPr>
        <p:txBody>
          <a:bodyPr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a:solidFill>
                  <a:srgbClr val="003C71"/>
                </a:solidFill>
              </a:rPr>
              <a:t>Chapter 6</a:t>
            </a:r>
          </a:p>
        </p:txBody>
      </p:sp>
      <p:sp>
        <p:nvSpPr>
          <p:cNvPr id="10" name="Text Placeholder 2"/>
          <p:cNvSpPr>
            <a:spLocks noGrp="1"/>
          </p:cNvSpPr>
          <p:nvPr>
            <p:ph type="body" idx="4294967295"/>
          </p:nvPr>
        </p:nvSpPr>
        <p:spPr>
          <a:xfrm>
            <a:off x="148862" y="4200311"/>
            <a:ext cx="5071730" cy="112395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2500" dirty="0">
                <a:solidFill>
                  <a:srgbClr val="0071C5"/>
                </a:solidFill>
              </a:rPr>
              <a:t>US B2B CONCEPTS</a:t>
            </a:r>
          </a:p>
        </p:txBody>
      </p:sp>
      <p:pic>
        <p:nvPicPr>
          <p:cNvPr id="14" name="Picture 3" descr="C:\Users\cmitchell\Desktop\USA-Flag.jpg"/>
          <p:cNvPicPr>
            <a:picLocks noChangeAspect="1" noChangeArrowheads="1"/>
          </p:cNvPicPr>
          <p:nvPr/>
        </p:nvPicPr>
        <p:blipFill>
          <a:blip r:embed="rId7" cstate="screen"/>
          <a:srcRect/>
          <a:stretch>
            <a:fillRect/>
          </a:stretch>
        </p:blipFill>
        <p:spPr bwMode="auto">
          <a:xfrm>
            <a:off x="7357539" y="3689037"/>
            <a:ext cx="724931" cy="436650"/>
          </a:xfrm>
          <a:prstGeom prst="rect">
            <a:avLst/>
          </a:prstGeom>
          <a:noFill/>
        </p:spPr>
      </p:pic>
      <p:grpSp>
        <p:nvGrpSpPr>
          <p:cNvPr id="2" name="Group 17"/>
          <p:cNvGrpSpPr/>
          <p:nvPr/>
        </p:nvGrpSpPr>
        <p:grpSpPr>
          <a:xfrm>
            <a:off x="8236744" y="3640138"/>
            <a:ext cx="602456" cy="541337"/>
            <a:chOff x="4733925" y="458788"/>
            <a:chExt cx="876300" cy="787400"/>
          </a:xfrm>
          <a:solidFill>
            <a:schemeClr val="accent2"/>
          </a:solidFill>
        </p:grpSpPr>
        <p:sp>
          <p:nvSpPr>
            <p:cNvPr id="19"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31875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34"/>
          <p:cNvGrpSpPr/>
          <p:nvPr/>
        </p:nvGrpSpPr>
        <p:grpSpPr>
          <a:xfrm>
            <a:off x="8596614" y="468313"/>
            <a:ext cx="339362" cy="289333"/>
            <a:chOff x="4733925" y="458788"/>
            <a:chExt cx="876300" cy="787400"/>
          </a:xfrm>
          <a:solidFill>
            <a:schemeClr val="accent2"/>
          </a:solidFill>
        </p:grpSpPr>
        <p:sp>
          <p:nvSpPr>
            <p:cNvPr id="39"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aphicFrame>
        <p:nvGraphicFramePr>
          <p:cNvPr id="22" name="Table 21"/>
          <p:cNvGraphicFramePr>
            <a:graphicFrameLocks noGrp="1"/>
          </p:cNvGraphicFramePr>
          <p:nvPr>
            <p:extLst>
              <p:ext uri="{D42A27DB-BD31-4B8C-83A1-F6EECF244321}">
                <p14:modId xmlns:p14="http://schemas.microsoft.com/office/powerpoint/2010/main" val="1706602535"/>
              </p:ext>
            </p:extLst>
          </p:nvPr>
        </p:nvGraphicFramePr>
        <p:xfrm>
          <a:off x="304800" y="1747318"/>
          <a:ext cx="8686800" cy="2773149"/>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95709">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rgbClr val="92D050"/>
                          </a:solidFill>
                        </a:rPr>
                        <a:t>Overall Opinion </a:t>
                      </a:r>
                      <a:r>
                        <a:rPr lang="en-US" sz="1000" i="1" dirty="0">
                          <a:solidFill>
                            <a:schemeClr val="bg2">
                              <a:lumMod val="50000"/>
                            </a:schemeClr>
                          </a:solidFill>
                        </a:rPr>
                        <a:t>(Top 2 Box</a:t>
                      </a:r>
                      <a:r>
                        <a:rPr lang="en-US" sz="1000" i="1" baseline="0" dirty="0">
                          <a:solidFill>
                            <a:schemeClr val="bg2">
                              <a:lumMod val="50000"/>
                            </a:schemeClr>
                          </a:solidFill>
                        </a:rPr>
                        <a:t>)</a:t>
                      </a:r>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89%</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89%</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85%</a:t>
                      </a:r>
                    </a:p>
                  </a:txBody>
                  <a:tcPr marL="9525" marR="9525" marT="9525" marB="0"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rgbClr val="00B050"/>
                          </a:solidFill>
                        </a:rPr>
                        <a:t>Likelihood to Purchase </a:t>
                      </a:r>
                      <a:r>
                        <a:rPr lang="en-US" sz="1000" i="1" dirty="0">
                          <a:solidFill>
                            <a:schemeClr val="bg2">
                              <a:lumMod val="50000"/>
                            </a:schemeClr>
                          </a:solidFill>
                        </a:rPr>
                        <a:t>(Top 2 Box)</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90%C</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85%</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82%</a:t>
                      </a:r>
                    </a:p>
                  </a:txBody>
                  <a:tcPr marL="9525" marR="9525" marT="9525"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63040">
                <a:tc gridSpan="2">
                  <a:txBody>
                    <a:bodyPr/>
                    <a:lstStyle/>
                    <a:p>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39</a:t>
            </a:fld>
            <a:endParaRPr lang="en-US" dirty="0">
              <a:solidFill>
                <a:prstClr val="white"/>
              </a:solidFill>
            </a:endParaRPr>
          </a:p>
        </p:txBody>
      </p:sp>
      <p:sp>
        <p:nvSpPr>
          <p:cNvPr id="8" name="Title 7"/>
          <p:cNvSpPr>
            <a:spLocks noGrp="1"/>
          </p:cNvSpPr>
          <p:nvPr>
            <p:ph type="title"/>
          </p:nvPr>
        </p:nvSpPr>
        <p:spPr>
          <a:xfrm>
            <a:off x="228599" y="133351"/>
            <a:ext cx="8486776" cy="628650"/>
          </a:xfrm>
        </p:spPr>
        <p:txBody>
          <a:bodyPr/>
          <a:lstStyle/>
          <a:p>
            <a:r>
              <a:rPr lang="en-US" dirty="0"/>
              <a:t>When assessed independently of other concepts, C is slightly weaker </a:t>
            </a:r>
            <a:br>
              <a:rPr lang="en-US" dirty="0"/>
            </a:br>
            <a:r>
              <a:rPr lang="en-US" dirty="0"/>
              <a:t>than A and B, but C is favored in direct comparisons </a:t>
            </a:r>
            <a:r>
              <a:rPr lang="en-US" sz="1600" dirty="0"/>
              <a:t>(see following slides)</a:t>
            </a:r>
          </a:p>
        </p:txBody>
      </p:sp>
      <p:sp>
        <p:nvSpPr>
          <p:cNvPr id="9" name="Text Placeholder 8"/>
          <p:cNvSpPr>
            <a:spLocks noGrp="1"/>
          </p:cNvSpPr>
          <p:nvPr>
            <p:ph type="body" sz="quarter" idx="13"/>
          </p:nvPr>
        </p:nvSpPr>
        <p:spPr/>
        <p:txBody>
          <a:bodyPr/>
          <a:lstStyle/>
          <a:p>
            <a:r>
              <a:rPr lang="en-US" sz="1200" i="1" dirty="0"/>
              <a:t>US B2B | Overall Ratings</a:t>
            </a:r>
          </a:p>
        </p:txBody>
      </p:sp>
      <p:sp>
        <p:nvSpPr>
          <p:cNvPr id="10" name="Text Placeholder 9"/>
          <p:cNvSpPr>
            <a:spLocks noGrp="1"/>
          </p:cNvSpPr>
          <p:nvPr>
            <p:ph type="body" sz="quarter" idx="14"/>
          </p:nvPr>
        </p:nvSpPr>
        <p:spPr/>
        <p:txBody>
          <a:bodyPr/>
          <a:lstStyle/>
          <a:p>
            <a:pPr>
              <a:spcBef>
                <a:spcPts val="0"/>
              </a:spcBef>
            </a:pPr>
            <a:r>
              <a:rPr lang="en-US" dirty="0"/>
              <a:t>Note:	Capital letters indicate statistical significance at the 90% confidence level. </a:t>
            </a:r>
          </a:p>
          <a:p>
            <a:r>
              <a:rPr lang="en-US" dirty="0"/>
              <a:t>R1.	</a:t>
            </a:r>
            <a:r>
              <a:rPr lang="en-GB" dirty="0"/>
              <a:t>Thinking about the product overall, please rate whether you agree or disagree with each statement. </a:t>
            </a:r>
          </a:p>
          <a:p>
            <a:r>
              <a:rPr lang="en-GB" dirty="0"/>
              <a:t>R2.	Overall, how much do you like the security product? </a:t>
            </a:r>
          </a:p>
          <a:p>
            <a:r>
              <a:rPr lang="en-US" dirty="0"/>
              <a:t>R3.	</a:t>
            </a:r>
            <a:r>
              <a:rPr lang="en-GB" dirty="0"/>
              <a:t>If it was at a price you found acceptable, could comprehensively serve your IT security needs and you were in the market for a new security product, how likely are you to buy the security product?</a:t>
            </a:r>
            <a:endParaRPr lang="en-US" dirty="0"/>
          </a:p>
        </p:txBody>
      </p:sp>
      <p:sp>
        <p:nvSpPr>
          <p:cNvPr id="23" name="TextBox 22"/>
          <p:cNvSpPr txBox="1"/>
          <p:nvPr/>
        </p:nvSpPr>
        <p:spPr>
          <a:xfrm>
            <a:off x="4140080" y="177354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130</a:t>
            </a:r>
          </a:p>
        </p:txBody>
      </p:sp>
      <p:sp>
        <p:nvSpPr>
          <p:cNvPr id="24" name="TextBox 23"/>
          <p:cNvSpPr txBox="1"/>
          <p:nvPr/>
        </p:nvSpPr>
        <p:spPr>
          <a:xfrm>
            <a:off x="5812785" y="177354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137</a:t>
            </a:r>
          </a:p>
        </p:txBody>
      </p:sp>
      <p:sp>
        <p:nvSpPr>
          <p:cNvPr id="25" name="TextBox 24"/>
          <p:cNvSpPr txBox="1"/>
          <p:nvPr/>
        </p:nvSpPr>
        <p:spPr>
          <a:xfrm>
            <a:off x="7421881" y="177354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 133</a:t>
            </a:r>
          </a:p>
        </p:txBody>
      </p:sp>
      <p:pic>
        <p:nvPicPr>
          <p:cNvPr id="40" name="Picture 3" descr="C:\Users\cmitchell\Desktop\USA-Flag.jpg"/>
          <p:cNvPicPr>
            <a:picLocks noChangeAspect="1" noChangeArrowheads="1"/>
          </p:cNvPicPr>
          <p:nvPr/>
        </p:nvPicPr>
        <p:blipFill>
          <a:blip r:embed="rId6" cstate="screen"/>
          <a:srcRect/>
          <a:stretch>
            <a:fillRect/>
          </a:stretch>
        </p:blipFill>
        <p:spPr bwMode="auto">
          <a:xfrm>
            <a:off x="8515589" y="88900"/>
            <a:ext cx="501412" cy="302017"/>
          </a:xfrm>
          <a:prstGeom prst="rect">
            <a:avLst/>
          </a:prstGeom>
          <a:noFill/>
        </p:spPr>
      </p:pic>
      <p:sp>
        <p:nvSpPr>
          <p:cNvPr id="36" name="Rectangle 35"/>
          <p:cNvSpPr/>
          <p:nvPr/>
        </p:nvSpPr>
        <p:spPr>
          <a:xfrm>
            <a:off x="959550" y="3100854"/>
            <a:ext cx="2250375" cy="461665"/>
          </a:xfrm>
          <a:prstGeom prst="rect">
            <a:avLst/>
          </a:prstGeom>
        </p:spPr>
        <p:txBody>
          <a:bodyPr wrap="square">
            <a:spAutoFit/>
          </a:bodyPr>
          <a:lstStyle/>
          <a:p>
            <a:pPr lvl="0" defTabSz="457200"/>
            <a:r>
              <a:rPr lang="en-US" sz="1400" b="1" dirty="0">
                <a:solidFill>
                  <a:srgbClr val="0070C0"/>
                </a:solidFill>
              </a:rPr>
              <a:t>Product Attributes</a:t>
            </a:r>
          </a:p>
          <a:p>
            <a:pPr lvl="0" defTabSz="457200">
              <a:defRPr/>
            </a:pPr>
            <a:r>
              <a:rPr lang="en-US" sz="1000" i="1" dirty="0">
                <a:solidFill>
                  <a:srgbClr val="B1BABF">
                    <a:lumMod val="50000"/>
                  </a:srgbClr>
                </a:solidFill>
              </a:rPr>
              <a:t>(</a:t>
            </a:r>
            <a:r>
              <a:rPr lang="en-US" sz="1000" i="1" dirty="0">
                <a:solidFill>
                  <a:schemeClr val="bg2">
                    <a:lumMod val="50000"/>
                  </a:schemeClr>
                </a:solidFill>
              </a:rPr>
              <a:t>Top 2 Box</a:t>
            </a:r>
            <a:r>
              <a:rPr lang="en-US" sz="1000" i="1" dirty="0">
                <a:solidFill>
                  <a:srgbClr val="B1BABF">
                    <a:lumMod val="50000"/>
                  </a:srgbClr>
                </a:solidFill>
              </a:rPr>
              <a:t>)</a:t>
            </a:r>
          </a:p>
        </p:txBody>
      </p:sp>
      <p:sp>
        <p:nvSpPr>
          <p:cNvPr id="28" name="Freeform 308"/>
          <p:cNvSpPr>
            <a:spLocks noEditPoints="1"/>
          </p:cNvSpPr>
          <p:nvPr/>
        </p:nvSpPr>
        <p:spPr bwMode="auto">
          <a:xfrm>
            <a:off x="504294" y="3139244"/>
            <a:ext cx="345057" cy="345057"/>
          </a:xfrm>
          <a:custGeom>
            <a:avLst/>
            <a:gdLst/>
            <a:ahLst/>
            <a:cxnLst>
              <a:cxn ang="0">
                <a:pos x="2807" y="1016"/>
              </a:cxn>
              <a:cxn ang="0">
                <a:pos x="2732" y="1129"/>
              </a:cxn>
              <a:cxn ang="0">
                <a:pos x="1122" y="2299"/>
              </a:cxn>
              <a:cxn ang="0">
                <a:pos x="1016" y="2335"/>
              </a:cxn>
              <a:cxn ang="0">
                <a:pos x="988" y="2409"/>
              </a:cxn>
              <a:cxn ang="0">
                <a:pos x="1044" y="2506"/>
              </a:cxn>
              <a:cxn ang="0">
                <a:pos x="1684" y="4378"/>
              </a:cxn>
              <a:cxn ang="0">
                <a:pos x="1676" y="4514"/>
              </a:cxn>
              <a:cxn ang="0">
                <a:pos x="1726" y="4585"/>
              </a:cxn>
              <a:cxn ang="0">
                <a:pos x="1826" y="4589"/>
              </a:cxn>
              <a:cxn ang="0">
                <a:pos x="2880" y="3967"/>
              </a:cxn>
              <a:cxn ang="0">
                <a:pos x="3933" y="4589"/>
              </a:cxn>
              <a:cxn ang="0">
                <a:pos x="4030" y="4587"/>
              </a:cxn>
              <a:cxn ang="0">
                <a:pos x="4076" y="4515"/>
              </a:cxn>
              <a:cxn ang="0">
                <a:pos x="4063" y="4381"/>
              </a:cxn>
              <a:cxn ang="0">
                <a:pos x="4723" y="2515"/>
              </a:cxn>
              <a:cxn ang="0">
                <a:pos x="4776" y="2414"/>
              </a:cxn>
              <a:cxn ang="0">
                <a:pos x="4744" y="2339"/>
              </a:cxn>
              <a:cxn ang="0">
                <a:pos x="4636" y="2299"/>
              </a:cxn>
              <a:cxn ang="0">
                <a:pos x="3023" y="1131"/>
              </a:cxn>
              <a:cxn ang="0">
                <a:pos x="2950" y="1016"/>
              </a:cxn>
              <a:cxn ang="0">
                <a:pos x="2864" y="988"/>
              </a:cxn>
              <a:cxn ang="0">
                <a:pos x="3227" y="21"/>
              </a:cxn>
              <a:cxn ang="0">
                <a:pos x="3727" y="126"/>
              </a:cxn>
              <a:cxn ang="0">
                <a:pos x="4189" y="314"/>
              </a:cxn>
              <a:cxn ang="0">
                <a:pos x="4608" y="574"/>
              </a:cxn>
              <a:cxn ang="0">
                <a:pos x="4975" y="902"/>
              </a:cxn>
              <a:cxn ang="0">
                <a:pos x="5280" y="1286"/>
              </a:cxn>
              <a:cxn ang="0">
                <a:pos x="5517" y="1721"/>
              </a:cxn>
              <a:cxn ang="0">
                <a:pos x="5678" y="2196"/>
              </a:cxn>
              <a:cxn ang="0">
                <a:pos x="5755" y="2704"/>
              </a:cxn>
              <a:cxn ang="0">
                <a:pos x="5739" y="3227"/>
              </a:cxn>
              <a:cxn ang="0">
                <a:pos x="5634" y="3727"/>
              </a:cxn>
              <a:cxn ang="0">
                <a:pos x="5446" y="4189"/>
              </a:cxn>
              <a:cxn ang="0">
                <a:pos x="5186" y="4608"/>
              </a:cxn>
              <a:cxn ang="0">
                <a:pos x="4858" y="4975"/>
              </a:cxn>
              <a:cxn ang="0">
                <a:pos x="4474" y="5280"/>
              </a:cxn>
              <a:cxn ang="0">
                <a:pos x="4039" y="5517"/>
              </a:cxn>
              <a:cxn ang="0">
                <a:pos x="3564" y="5678"/>
              </a:cxn>
              <a:cxn ang="0">
                <a:pos x="3056" y="5755"/>
              </a:cxn>
              <a:cxn ang="0">
                <a:pos x="2704" y="5755"/>
              </a:cxn>
              <a:cxn ang="0">
                <a:pos x="2196" y="5678"/>
              </a:cxn>
              <a:cxn ang="0">
                <a:pos x="1721" y="5517"/>
              </a:cxn>
              <a:cxn ang="0">
                <a:pos x="1286" y="5280"/>
              </a:cxn>
              <a:cxn ang="0">
                <a:pos x="902" y="4975"/>
              </a:cxn>
              <a:cxn ang="0">
                <a:pos x="574" y="4608"/>
              </a:cxn>
              <a:cxn ang="0">
                <a:pos x="314" y="4189"/>
              </a:cxn>
              <a:cxn ang="0">
                <a:pos x="126" y="3727"/>
              </a:cxn>
              <a:cxn ang="0">
                <a:pos x="21" y="3227"/>
              </a:cxn>
              <a:cxn ang="0">
                <a:pos x="5" y="2704"/>
              </a:cxn>
              <a:cxn ang="0">
                <a:pos x="82" y="2196"/>
              </a:cxn>
              <a:cxn ang="0">
                <a:pos x="243" y="1721"/>
              </a:cxn>
              <a:cxn ang="0">
                <a:pos x="480" y="1286"/>
              </a:cxn>
              <a:cxn ang="0">
                <a:pos x="785" y="902"/>
              </a:cxn>
              <a:cxn ang="0">
                <a:pos x="1152" y="574"/>
              </a:cxn>
              <a:cxn ang="0">
                <a:pos x="1571" y="314"/>
              </a:cxn>
              <a:cxn ang="0">
                <a:pos x="2033" y="126"/>
              </a:cxn>
              <a:cxn ang="0">
                <a:pos x="2533" y="21"/>
              </a:cxn>
            </a:cxnLst>
            <a:rect l="0" t="0" r="r" b="b"/>
            <a:pathLst>
              <a:path w="5760" h="5760">
                <a:moveTo>
                  <a:pt x="2864" y="988"/>
                </a:moveTo>
                <a:lnTo>
                  <a:pt x="2835" y="997"/>
                </a:lnTo>
                <a:lnTo>
                  <a:pt x="2807" y="1016"/>
                </a:lnTo>
                <a:lnTo>
                  <a:pt x="2781" y="1044"/>
                </a:lnTo>
                <a:lnTo>
                  <a:pt x="2754" y="1082"/>
                </a:lnTo>
                <a:lnTo>
                  <a:pt x="2732" y="1129"/>
                </a:lnTo>
                <a:lnTo>
                  <a:pt x="2229" y="2297"/>
                </a:lnTo>
                <a:lnTo>
                  <a:pt x="1173" y="2297"/>
                </a:lnTo>
                <a:lnTo>
                  <a:pt x="1122" y="2299"/>
                </a:lnTo>
                <a:lnTo>
                  <a:pt x="1077" y="2307"/>
                </a:lnTo>
                <a:lnTo>
                  <a:pt x="1042" y="2320"/>
                </a:lnTo>
                <a:lnTo>
                  <a:pt x="1016" y="2335"/>
                </a:lnTo>
                <a:lnTo>
                  <a:pt x="997" y="2356"/>
                </a:lnTo>
                <a:lnTo>
                  <a:pt x="988" y="2381"/>
                </a:lnTo>
                <a:lnTo>
                  <a:pt x="988" y="2409"/>
                </a:lnTo>
                <a:lnTo>
                  <a:pt x="997" y="2438"/>
                </a:lnTo>
                <a:lnTo>
                  <a:pt x="1016" y="2472"/>
                </a:lnTo>
                <a:lnTo>
                  <a:pt x="1044" y="2506"/>
                </a:lnTo>
                <a:lnTo>
                  <a:pt x="1080" y="2543"/>
                </a:lnTo>
                <a:lnTo>
                  <a:pt x="1950" y="3309"/>
                </a:lnTo>
                <a:lnTo>
                  <a:pt x="1684" y="4378"/>
                </a:lnTo>
                <a:lnTo>
                  <a:pt x="1674" y="4430"/>
                </a:lnTo>
                <a:lnTo>
                  <a:pt x="1672" y="4474"/>
                </a:lnTo>
                <a:lnTo>
                  <a:pt x="1676" y="4514"/>
                </a:lnTo>
                <a:lnTo>
                  <a:pt x="1688" y="4545"/>
                </a:lnTo>
                <a:lnTo>
                  <a:pt x="1704" y="4568"/>
                </a:lnTo>
                <a:lnTo>
                  <a:pt x="1726" y="4585"/>
                </a:lnTo>
                <a:lnTo>
                  <a:pt x="1754" y="4594"/>
                </a:lnTo>
                <a:lnTo>
                  <a:pt x="1789" y="4596"/>
                </a:lnTo>
                <a:lnTo>
                  <a:pt x="1826" y="4589"/>
                </a:lnTo>
                <a:lnTo>
                  <a:pt x="1869" y="4573"/>
                </a:lnTo>
                <a:lnTo>
                  <a:pt x="1915" y="4549"/>
                </a:lnTo>
                <a:lnTo>
                  <a:pt x="2880" y="3967"/>
                </a:lnTo>
                <a:lnTo>
                  <a:pt x="3843" y="4549"/>
                </a:lnTo>
                <a:lnTo>
                  <a:pt x="3891" y="4573"/>
                </a:lnTo>
                <a:lnTo>
                  <a:pt x="3933" y="4589"/>
                </a:lnTo>
                <a:lnTo>
                  <a:pt x="3969" y="4598"/>
                </a:lnTo>
                <a:lnTo>
                  <a:pt x="4002" y="4596"/>
                </a:lnTo>
                <a:lnTo>
                  <a:pt x="4030" y="4587"/>
                </a:lnTo>
                <a:lnTo>
                  <a:pt x="4051" y="4570"/>
                </a:lnTo>
                <a:lnTo>
                  <a:pt x="4067" y="4547"/>
                </a:lnTo>
                <a:lnTo>
                  <a:pt x="4076" y="4515"/>
                </a:lnTo>
                <a:lnTo>
                  <a:pt x="4079" y="4477"/>
                </a:lnTo>
                <a:lnTo>
                  <a:pt x="4076" y="4432"/>
                </a:lnTo>
                <a:lnTo>
                  <a:pt x="4063" y="4381"/>
                </a:lnTo>
                <a:lnTo>
                  <a:pt x="3789" y="3400"/>
                </a:lnTo>
                <a:lnTo>
                  <a:pt x="4687" y="2554"/>
                </a:lnTo>
                <a:lnTo>
                  <a:pt x="4723" y="2515"/>
                </a:lnTo>
                <a:lnTo>
                  <a:pt x="4749" y="2480"/>
                </a:lnTo>
                <a:lnTo>
                  <a:pt x="4767" y="2445"/>
                </a:lnTo>
                <a:lnTo>
                  <a:pt x="4776" y="2414"/>
                </a:lnTo>
                <a:lnTo>
                  <a:pt x="4774" y="2386"/>
                </a:lnTo>
                <a:lnTo>
                  <a:pt x="4763" y="2360"/>
                </a:lnTo>
                <a:lnTo>
                  <a:pt x="4744" y="2339"/>
                </a:lnTo>
                <a:lnTo>
                  <a:pt x="4716" y="2321"/>
                </a:lnTo>
                <a:lnTo>
                  <a:pt x="4681" y="2307"/>
                </a:lnTo>
                <a:lnTo>
                  <a:pt x="4636" y="2299"/>
                </a:lnTo>
                <a:lnTo>
                  <a:pt x="4584" y="2297"/>
                </a:lnTo>
                <a:lnTo>
                  <a:pt x="3514" y="2297"/>
                </a:lnTo>
                <a:lnTo>
                  <a:pt x="3023" y="1131"/>
                </a:lnTo>
                <a:lnTo>
                  <a:pt x="3000" y="1082"/>
                </a:lnTo>
                <a:lnTo>
                  <a:pt x="2976" y="1046"/>
                </a:lnTo>
                <a:lnTo>
                  <a:pt x="2950" y="1016"/>
                </a:lnTo>
                <a:lnTo>
                  <a:pt x="2922" y="998"/>
                </a:lnTo>
                <a:lnTo>
                  <a:pt x="2892" y="988"/>
                </a:lnTo>
                <a:lnTo>
                  <a:pt x="2864" y="988"/>
                </a:lnTo>
                <a:close/>
                <a:moveTo>
                  <a:pt x="2880" y="0"/>
                </a:moveTo>
                <a:lnTo>
                  <a:pt x="3056" y="5"/>
                </a:lnTo>
                <a:lnTo>
                  <a:pt x="3227" y="21"/>
                </a:lnTo>
                <a:lnTo>
                  <a:pt x="3398" y="47"/>
                </a:lnTo>
                <a:lnTo>
                  <a:pt x="3564" y="82"/>
                </a:lnTo>
                <a:lnTo>
                  <a:pt x="3727" y="126"/>
                </a:lnTo>
                <a:lnTo>
                  <a:pt x="3885" y="180"/>
                </a:lnTo>
                <a:lnTo>
                  <a:pt x="4039" y="243"/>
                </a:lnTo>
                <a:lnTo>
                  <a:pt x="4189" y="314"/>
                </a:lnTo>
                <a:lnTo>
                  <a:pt x="4334" y="393"/>
                </a:lnTo>
                <a:lnTo>
                  <a:pt x="4474" y="480"/>
                </a:lnTo>
                <a:lnTo>
                  <a:pt x="4608" y="574"/>
                </a:lnTo>
                <a:lnTo>
                  <a:pt x="4735" y="677"/>
                </a:lnTo>
                <a:lnTo>
                  <a:pt x="4858" y="785"/>
                </a:lnTo>
                <a:lnTo>
                  <a:pt x="4975" y="902"/>
                </a:lnTo>
                <a:lnTo>
                  <a:pt x="5083" y="1025"/>
                </a:lnTo>
                <a:lnTo>
                  <a:pt x="5186" y="1152"/>
                </a:lnTo>
                <a:lnTo>
                  <a:pt x="5280" y="1286"/>
                </a:lnTo>
                <a:lnTo>
                  <a:pt x="5367" y="1426"/>
                </a:lnTo>
                <a:lnTo>
                  <a:pt x="5446" y="1571"/>
                </a:lnTo>
                <a:lnTo>
                  <a:pt x="5517" y="1721"/>
                </a:lnTo>
                <a:lnTo>
                  <a:pt x="5580" y="1875"/>
                </a:lnTo>
                <a:lnTo>
                  <a:pt x="5634" y="2033"/>
                </a:lnTo>
                <a:lnTo>
                  <a:pt x="5678" y="2196"/>
                </a:lnTo>
                <a:lnTo>
                  <a:pt x="5713" y="2362"/>
                </a:lnTo>
                <a:lnTo>
                  <a:pt x="5739" y="2533"/>
                </a:lnTo>
                <a:lnTo>
                  <a:pt x="5755" y="2704"/>
                </a:lnTo>
                <a:lnTo>
                  <a:pt x="5760" y="2878"/>
                </a:lnTo>
                <a:lnTo>
                  <a:pt x="5755" y="3056"/>
                </a:lnTo>
                <a:lnTo>
                  <a:pt x="5739" y="3227"/>
                </a:lnTo>
                <a:lnTo>
                  <a:pt x="5713" y="3398"/>
                </a:lnTo>
                <a:lnTo>
                  <a:pt x="5678" y="3564"/>
                </a:lnTo>
                <a:lnTo>
                  <a:pt x="5634" y="3727"/>
                </a:lnTo>
                <a:lnTo>
                  <a:pt x="5580" y="3885"/>
                </a:lnTo>
                <a:lnTo>
                  <a:pt x="5517" y="4039"/>
                </a:lnTo>
                <a:lnTo>
                  <a:pt x="5446" y="4189"/>
                </a:lnTo>
                <a:lnTo>
                  <a:pt x="5367" y="4334"/>
                </a:lnTo>
                <a:lnTo>
                  <a:pt x="5280" y="4474"/>
                </a:lnTo>
                <a:lnTo>
                  <a:pt x="5186" y="4608"/>
                </a:lnTo>
                <a:lnTo>
                  <a:pt x="5083" y="4735"/>
                </a:lnTo>
                <a:lnTo>
                  <a:pt x="4975" y="4858"/>
                </a:lnTo>
                <a:lnTo>
                  <a:pt x="4858" y="4975"/>
                </a:lnTo>
                <a:lnTo>
                  <a:pt x="4735" y="5083"/>
                </a:lnTo>
                <a:lnTo>
                  <a:pt x="4608" y="5186"/>
                </a:lnTo>
                <a:lnTo>
                  <a:pt x="4474" y="5280"/>
                </a:lnTo>
                <a:lnTo>
                  <a:pt x="4334" y="5367"/>
                </a:lnTo>
                <a:lnTo>
                  <a:pt x="4189" y="5446"/>
                </a:lnTo>
                <a:lnTo>
                  <a:pt x="4039" y="5517"/>
                </a:lnTo>
                <a:lnTo>
                  <a:pt x="3885" y="5580"/>
                </a:lnTo>
                <a:lnTo>
                  <a:pt x="3727" y="5634"/>
                </a:lnTo>
                <a:lnTo>
                  <a:pt x="3564" y="5678"/>
                </a:lnTo>
                <a:lnTo>
                  <a:pt x="3398" y="5713"/>
                </a:lnTo>
                <a:lnTo>
                  <a:pt x="3227" y="5739"/>
                </a:lnTo>
                <a:lnTo>
                  <a:pt x="3056" y="5755"/>
                </a:lnTo>
                <a:lnTo>
                  <a:pt x="2880" y="5760"/>
                </a:lnTo>
                <a:lnTo>
                  <a:pt x="2878" y="5760"/>
                </a:lnTo>
                <a:lnTo>
                  <a:pt x="2704" y="5755"/>
                </a:lnTo>
                <a:lnTo>
                  <a:pt x="2533" y="5739"/>
                </a:lnTo>
                <a:lnTo>
                  <a:pt x="2362" y="5713"/>
                </a:lnTo>
                <a:lnTo>
                  <a:pt x="2196" y="5678"/>
                </a:lnTo>
                <a:lnTo>
                  <a:pt x="2033" y="5634"/>
                </a:lnTo>
                <a:lnTo>
                  <a:pt x="1875" y="5580"/>
                </a:lnTo>
                <a:lnTo>
                  <a:pt x="1721" y="5517"/>
                </a:lnTo>
                <a:lnTo>
                  <a:pt x="1571" y="5446"/>
                </a:lnTo>
                <a:lnTo>
                  <a:pt x="1426" y="5367"/>
                </a:lnTo>
                <a:lnTo>
                  <a:pt x="1286" y="5280"/>
                </a:lnTo>
                <a:lnTo>
                  <a:pt x="1152" y="5186"/>
                </a:lnTo>
                <a:lnTo>
                  <a:pt x="1025" y="5083"/>
                </a:lnTo>
                <a:lnTo>
                  <a:pt x="902" y="4975"/>
                </a:lnTo>
                <a:lnTo>
                  <a:pt x="785" y="4858"/>
                </a:lnTo>
                <a:lnTo>
                  <a:pt x="677" y="4735"/>
                </a:lnTo>
                <a:lnTo>
                  <a:pt x="574" y="4608"/>
                </a:lnTo>
                <a:lnTo>
                  <a:pt x="480" y="4474"/>
                </a:lnTo>
                <a:lnTo>
                  <a:pt x="393" y="4334"/>
                </a:lnTo>
                <a:lnTo>
                  <a:pt x="314" y="4189"/>
                </a:lnTo>
                <a:lnTo>
                  <a:pt x="243" y="4039"/>
                </a:lnTo>
                <a:lnTo>
                  <a:pt x="180" y="3885"/>
                </a:lnTo>
                <a:lnTo>
                  <a:pt x="126" y="3727"/>
                </a:lnTo>
                <a:lnTo>
                  <a:pt x="82" y="3564"/>
                </a:lnTo>
                <a:lnTo>
                  <a:pt x="47" y="3398"/>
                </a:lnTo>
                <a:lnTo>
                  <a:pt x="21" y="3227"/>
                </a:lnTo>
                <a:lnTo>
                  <a:pt x="5" y="3056"/>
                </a:lnTo>
                <a:lnTo>
                  <a:pt x="0" y="2878"/>
                </a:lnTo>
                <a:lnTo>
                  <a:pt x="5" y="2704"/>
                </a:lnTo>
                <a:lnTo>
                  <a:pt x="21" y="2533"/>
                </a:lnTo>
                <a:lnTo>
                  <a:pt x="47" y="2362"/>
                </a:lnTo>
                <a:lnTo>
                  <a:pt x="82" y="2196"/>
                </a:lnTo>
                <a:lnTo>
                  <a:pt x="126" y="2033"/>
                </a:lnTo>
                <a:lnTo>
                  <a:pt x="180" y="1875"/>
                </a:lnTo>
                <a:lnTo>
                  <a:pt x="243" y="1721"/>
                </a:lnTo>
                <a:lnTo>
                  <a:pt x="314" y="1571"/>
                </a:lnTo>
                <a:lnTo>
                  <a:pt x="393" y="1426"/>
                </a:lnTo>
                <a:lnTo>
                  <a:pt x="480" y="1286"/>
                </a:lnTo>
                <a:lnTo>
                  <a:pt x="574" y="1152"/>
                </a:lnTo>
                <a:lnTo>
                  <a:pt x="677" y="1025"/>
                </a:lnTo>
                <a:lnTo>
                  <a:pt x="785" y="902"/>
                </a:lnTo>
                <a:lnTo>
                  <a:pt x="902" y="785"/>
                </a:lnTo>
                <a:lnTo>
                  <a:pt x="1025" y="677"/>
                </a:lnTo>
                <a:lnTo>
                  <a:pt x="1152" y="574"/>
                </a:lnTo>
                <a:lnTo>
                  <a:pt x="1286" y="480"/>
                </a:lnTo>
                <a:lnTo>
                  <a:pt x="1426" y="393"/>
                </a:lnTo>
                <a:lnTo>
                  <a:pt x="1571" y="314"/>
                </a:lnTo>
                <a:lnTo>
                  <a:pt x="1721" y="243"/>
                </a:lnTo>
                <a:lnTo>
                  <a:pt x="1875" y="180"/>
                </a:lnTo>
                <a:lnTo>
                  <a:pt x="2033" y="126"/>
                </a:lnTo>
                <a:lnTo>
                  <a:pt x="2196" y="82"/>
                </a:lnTo>
                <a:lnTo>
                  <a:pt x="2362" y="47"/>
                </a:lnTo>
                <a:lnTo>
                  <a:pt x="2533" y="21"/>
                </a:lnTo>
                <a:lnTo>
                  <a:pt x="2704" y="5"/>
                </a:lnTo>
                <a:lnTo>
                  <a:pt x="28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3" name="Group 29"/>
          <p:cNvGrpSpPr/>
          <p:nvPr/>
        </p:nvGrpSpPr>
        <p:grpSpPr>
          <a:xfrm>
            <a:off x="504488" y="2629791"/>
            <a:ext cx="344669" cy="388684"/>
            <a:chOff x="2297113" y="4763"/>
            <a:chExt cx="4549776" cy="5130800"/>
          </a:xfrm>
          <a:solidFill>
            <a:srgbClr val="00B050"/>
          </a:solidFill>
        </p:grpSpPr>
        <p:sp>
          <p:nvSpPr>
            <p:cNvPr id="34" name="Freeform 10"/>
            <p:cNvSpPr>
              <a:spLocks noEditPoints="1"/>
            </p:cNvSpPr>
            <p:nvPr/>
          </p:nvSpPr>
          <p:spPr bwMode="auto">
            <a:xfrm>
              <a:off x="3597276" y="4763"/>
              <a:ext cx="3249613" cy="4573588"/>
            </a:xfrm>
            <a:custGeom>
              <a:avLst/>
              <a:gdLst/>
              <a:ahLst/>
              <a:cxnLst>
                <a:cxn ang="0">
                  <a:pos x="1758" y="151"/>
                </a:cxn>
                <a:cxn ang="0">
                  <a:pos x="1589" y="194"/>
                </a:cxn>
                <a:cxn ang="0">
                  <a:pos x="1440" y="275"/>
                </a:cxn>
                <a:cxn ang="0">
                  <a:pos x="1316" y="389"/>
                </a:cxn>
                <a:cxn ang="0">
                  <a:pos x="1222" y="528"/>
                </a:cxn>
                <a:cxn ang="0">
                  <a:pos x="1163" y="689"/>
                </a:cxn>
                <a:cxn ang="0">
                  <a:pos x="1151" y="793"/>
                </a:cxn>
                <a:cxn ang="0">
                  <a:pos x="1181" y="813"/>
                </a:cxn>
                <a:cxn ang="0">
                  <a:pos x="2530" y="807"/>
                </a:cxn>
                <a:cxn ang="0">
                  <a:pos x="2546" y="776"/>
                </a:cxn>
                <a:cxn ang="0">
                  <a:pos x="2507" y="607"/>
                </a:cxn>
                <a:cxn ang="0">
                  <a:pos x="2428" y="456"/>
                </a:cxn>
                <a:cxn ang="0">
                  <a:pos x="2318" y="328"/>
                </a:cxn>
                <a:cxn ang="0">
                  <a:pos x="2181" y="230"/>
                </a:cxn>
                <a:cxn ang="0">
                  <a:pos x="2022" y="167"/>
                </a:cxn>
                <a:cxn ang="0">
                  <a:pos x="1847" y="145"/>
                </a:cxn>
                <a:cxn ang="0">
                  <a:pos x="1949" y="6"/>
                </a:cxn>
                <a:cxn ang="0">
                  <a:pos x="2139" y="51"/>
                </a:cxn>
                <a:cxn ang="0">
                  <a:pos x="2310" y="137"/>
                </a:cxn>
                <a:cxn ang="0">
                  <a:pos x="2458" y="259"/>
                </a:cxn>
                <a:cxn ang="0">
                  <a:pos x="2574" y="410"/>
                </a:cxn>
                <a:cxn ang="0">
                  <a:pos x="2654" y="587"/>
                </a:cxn>
                <a:cxn ang="0">
                  <a:pos x="2693" y="780"/>
                </a:cxn>
                <a:cxn ang="0">
                  <a:pos x="2711" y="807"/>
                </a:cxn>
                <a:cxn ang="0">
                  <a:pos x="3599" y="813"/>
                </a:cxn>
                <a:cxn ang="0">
                  <a:pos x="3642" y="829"/>
                </a:cxn>
                <a:cxn ang="0">
                  <a:pos x="3662" y="870"/>
                </a:cxn>
                <a:cxn ang="0">
                  <a:pos x="4090" y="5722"/>
                </a:cxn>
                <a:cxn ang="0">
                  <a:pos x="4057" y="5757"/>
                </a:cxn>
                <a:cxn ang="0">
                  <a:pos x="1743" y="5763"/>
                </a:cxn>
                <a:cxn ang="0">
                  <a:pos x="1701" y="5747"/>
                </a:cxn>
                <a:cxn ang="0">
                  <a:pos x="1682" y="5706"/>
                </a:cxn>
                <a:cxn ang="0">
                  <a:pos x="1411" y="2738"/>
                </a:cxn>
                <a:cxn ang="0">
                  <a:pos x="1377" y="2709"/>
                </a:cxn>
                <a:cxn ang="0">
                  <a:pos x="766" y="2703"/>
                </a:cxn>
                <a:cxn ang="0">
                  <a:pos x="731" y="2687"/>
                </a:cxn>
                <a:cxn ang="0">
                  <a:pos x="694" y="2589"/>
                </a:cxn>
                <a:cxn ang="0">
                  <a:pos x="613" y="2439"/>
                </a:cxn>
                <a:cxn ang="0">
                  <a:pos x="503" y="2314"/>
                </a:cxn>
                <a:cxn ang="0">
                  <a:pos x="368" y="2214"/>
                </a:cxn>
                <a:cxn ang="0">
                  <a:pos x="212" y="2145"/>
                </a:cxn>
                <a:cxn ang="0">
                  <a:pos x="42" y="2111"/>
                </a:cxn>
                <a:cxn ang="0">
                  <a:pos x="10" y="2096"/>
                </a:cxn>
                <a:cxn ang="0">
                  <a:pos x="0" y="2064"/>
                </a:cxn>
                <a:cxn ang="0">
                  <a:pos x="112" y="846"/>
                </a:cxn>
                <a:cxn ang="0">
                  <a:pos x="146" y="817"/>
                </a:cxn>
                <a:cxn ang="0">
                  <a:pos x="967" y="813"/>
                </a:cxn>
                <a:cxn ang="0">
                  <a:pos x="996" y="797"/>
                </a:cxn>
                <a:cxn ang="0">
                  <a:pos x="1016" y="681"/>
                </a:cxn>
                <a:cxn ang="0">
                  <a:pos x="1075" y="497"/>
                </a:cxn>
                <a:cxn ang="0">
                  <a:pos x="1175" y="332"/>
                </a:cxn>
                <a:cxn ang="0">
                  <a:pos x="1307" y="194"/>
                </a:cxn>
                <a:cxn ang="0">
                  <a:pos x="1466" y="90"/>
                </a:cxn>
                <a:cxn ang="0">
                  <a:pos x="1648" y="23"/>
                </a:cxn>
                <a:cxn ang="0">
                  <a:pos x="1847" y="0"/>
                </a:cxn>
              </a:cxnLst>
              <a:rect l="0" t="0" r="r" b="b"/>
              <a:pathLst>
                <a:path w="4094" h="5763">
                  <a:moveTo>
                    <a:pt x="1847" y="145"/>
                  </a:moveTo>
                  <a:lnTo>
                    <a:pt x="1758" y="151"/>
                  </a:lnTo>
                  <a:lnTo>
                    <a:pt x="1672" y="167"/>
                  </a:lnTo>
                  <a:lnTo>
                    <a:pt x="1589" y="194"/>
                  </a:lnTo>
                  <a:lnTo>
                    <a:pt x="1513" y="230"/>
                  </a:lnTo>
                  <a:lnTo>
                    <a:pt x="1440" y="275"/>
                  </a:lnTo>
                  <a:lnTo>
                    <a:pt x="1375" y="328"/>
                  </a:lnTo>
                  <a:lnTo>
                    <a:pt x="1316" y="389"/>
                  </a:lnTo>
                  <a:lnTo>
                    <a:pt x="1265" y="456"/>
                  </a:lnTo>
                  <a:lnTo>
                    <a:pt x="1222" y="528"/>
                  </a:lnTo>
                  <a:lnTo>
                    <a:pt x="1187" y="607"/>
                  </a:lnTo>
                  <a:lnTo>
                    <a:pt x="1163" y="689"/>
                  </a:lnTo>
                  <a:lnTo>
                    <a:pt x="1147" y="776"/>
                  </a:lnTo>
                  <a:lnTo>
                    <a:pt x="1151" y="793"/>
                  </a:lnTo>
                  <a:lnTo>
                    <a:pt x="1163" y="807"/>
                  </a:lnTo>
                  <a:lnTo>
                    <a:pt x="1181" y="813"/>
                  </a:lnTo>
                  <a:lnTo>
                    <a:pt x="2513" y="813"/>
                  </a:lnTo>
                  <a:lnTo>
                    <a:pt x="2530" y="807"/>
                  </a:lnTo>
                  <a:lnTo>
                    <a:pt x="2542" y="793"/>
                  </a:lnTo>
                  <a:lnTo>
                    <a:pt x="2546" y="776"/>
                  </a:lnTo>
                  <a:lnTo>
                    <a:pt x="2532" y="689"/>
                  </a:lnTo>
                  <a:lnTo>
                    <a:pt x="2507" y="607"/>
                  </a:lnTo>
                  <a:lnTo>
                    <a:pt x="2471" y="528"/>
                  </a:lnTo>
                  <a:lnTo>
                    <a:pt x="2428" y="456"/>
                  </a:lnTo>
                  <a:lnTo>
                    <a:pt x="2377" y="389"/>
                  </a:lnTo>
                  <a:lnTo>
                    <a:pt x="2318" y="328"/>
                  </a:lnTo>
                  <a:lnTo>
                    <a:pt x="2253" y="275"/>
                  </a:lnTo>
                  <a:lnTo>
                    <a:pt x="2181" y="230"/>
                  </a:lnTo>
                  <a:lnTo>
                    <a:pt x="2104" y="194"/>
                  </a:lnTo>
                  <a:lnTo>
                    <a:pt x="2022" y="167"/>
                  </a:lnTo>
                  <a:lnTo>
                    <a:pt x="1937" y="151"/>
                  </a:lnTo>
                  <a:lnTo>
                    <a:pt x="1847" y="145"/>
                  </a:lnTo>
                  <a:close/>
                  <a:moveTo>
                    <a:pt x="1847" y="0"/>
                  </a:moveTo>
                  <a:lnTo>
                    <a:pt x="1949" y="6"/>
                  </a:lnTo>
                  <a:lnTo>
                    <a:pt x="2045" y="23"/>
                  </a:lnTo>
                  <a:lnTo>
                    <a:pt x="2139" y="51"/>
                  </a:lnTo>
                  <a:lnTo>
                    <a:pt x="2228" y="90"/>
                  </a:lnTo>
                  <a:lnTo>
                    <a:pt x="2310" y="137"/>
                  </a:lnTo>
                  <a:lnTo>
                    <a:pt x="2387" y="194"/>
                  </a:lnTo>
                  <a:lnTo>
                    <a:pt x="2458" y="259"/>
                  </a:lnTo>
                  <a:lnTo>
                    <a:pt x="2521" y="332"/>
                  </a:lnTo>
                  <a:lnTo>
                    <a:pt x="2574" y="410"/>
                  </a:lnTo>
                  <a:lnTo>
                    <a:pt x="2619" y="497"/>
                  </a:lnTo>
                  <a:lnTo>
                    <a:pt x="2654" y="587"/>
                  </a:lnTo>
                  <a:lnTo>
                    <a:pt x="2678" y="681"/>
                  </a:lnTo>
                  <a:lnTo>
                    <a:pt x="2693" y="780"/>
                  </a:lnTo>
                  <a:lnTo>
                    <a:pt x="2697" y="797"/>
                  </a:lnTo>
                  <a:lnTo>
                    <a:pt x="2711" y="807"/>
                  </a:lnTo>
                  <a:lnTo>
                    <a:pt x="2727" y="813"/>
                  </a:lnTo>
                  <a:lnTo>
                    <a:pt x="3599" y="813"/>
                  </a:lnTo>
                  <a:lnTo>
                    <a:pt x="3623" y="817"/>
                  </a:lnTo>
                  <a:lnTo>
                    <a:pt x="3642" y="829"/>
                  </a:lnTo>
                  <a:lnTo>
                    <a:pt x="3656" y="846"/>
                  </a:lnTo>
                  <a:lnTo>
                    <a:pt x="3662" y="870"/>
                  </a:lnTo>
                  <a:lnTo>
                    <a:pt x="4094" y="5694"/>
                  </a:lnTo>
                  <a:lnTo>
                    <a:pt x="4090" y="5722"/>
                  </a:lnTo>
                  <a:lnTo>
                    <a:pt x="4076" y="5743"/>
                  </a:lnTo>
                  <a:lnTo>
                    <a:pt x="4057" y="5757"/>
                  </a:lnTo>
                  <a:lnTo>
                    <a:pt x="4031" y="5763"/>
                  </a:lnTo>
                  <a:lnTo>
                    <a:pt x="1743" y="5763"/>
                  </a:lnTo>
                  <a:lnTo>
                    <a:pt x="1721" y="5759"/>
                  </a:lnTo>
                  <a:lnTo>
                    <a:pt x="1701" y="5747"/>
                  </a:lnTo>
                  <a:lnTo>
                    <a:pt x="1688" y="5730"/>
                  </a:lnTo>
                  <a:lnTo>
                    <a:pt x="1682" y="5706"/>
                  </a:lnTo>
                  <a:lnTo>
                    <a:pt x="1417" y="2760"/>
                  </a:lnTo>
                  <a:lnTo>
                    <a:pt x="1411" y="2738"/>
                  </a:lnTo>
                  <a:lnTo>
                    <a:pt x="1397" y="2720"/>
                  </a:lnTo>
                  <a:lnTo>
                    <a:pt x="1377" y="2709"/>
                  </a:lnTo>
                  <a:lnTo>
                    <a:pt x="1356" y="2703"/>
                  </a:lnTo>
                  <a:lnTo>
                    <a:pt x="766" y="2703"/>
                  </a:lnTo>
                  <a:lnTo>
                    <a:pt x="747" y="2699"/>
                  </a:lnTo>
                  <a:lnTo>
                    <a:pt x="731" y="2687"/>
                  </a:lnTo>
                  <a:lnTo>
                    <a:pt x="721" y="2669"/>
                  </a:lnTo>
                  <a:lnTo>
                    <a:pt x="694" y="2589"/>
                  </a:lnTo>
                  <a:lnTo>
                    <a:pt x="658" y="2512"/>
                  </a:lnTo>
                  <a:lnTo>
                    <a:pt x="613" y="2439"/>
                  </a:lnTo>
                  <a:lnTo>
                    <a:pt x="562" y="2373"/>
                  </a:lnTo>
                  <a:lnTo>
                    <a:pt x="503" y="2314"/>
                  </a:lnTo>
                  <a:lnTo>
                    <a:pt x="438" y="2259"/>
                  </a:lnTo>
                  <a:lnTo>
                    <a:pt x="368" y="2214"/>
                  </a:lnTo>
                  <a:lnTo>
                    <a:pt x="293" y="2174"/>
                  </a:lnTo>
                  <a:lnTo>
                    <a:pt x="212" y="2145"/>
                  </a:lnTo>
                  <a:lnTo>
                    <a:pt x="128" y="2123"/>
                  </a:lnTo>
                  <a:lnTo>
                    <a:pt x="42" y="2111"/>
                  </a:lnTo>
                  <a:lnTo>
                    <a:pt x="24" y="2108"/>
                  </a:lnTo>
                  <a:lnTo>
                    <a:pt x="10" y="2096"/>
                  </a:lnTo>
                  <a:lnTo>
                    <a:pt x="2" y="2082"/>
                  </a:lnTo>
                  <a:lnTo>
                    <a:pt x="0" y="2064"/>
                  </a:lnTo>
                  <a:lnTo>
                    <a:pt x="106" y="870"/>
                  </a:lnTo>
                  <a:lnTo>
                    <a:pt x="112" y="846"/>
                  </a:lnTo>
                  <a:lnTo>
                    <a:pt x="126" y="829"/>
                  </a:lnTo>
                  <a:lnTo>
                    <a:pt x="146" y="817"/>
                  </a:lnTo>
                  <a:lnTo>
                    <a:pt x="169" y="813"/>
                  </a:lnTo>
                  <a:lnTo>
                    <a:pt x="967" y="813"/>
                  </a:lnTo>
                  <a:lnTo>
                    <a:pt x="984" y="807"/>
                  </a:lnTo>
                  <a:lnTo>
                    <a:pt x="996" y="797"/>
                  </a:lnTo>
                  <a:lnTo>
                    <a:pt x="1002" y="780"/>
                  </a:lnTo>
                  <a:lnTo>
                    <a:pt x="1016" y="681"/>
                  </a:lnTo>
                  <a:lnTo>
                    <a:pt x="1041" y="587"/>
                  </a:lnTo>
                  <a:lnTo>
                    <a:pt x="1075" y="497"/>
                  </a:lnTo>
                  <a:lnTo>
                    <a:pt x="1120" y="410"/>
                  </a:lnTo>
                  <a:lnTo>
                    <a:pt x="1175" y="332"/>
                  </a:lnTo>
                  <a:lnTo>
                    <a:pt x="1236" y="259"/>
                  </a:lnTo>
                  <a:lnTo>
                    <a:pt x="1307" y="194"/>
                  </a:lnTo>
                  <a:lnTo>
                    <a:pt x="1383" y="137"/>
                  </a:lnTo>
                  <a:lnTo>
                    <a:pt x="1466" y="90"/>
                  </a:lnTo>
                  <a:lnTo>
                    <a:pt x="1554" y="51"/>
                  </a:lnTo>
                  <a:lnTo>
                    <a:pt x="1648" y="23"/>
                  </a:lnTo>
                  <a:lnTo>
                    <a:pt x="1747" y="6"/>
                  </a:lnTo>
                  <a:lnTo>
                    <a:pt x="18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1"/>
            <p:cNvSpPr>
              <a:spLocks noEditPoints="1"/>
            </p:cNvSpPr>
            <p:nvPr/>
          </p:nvSpPr>
          <p:spPr bwMode="auto">
            <a:xfrm>
              <a:off x="2297113" y="1787525"/>
              <a:ext cx="2560638" cy="3348038"/>
            </a:xfrm>
            <a:custGeom>
              <a:avLst/>
              <a:gdLst/>
              <a:ahLst/>
              <a:cxnLst>
                <a:cxn ang="0">
                  <a:pos x="1516" y="151"/>
                </a:cxn>
                <a:cxn ang="0">
                  <a:pos x="1387" y="189"/>
                </a:cxn>
                <a:cxn ang="0">
                  <a:pos x="1277" y="261"/>
                </a:cxn>
                <a:cxn ang="0">
                  <a:pos x="1190" y="359"/>
                </a:cxn>
                <a:cxn ang="0">
                  <a:pos x="1133" y="479"/>
                </a:cxn>
                <a:cxn ang="0">
                  <a:pos x="1118" y="564"/>
                </a:cxn>
                <a:cxn ang="0">
                  <a:pos x="1141" y="591"/>
                </a:cxn>
                <a:cxn ang="0">
                  <a:pos x="2013" y="595"/>
                </a:cxn>
                <a:cxn ang="0">
                  <a:pos x="2045" y="579"/>
                </a:cxn>
                <a:cxn ang="0">
                  <a:pos x="2055" y="544"/>
                </a:cxn>
                <a:cxn ang="0">
                  <a:pos x="2015" y="416"/>
                </a:cxn>
                <a:cxn ang="0">
                  <a:pos x="1943" y="306"/>
                </a:cxn>
                <a:cxn ang="0">
                  <a:pos x="1843" y="222"/>
                </a:cxn>
                <a:cxn ang="0">
                  <a:pos x="1723" y="165"/>
                </a:cxn>
                <a:cxn ang="0">
                  <a:pos x="1585" y="145"/>
                </a:cxn>
                <a:cxn ang="0">
                  <a:pos x="1672" y="6"/>
                </a:cxn>
                <a:cxn ang="0">
                  <a:pos x="1833" y="51"/>
                </a:cxn>
                <a:cxn ang="0">
                  <a:pos x="1972" y="136"/>
                </a:cxn>
                <a:cxn ang="0">
                  <a:pos x="2084" y="251"/>
                </a:cxn>
                <a:cxn ang="0">
                  <a:pos x="2163" y="393"/>
                </a:cxn>
                <a:cxn ang="0">
                  <a:pos x="2204" y="556"/>
                </a:cxn>
                <a:cxn ang="0">
                  <a:pos x="2228" y="589"/>
                </a:cxn>
                <a:cxn ang="0">
                  <a:pos x="2831" y="595"/>
                </a:cxn>
                <a:cxn ang="0">
                  <a:pos x="2880" y="609"/>
                </a:cxn>
                <a:cxn ang="0">
                  <a:pos x="2911" y="648"/>
                </a:cxn>
                <a:cxn ang="0">
                  <a:pos x="3225" y="4123"/>
                </a:cxn>
                <a:cxn ang="0">
                  <a:pos x="3212" y="4178"/>
                </a:cxn>
                <a:cxn ang="0">
                  <a:pos x="3169" y="4213"/>
                </a:cxn>
                <a:cxn ang="0">
                  <a:pos x="86" y="4217"/>
                </a:cxn>
                <a:cxn ang="0">
                  <a:pos x="33" y="4200"/>
                </a:cxn>
                <a:cxn ang="0">
                  <a:pos x="2" y="4152"/>
                </a:cxn>
                <a:cxn ang="0">
                  <a:pos x="308" y="674"/>
                </a:cxn>
                <a:cxn ang="0">
                  <a:pos x="328" y="627"/>
                </a:cxn>
                <a:cxn ang="0">
                  <a:pos x="369" y="599"/>
                </a:cxn>
                <a:cxn ang="0">
                  <a:pos x="925" y="595"/>
                </a:cxn>
                <a:cxn ang="0">
                  <a:pos x="961" y="575"/>
                </a:cxn>
                <a:cxn ang="0">
                  <a:pos x="984" y="471"/>
                </a:cxn>
                <a:cxn ang="0">
                  <a:pos x="1043" y="318"/>
                </a:cxn>
                <a:cxn ang="0">
                  <a:pos x="1141" y="189"/>
                </a:cxn>
                <a:cxn ang="0">
                  <a:pos x="1267" y="88"/>
                </a:cxn>
                <a:cxn ang="0">
                  <a:pos x="1418" y="24"/>
                </a:cxn>
                <a:cxn ang="0">
                  <a:pos x="1585" y="0"/>
                </a:cxn>
              </a:cxnLst>
              <a:rect l="0" t="0" r="r" b="b"/>
              <a:pathLst>
                <a:path w="3225" h="4217">
                  <a:moveTo>
                    <a:pt x="1585" y="145"/>
                  </a:moveTo>
                  <a:lnTo>
                    <a:pt x="1516" y="151"/>
                  </a:lnTo>
                  <a:lnTo>
                    <a:pt x="1450" y="165"/>
                  </a:lnTo>
                  <a:lnTo>
                    <a:pt x="1387" y="189"/>
                  </a:lnTo>
                  <a:lnTo>
                    <a:pt x="1330" y="222"/>
                  </a:lnTo>
                  <a:lnTo>
                    <a:pt x="1277" y="261"/>
                  </a:lnTo>
                  <a:lnTo>
                    <a:pt x="1230" y="306"/>
                  </a:lnTo>
                  <a:lnTo>
                    <a:pt x="1190" y="359"/>
                  </a:lnTo>
                  <a:lnTo>
                    <a:pt x="1157" y="416"/>
                  </a:lnTo>
                  <a:lnTo>
                    <a:pt x="1133" y="479"/>
                  </a:lnTo>
                  <a:lnTo>
                    <a:pt x="1118" y="544"/>
                  </a:lnTo>
                  <a:lnTo>
                    <a:pt x="1118" y="564"/>
                  </a:lnTo>
                  <a:lnTo>
                    <a:pt x="1126" y="579"/>
                  </a:lnTo>
                  <a:lnTo>
                    <a:pt x="1141" y="591"/>
                  </a:lnTo>
                  <a:lnTo>
                    <a:pt x="1159" y="595"/>
                  </a:lnTo>
                  <a:lnTo>
                    <a:pt x="2013" y="595"/>
                  </a:lnTo>
                  <a:lnTo>
                    <a:pt x="2031" y="591"/>
                  </a:lnTo>
                  <a:lnTo>
                    <a:pt x="2045" y="579"/>
                  </a:lnTo>
                  <a:lnTo>
                    <a:pt x="2055" y="564"/>
                  </a:lnTo>
                  <a:lnTo>
                    <a:pt x="2055" y="544"/>
                  </a:lnTo>
                  <a:lnTo>
                    <a:pt x="2039" y="479"/>
                  </a:lnTo>
                  <a:lnTo>
                    <a:pt x="2015" y="416"/>
                  </a:lnTo>
                  <a:lnTo>
                    <a:pt x="1982" y="359"/>
                  </a:lnTo>
                  <a:lnTo>
                    <a:pt x="1943" y="306"/>
                  </a:lnTo>
                  <a:lnTo>
                    <a:pt x="1896" y="261"/>
                  </a:lnTo>
                  <a:lnTo>
                    <a:pt x="1843" y="222"/>
                  </a:lnTo>
                  <a:lnTo>
                    <a:pt x="1784" y="189"/>
                  </a:lnTo>
                  <a:lnTo>
                    <a:pt x="1723" y="165"/>
                  </a:lnTo>
                  <a:lnTo>
                    <a:pt x="1656" y="151"/>
                  </a:lnTo>
                  <a:lnTo>
                    <a:pt x="1585" y="145"/>
                  </a:lnTo>
                  <a:close/>
                  <a:moveTo>
                    <a:pt x="1585" y="0"/>
                  </a:moveTo>
                  <a:lnTo>
                    <a:pt x="1672" y="6"/>
                  </a:lnTo>
                  <a:lnTo>
                    <a:pt x="1754" y="24"/>
                  </a:lnTo>
                  <a:lnTo>
                    <a:pt x="1833" y="51"/>
                  </a:lnTo>
                  <a:lnTo>
                    <a:pt x="1905" y="88"/>
                  </a:lnTo>
                  <a:lnTo>
                    <a:pt x="1972" y="136"/>
                  </a:lnTo>
                  <a:lnTo>
                    <a:pt x="2031" y="189"/>
                  </a:lnTo>
                  <a:lnTo>
                    <a:pt x="2084" y="251"/>
                  </a:lnTo>
                  <a:lnTo>
                    <a:pt x="2127" y="318"/>
                  </a:lnTo>
                  <a:lnTo>
                    <a:pt x="2163" y="393"/>
                  </a:lnTo>
                  <a:lnTo>
                    <a:pt x="2188" y="471"/>
                  </a:lnTo>
                  <a:lnTo>
                    <a:pt x="2204" y="556"/>
                  </a:lnTo>
                  <a:lnTo>
                    <a:pt x="2212" y="575"/>
                  </a:lnTo>
                  <a:lnTo>
                    <a:pt x="2228" y="589"/>
                  </a:lnTo>
                  <a:lnTo>
                    <a:pt x="2247" y="595"/>
                  </a:lnTo>
                  <a:lnTo>
                    <a:pt x="2831" y="595"/>
                  </a:lnTo>
                  <a:lnTo>
                    <a:pt x="2856" y="599"/>
                  </a:lnTo>
                  <a:lnTo>
                    <a:pt x="2880" y="609"/>
                  </a:lnTo>
                  <a:lnTo>
                    <a:pt x="2897" y="627"/>
                  </a:lnTo>
                  <a:lnTo>
                    <a:pt x="2911" y="648"/>
                  </a:lnTo>
                  <a:lnTo>
                    <a:pt x="2917" y="674"/>
                  </a:lnTo>
                  <a:lnTo>
                    <a:pt x="3225" y="4123"/>
                  </a:lnTo>
                  <a:lnTo>
                    <a:pt x="3224" y="4152"/>
                  </a:lnTo>
                  <a:lnTo>
                    <a:pt x="3212" y="4178"/>
                  </a:lnTo>
                  <a:lnTo>
                    <a:pt x="3194" y="4200"/>
                  </a:lnTo>
                  <a:lnTo>
                    <a:pt x="3169" y="4213"/>
                  </a:lnTo>
                  <a:lnTo>
                    <a:pt x="3139" y="4217"/>
                  </a:lnTo>
                  <a:lnTo>
                    <a:pt x="86" y="4217"/>
                  </a:lnTo>
                  <a:lnTo>
                    <a:pt x="57" y="4213"/>
                  </a:lnTo>
                  <a:lnTo>
                    <a:pt x="33" y="4200"/>
                  </a:lnTo>
                  <a:lnTo>
                    <a:pt x="14" y="4178"/>
                  </a:lnTo>
                  <a:lnTo>
                    <a:pt x="2" y="4152"/>
                  </a:lnTo>
                  <a:lnTo>
                    <a:pt x="0" y="4123"/>
                  </a:lnTo>
                  <a:lnTo>
                    <a:pt x="308" y="674"/>
                  </a:lnTo>
                  <a:lnTo>
                    <a:pt x="314" y="648"/>
                  </a:lnTo>
                  <a:lnTo>
                    <a:pt x="328" y="627"/>
                  </a:lnTo>
                  <a:lnTo>
                    <a:pt x="346" y="609"/>
                  </a:lnTo>
                  <a:lnTo>
                    <a:pt x="369" y="599"/>
                  </a:lnTo>
                  <a:lnTo>
                    <a:pt x="395" y="595"/>
                  </a:lnTo>
                  <a:lnTo>
                    <a:pt x="925" y="595"/>
                  </a:lnTo>
                  <a:lnTo>
                    <a:pt x="945" y="589"/>
                  </a:lnTo>
                  <a:lnTo>
                    <a:pt x="961" y="575"/>
                  </a:lnTo>
                  <a:lnTo>
                    <a:pt x="968" y="556"/>
                  </a:lnTo>
                  <a:lnTo>
                    <a:pt x="984" y="471"/>
                  </a:lnTo>
                  <a:lnTo>
                    <a:pt x="1010" y="393"/>
                  </a:lnTo>
                  <a:lnTo>
                    <a:pt x="1043" y="318"/>
                  </a:lnTo>
                  <a:lnTo>
                    <a:pt x="1088" y="251"/>
                  </a:lnTo>
                  <a:lnTo>
                    <a:pt x="1141" y="189"/>
                  </a:lnTo>
                  <a:lnTo>
                    <a:pt x="1200" y="136"/>
                  </a:lnTo>
                  <a:lnTo>
                    <a:pt x="1267" y="88"/>
                  </a:lnTo>
                  <a:lnTo>
                    <a:pt x="1340" y="51"/>
                  </a:lnTo>
                  <a:lnTo>
                    <a:pt x="1418" y="24"/>
                  </a:lnTo>
                  <a:lnTo>
                    <a:pt x="1501" y="6"/>
                  </a:lnTo>
                  <a:lnTo>
                    <a:pt x="1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 name="Freeform 25"/>
          <p:cNvSpPr>
            <a:spLocks/>
          </p:cNvSpPr>
          <p:nvPr/>
        </p:nvSpPr>
        <p:spPr bwMode="auto">
          <a:xfrm>
            <a:off x="530434" y="2187112"/>
            <a:ext cx="292777" cy="348285"/>
          </a:xfrm>
          <a:custGeom>
            <a:avLst/>
            <a:gdLst/>
            <a:ahLst/>
            <a:cxnLst>
              <a:cxn ang="0">
                <a:pos x="1743" y="14"/>
              </a:cxn>
              <a:cxn ang="0">
                <a:pos x="1847" y="61"/>
              </a:cxn>
              <a:cxn ang="0">
                <a:pos x="1919" y="125"/>
              </a:cxn>
              <a:cxn ang="0">
                <a:pos x="1939" y="198"/>
              </a:cxn>
              <a:cxn ang="0">
                <a:pos x="1932" y="332"/>
              </a:cxn>
              <a:cxn ang="0">
                <a:pos x="1922" y="500"/>
              </a:cxn>
              <a:cxn ang="0">
                <a:pos x="1918" y="654"/>
              </a:cxn>
              <a:cxn ang="0">
                <a:pos x="1927" y="750"/>
              </a:cxn>
              <a:cxn ang="0">
                <a:pos x="1961" y="816"/>
              </a:cxn>
              <a:cxn ang="0">
                <a:pos x="2033" y="939"/>
              </a:cxn>
              <a:cxn ang="0">
                <a:pos x="2132" y="1101"/>
              </a:cxn>
              <a:cxn ang="0">
                <a:pos x="2243" y="1278"/>
              </a:cxn>
              <a:cxn ang="0">
                <a:pos x="2352" y="1450"/>
              </a:cxn>
              <a:cxn ang="0">
                <a:pos x="2446" y="1595"/>
              </a:cxn>
              <a:cxn ang="0">
                <a:pos x="2512" y="1694"/>
              </a:cxn>
              <a:cxn ang="0">
                <a:pos x="2559" y="1743"/>
              </a:cxn>
              <a:cxn ang="0">
                <a:pos x="2658" y="1800"/>
              </a:cxn>
              <a:cxn ang="0">
                <a:pos x="2781" y="1858"/>
              </a:cxn>
              <a:cxn ang="0">
                <a:pos x="2891" y="1903"/>
              </a:cxn>
              <a:cxn ang="0">
                <a:pos x="2952" y="1926"/>
              </a:cxn>
              <a:cxn ang="0">
                <a:pos x="2672" y="3385"/>
              </a:cxn>
              <a:cxn ang="0">
                <a:pos x="2618" y="3412"/>
              </a:cxn>
              <a:cxn ang="0">
                <a:pos x="2534" y="3466"/>
              </a:cxn>
              <a:cxn ang="0">
                <a:pos x="2399" y="3517"/>
              </a:cxn>
              <a:cxn ang="0">
                <a:pos x="608" y="3517"/>
              </a:cxn>
              <a:cxn ang="0">
                <a:pos x="442" y="3466"/>
              </a:cxn>
              <a:cxn ang="0">
                <a:pos x="330" y="3365"/>
              </a:cxn>
              <a:cxn ang="0">
                <a:pos x="273" y="3236"/>
              </a:cxn>
              <a:cxn ang="0">
                <a:pos x="282" y="3093"/>
              </a:cxn>
              <a:cxn ang="0">
                <a:pos x="296" y="2978"/>
              </a:cxn>
              <a:cxn ang="0">
                <a:pos x="187" y="2826"/>
              </a:cxn>
              <a:cxn ang="0">
                <a:pos x="172" y="2655"/>
              </a:cxn>
              <a:cxn ang="0">
                <a:pos x="248" y="2526"/>
              </a:cxn>
              <a:cxn ang="0">
                <a:pos x="124" y="2391"/>
              </a:cxn>
              <a:cxn ang="0">
                <a:pos x="82" y="2218"/>
              </a:cxn>
              <a:cxn ang="0">
                <a:pos x="139" y="2074"/>
              </a:cxn>
              <a:cxn ang="0">
                <a:pos x="71" y="1954"/>
              </a:cxn>
              <a:cxn ang="0">
                <a:pos x="4" y="1799"/>
              </a:cxn>
              <a:cxn ang="0">
                <a:pos x="16" y="1642"/>
              </a:cxn>
              <a:cxn ang="0">
                <a:pos x="97" y="1528"/>
              </a:cxn>
              <a:cxn ang="0">
                <a:pos x="234" y="1476"/>
              </a:cxn>
              <a:cxn ang="0">
                <a:pos x="1333" y="1361"/>
              </a:cxn>
              <a:cxn ang="0">
                <a:pos x="1294" y="1126"/>
              </a:cxn>
              <a:cxn ang="0">
                <a:pos x="1261" y="915"/>
              </a:cxn>
              <a:cxn ang="0">
                <a:pos x="1242" y="781"/>
              </a:cxn>
              <a:cxn ang="0">
                <a:pos x="1263" y="657"/>
              </a:cxn>
              <a:cxn ang="0">
                <a:pos x="1314" y="495"/>
              </a:cxn>
              <a:cxn ang="0">
                <a:pos x="1379" y="326"/>
              </a:cxn>
              <a:cxn ang="0">
                <a:pos x="1440" y="179"/>
              </a:cxn>
              <a:cxn ang="0">
                <a:pos x="1489" y="75"/>
              </a:cxn>
              <a:cxn ang="0">
                <a:pos x="1575" y="11"/>
              </a:cxn>
            </a:cxnLst>
            <a:rect l="0" t="0" r="r" b="b"/>
            <a:pathLst>
              <a:path w="2954" h="3521">
                <a:moveTo>
                  <a:pt x="1657" y="0"/>
                </a:moveTo>
                <a:lnTo>
                  <a:pt x="1685" y="2"/>
                </a:lnTo>
                <a:lnTo>
                  <a:pt x="1715" y="8"/>
                </a:lnTo>
                <a:lnTo>
                  <a:pt x="1743" y="14"/>
                </a:lnTo>
                <a:lnTo>
                  <a:pt x="1770" y="24"/>
                </a:lnTo>
                <a:lnTo>
                  <a:pt x="1798" y="35"/>
                </a:lnTo>
                <a:lnTo>
                  <a:pt x="1823" y="47"/>
                </a:lnTo>
                <a:lnTo>
                  <a:pt x="1847" y="61"/>
                </a:lnTo>
                <a:lnTo>
                  <a:pt x="1869" y="77"/>
                </a:lnTo>
                <a:lnTo>
                  <a:pt x="1889" y="92"/>
                </a:lnTo>
                <a:lnTo>
                  <a:pt x="1906" y="108"/>
                </a:lnTo>
                <a:lnTo>
                  <a:pt x="1919" y="125"/>
                </a:lnTo>
                <a:lnTo>
                  <a:pt x="1930" y="142"/>
                </a:lnTo>
                <a:lnTo>
                  <a:pt x="1937" y="159"/>
                </a:lnTo>
                <a:lnTo>
                  <a:pt x="1939" y="174"/>
                </a:lnTo>
                <a:lnTo>
                  <a:pt x="1939" y="198"/>
                </a:lnTo>
                <a:lnTo>
                  <a:pt x="1938" y="225"/>
                </a:lnTo>
                <a:lnTo>
                  <a:pt x="1937" y="258"/>
                </a:lnTo>
                <a:lnTo>
                  <a:pt x="1935" y="293"/>
                </a:lnTo>
                <a:lnTo>
                  <a:pt x="1932" y="332"/>
                </a:lnTo>
                <a:lnTo>
                  <a:pt x="1930" y="373"/>
                </a:lnTo>
                <a:lnTo>
                  <a:pt x="1927" y="414"/>
                </a:lnTo>
                <a:lnTo>
                  <a:pt x="1925" y="457"/>
                </a:lnTo>
                <a:lnTo>
                  <a:pt x="1922" y="500"/>
                </a:lnTo>
                <a:lnTo>
                  <a:pt x="1920" y="541"/>
                </a:lnTo>
                <a:lnTo>
                  <a:pt x="1919" y="581"/>
                </a:lnTo>
                <a:lnTo>
                  <a:pt x="1918" y="619"/>
                </a:lnTo>
                <a:lnTo>
                  <a:pt x="1918" y="654"/>
                </a:lnTo>
                <a:lnTo>
                  <a:pt x="1919" y="684"/>
                </a:lnTo>
                <a:lnTo>
                  <a:pt x="1920" y="712"/>
                </a:lnTo>
                <a:lnTo>
                  <a:pt x="1922" y="734"/>
                </a:lnTo>
                <a:lnTo>
                  <a:pt x="1927" y="750"/>
                </a:lnTo>
                <a:lnTo>
                  <a:pt x="1930" y="760"/>
                </a:lnTo>
                <a:lnTo>
                  <a:pt x="1938" y="774"/>
                </a:lnTo>
                <a:lnTo>
                  <a:pt x="1948" y="793"/>
                </a:lnTo>
                <a:lnTo>
                  <a:pt x="1961" y="816"/>
                </a:lnTo>
                <a:lnTo>
                  <a:pt x="1976" y="842"/>
                </a:lnTo>
                <a:lnTo>
                  <a:pt x="1992" y="871"/>
                </a:lnTo>
                <a:lnTo>
                  <a:pt x="2012" y="904"/>
                </a:lnTo>
                <a:lnTo>
                  <a:pt x="2033" y="939"/>
                </a:lnTo>
                <a:lnTo>
                  <a:pt x="2056" y="977"/>
                </a:lnTo>
                <a:lnTo>
                  <a:pt x="2080" y="1017"/>
                </a:lnTo>
                <a:lnTo>
                  <a:pt x="2106" y="1058"/>
                </a:lnTo>
                <a:lnTo>
                  <a:pt x="2132" y="1101"/>
                </a:lnTo>
                <a:lnTo>
                  <a:pt x="2159" y="1145"/>
                </a:lnTo>
                <a:lnTo>
                  <a:pt x="2186" y="1188"/>
                </a:lnTo>
                <a:lnTo>
                  <a:pt x="2214" y="1233"/>
                </a:lnTo>
                <a:lnTo>
                  <a:pt x="2243" y="1278"/>
                </a:lnTo>
                <a:lnTo>
                  <a:pt x="2270" y="1323"/>
                </a:lnTo>
                <a:lnTo>
                  <a:pt x="2298" y="1366"/>
                </a:lnTo>
                <a:lnTo>
                  <a:pt x="2325" y="1409"/>
                </a:lnTo>
                <a:lnTo>
                  <a:pt x="2352" y="1450"/>
                </a:lnTo>
                <a:lnTo>
                  <a:pt x="2377" y="1490"/>
                </a:lnTo>
                <a:lnTo>
                  <a:pt x="2401" y="1527"/>
                </a:lnTo>
                <a:lnTo>
                  <a:pt x="2424" y="1563"/>
                </a:lnTo>
                <a:lnTo>
                  <a:pt x="2446" y="1595"/>
                </a:lnTo>
                <a:lnTo>
                  <a:pt x="2466" y="1626"/>
                </a:lnTo>
                <a:lnTo>
                  <a:pt x="2483" y="1652"/>
                </a:lnTo>
                <a:lnTo>
                  <a:pt x="2499" y="1675"/>
                </a:lnTo>
                <a:lnTo>
                  <a:pt x="2512" y="1694"/>
                </a:lnTo>
                <a:lnTo>
                  <a:pt x="2523" y="1708"/>
                </a:lnTo>
                <a:lnTo>
                  <a:pt x="2531" y="1718"/>
                </a:lnTo>
                <a:lnTo>
                  <a:pt x="2543" y="1730"/>
                </a:lnTo>
                <a:lnTo>
                  <a:pt x="2559" y="1743"/>
                </a:lnTo>
                <a:lnTo>
                  <a:pt x="2580" y="1757"/>
                </a:lnTo>
                <a:lnTo>
                  <a:pt x="2604" y="1771"/>
                </a:lnTo>
                <a:lnTo>
                  <a:pt x="2630" y="1785"/>
                </a:lnTo>
                <a:lnTo>
                  <a:pt x="2658" y="1800"/>
                </a:lnTo>
                <a:lnTo>
                  <a:pt x="2688" y="1815"/>
                </a:lnTo>
                <a:lnTo>
                  <a:pt x="2719" y="1829"/>
                </a:lnTo>
                <a:lnTo>
                  <a:pt x="2750" y="1843"/>
                </a:lnTo>
                <a:lnTo>
                  <a:pt x="2781" y="1858"/>
                </a:lnTo>
                <a:lnTo>
                  <a:pt x="2812" y="1871"/>
                </a:lnTo>
                <a:lnTo>
                  <a:pt x="2840" y="1883"/>
                </a:lnTo>
                <a:lnTo>
                  <a:pt x="2867" y="1894"/>
                </a:lnTo>
                <a:lnTo>
                  <a:pt x="2891" y="1903"/>
                </a:lnTo>
                <a:lnTo>
                  <a:pt x="2912" y="1911"/>
                </a:lnTo>
                <a:lnTo>
                  <a:pt x="2930" y="1919"/>
                </a:lnTo>
                <a:lnTo>
                  <a:pt x="2943" y="1923"/>
                </a:lnTo>
                <a:lnTo>
                  <a:pt x="2952" y="1926"/>
                </a:lnTo>
                <a:lnTo>
                  <a:pt x="2954" y="1928"/>
                </a:lnTo>
                <a:lnTo>
                  <a:pt x="2954" y="3383"/>
                </a:lnTo>
                <a:lnTo>
                  <a:pt x="2680" y="3383"/>
                </a:lnTo>
                <a:lnTo>
                  <a:pt x="2672" y="3385"/>
                </a:lnTo>
                <a:lnTo>
                  <a:pt x="2661" y="3389"/>
                </a:lnTo>
                <a:lnTo>
                  <a:pt x="2648" y="3396"/>
                </a:lnTo>
                <a:lnTo>
                  <a:pt x="2632" y="3404"/>
                </a:lnTo>
                <a:lnTo>
                  <a:pt x="2618" y="3412"/>
                </a:lnTo>
                <a:lnTo>
                  <a:pt x="2604" y="3422"/>
                </a:lnTo>
                <a:lnTo>
                  <a:pt x="2590" y="3431"/>
                </a:lnTo>
                <a:lnTo>
                  <a:pt x="2562" y="3448"/>
                </a:lnTo>
                <a:lnTo>
                  <a:pt x="2534" y="3466"/>
                </a:lnTo>
                <a:lnTo>
                  <a:pt x="2502" y="3482"/>
                </a:lnTo>
                <a:lnTo>
                  <a:pt x="2469" y="3498"/>
                </a:lnTo>
                <a:lnTo>
                  <a:pt x="2435" y="3510"/>
                </a:lnTo>
                <a:lnTo>
                  <a:pt x="2399" y="3517"/>
                </a:lnTo>
                <a:lnTo>
                  <a:pt x="2362" y="3521"/>
                </a:lnTo>
                <a:lnTo>
                  <a:pt x="2362" y="3521"/>
                </a:lnTo>
                <a:lnTo>
                  <a:pt x="658" y="3519"/>
                </a:lnTo>
                <a:lnTo>
                  <a:pt x="608" y="3517"/>
                </a:lnTo>
                <a:lnTo>
                  <a:pt x="562" y="3510"/>
                </a:lnTo>
                <a:lnTo>
                  <a:pt x="518" y="3499"/>
                </a:lnTo>
                <a:lnTo>
                  <a:pt x="479" y="3484"/>
                </a:lnTo>
                <a:lnTo>
                  <a:pt x="442" y="3466"/>
                </a:lnTo>
                <a:lnTo>
                  <a:pt x="409" y="3444"/>
                </a:lnTo>
                <a:lnTo>
                  <a:pt x="379" y="3420"/>
                </a:lnTo>
                <a:lnTo>
                  <a:pt x="353" y="3394"/>
                </a:lnTo>
                <a:lnTo>
                  <a:pt x="330" y="3365"/>
                </a:lnTo>
                <a:lnTo>
                  <a:pt x="311" y="3335"/>
                </a:lnTo>
                <a:lnTo>
                  <a:pt x="294" y="3303"/>
                </a:lnTo>
                <a:lnTo>
                  <a:pt x="282" y="3270"/>
                </a:lnTo>
                <a:lnTo>
                  <a:pt x="273" y="3236"/>
                </a:lnTo>
                <a:lnTo>
                  <a:pt x="269" y="3203"/>
                </a:lnTo>
                <a:lnTo>
                  <a:pt x="269" y="3165"/>
                </a:lnTo>
                <a:lnTo>
                  <a:pt x="272" y="3128"/>
                </a:lnTo>
                <a:lnTo>
                  <a:pt x="282" y="3093"/>
                </a:lnTo>
                <a:lnTo>
                  <a:pt x="295" y="3061"/>
                </a:lnTo>
                <a:lnTo>
                  <a:pt x="313" y="3032"/>
                </a:lnTo>
                <a:lnTo>
                  <a:pt x="334" y="3006"/>
                </a:lnTo>
                <a:lnTo>
                  <a:pt x="296" y="2978"/>
                </a:lnTo>
                <a:lnTo>
                  <a:pt x="261" y="2945"/>
                </a:lnTo>
                <a:lnTo>
                  <a:pt x="232" y="2909"/>
                </a:lnTo>
                <a:lnTo>
                  <a:pt x="207" y="2869"/>
                </a:lnTo>
                <a:lnTo>
                  <a:pt x="187" y="2826"/>
                </a:lnTo>
                <a:lnTo>
                  <a:pt x="174" y="2781"/>
                </a:lnTo>
                <a:lnTo>
                  <a:pt x="166" y="2734"/>
                </a:lnTo>
                <a:lnTo>
                  <a:pt x="166" y="2693"/>
                </a:lnTo>
                <a:lnTo>
                  <a:pt x="172" y="2655"/>
                </a:lnTo>
                <a:lnTo>
                  <a:pt x="184" y="2617"/>
                </a:lnTo>
                <a:lnTo>
                  <a:pt x="200" y="2584"/>
                </a:lnTo>
                <a:lnTo>
                  <a:pt x="222" y="2553"/>
                </a:lnTo>
                <a:lnTo>
                  <a:pt x="248" y="2526"/>
                </a:lnTo>
                <a:lnTo>
                  <a:pt x="211" y="2498"/>
                </a:lnTo>
                <a:lnTo>
                  <a:pt x="178" y="2467"/>
                </a:lnTo>
                <a:lnTo>
                  <a:pt x="148" y="2430"/>
                </a:lnTo>
                <a:lnTo>
                  <a:pt x="124" y="2391"/>
                </a:lnTo>
                <a:lnTo>
                  <a:pt x="104" y="2350"/>
                </a:lnTo>
                <a:lnTo>
                  <a:pt x="90" y="2306"/>
                </a:lnTo>
                <a:lnTo>
                  <a:pt x="82" y="2260"/>
                </a:lnTo>
                <a:lnTo>
                  <a:pt x="82" y="2218"/>
                </a:lnTo>
                <a:lnTo>
                  <a:pt x="87" y="2178"/>
                </a:lnTo>
                <a:lnTo>
                  <a:pt x="100" y="2141"/>
                </a:lnTo>
                <a:lnTo>
                  <a:pt x="116" y="2106"/>
                </a:lnTo>
                <a:lnTo>
                  <a:pt x="139" y="2074"/>
                </a:lnTo>
                <a:lnTo>
                  <a:pt x="167" y="2046"/>
                </a:lnTo>
                <a:lnTo>
                  <a:pt x="131" y="2018"/>
                </a:lnTo>
                <a:lnTo>
                  <a:pt x="98" y="1988"/>
                </a:lnTo>
                <a:lnTo>
                  <a:pt x="71" y="1954"/>
                </a:lnTo>
                <a:lnTo>
                  <a:pt x="47" y="1918"/>
                </a:lnTo>
                <a:lnTo>
                  <a:pt x="28" y="1878"/>
                </a:lnTo>
                <a:lnTo>
                  <a:pt x="14" y="1839"/>
                </a:lnTo>
                <a:lnTo>
                  <a:pt x="4" y="1799"/>
                </a:lnTo>
                <a:lnTo>
                  <a:pt x="0" y="1757"/>
                </a:lnTo>
                <a:lnTo>
                  <a:pt x="1" y="1718"/>
                </a:lnTo>
                <a:lnTo>
                  <a:pt x="7" y="1678"/>
                </a:lnTo>
                <a:lnTo>
                  <a:pt x="16" y="1642"/>
                </a:lnTo>
                <a:lnTo>
                  <a:pt x="31" y="1608"/>
                </a:lnTo>
                <a:lnTo>
                  <a:pt x="49" y="1579"/>
                </a:lnTo>
                <a:lnTo>
                  <a:pt x="71" y="1551"/>
                </a:lnTo>
                <a:lnTo>
                  <a:pt x="97" y="1528"/>
                </a:lnTo>
                <a:lnTo>
                  <a:pt x="127" y="1510"/>
                </a:lnTo>
                <a:lnTo>
                  <a:pt x="160" y="1495"/>
                </a:lnTo>
                <a:lnTo>
                  <a:pt x="196" y="1483"/>
                </a:lnTo>
                <a:lnTo>
                  <a:pt x="234" y="1476"/>
                </a:lnTo>
                <a:lnTo>
                  <a:pt x="276" y="1474"/>
                </a:lnTo>
                <a:lnTo>
                  <a:pt x="1354" y="1474"/>
                </a:lnTo>
                <a:lnTo>
                  <a:pt x="1344" y="1418"/>
                </a:lnTo>
                <a:lnTo>
                  <a:pt x="1333" y="1361"/>
                </a:lnTo>
                <a:lnTo>
                  <a:pt x="1323" y="1302"/>
                </a:lnTo>
                <a:lnTo>
                  <a:pt x="1312" y="1243"/>
                </a:lnTo>
                <a:lnTo>
                  <a:pt x="1302" y="1184"/>
                </a:lnTo>
                <a:lnTo>
                  <a:pt x="1294" y="1126"/>
                </a:lnTo>
                <a:lnTo>
                  <a:pt x="1284" y="1069"/>
                </a:lnTo>
                <a:lnTo>
                  <a:pt x="1276" y="1015"/>
                </a:lnTo>
                <a:lnTo>
                  <a:pt x="1269" y="963"/>
                </a:lnTo>
                <a:lnTo>
                  <a:pt x="1261" y="915"/>
                </a:lnTo>
                <a:lnTo>
                  <a:pt x="1254" y="872"/>
                </a:lnTo>
                <a:lnTo>
                  <a:pt x="1249" y="834"/>
                </a:lnTo>
                <a:lnTo>
                  <a:pt x="1243" y="801"/>
                </a:lnTo>
                <a:lnTo>
                  <a:pt x="1242" y="781"/>
                </a:lnTo>
                <a:lnTo>
                  <a:pt x="1244" y="754"/>
                </a:lnTo>
                <a:lnTo>
                  <a:pt x="1248" y="725"/>
                </a:lnTo>
                <a:lnTo>
                  <a:pt x="1254" y="692"/>
                </a:lnTo>
                <a:lnTo>
                  <a:pt x="1263" y="657"/>
                </a:lnTo>
                <a:lnTo>
                  <a:pt x="1274" y="619"/>
                </a:lnTo>
                <a:lnTo>
                  <a:pt x="1286" y="578"/>
                </a:lnTo>
                <a:lnTo>
                  <a:pt x="1300" y="537"/>
                </a:lnTo>
                <a:lnTo>
                  <a:pt x="1314" y="495"/>
                </a:lnTo>
                <a:lnTo>
                  <a:pt x="1330" y="453"/>
                </a:lnTo>
                <a:lnTo>
                  <a:pt x="1346" y="409"/>
                </a:lnTo>
                <a:lnTo>
                  <a:pt x="1363" y="367"/>
                </a:lnTo>
                <a:lnTo>
                  <a:pt x="1379" y="326"/>
                </a:lnTo>
                <a:lnTo>
                  <a:pt x="1395" y="285"/>
                </a:lnTo>
                <a:lnTo>
                  <a:pt x="1411" y="247"/>
                </a:lnTo>
                <a:lnTo>
                  <a:pt x="1426" y="212"/>
                </a:lnTo>
                <a:lnTo>
                  <a:pt x="1440" y="179"/>
                </a:lnTo>
                <a:lnTo>
                  <a:pt x="1453" y="150"/>
                </a:lnTo>
                <a:lnTo>
                  <a:pt x="1464" y="124"/>
                </a:lnTo>
                <a:lnTo>
                  <a:pt x="1474" y="103"/>
                </a:lnTo>
                <a:lnTo>
                  <a:pt x="1489" y="75"/>
                </a:lnTo>
                <a:lnTo>
                  <a:pt x="1507" y="54"/>
                </a:lnTo>
                <a:lnTo>
                  <a:pt x="1528" y="35"/>
                </a:lnTo>
                <a:lnTo>
                  <a:pt x="1551" y="21"/>
                </a:lnTo>
                <a:lnTo>
                  <a:pt x="1575" y="11"/>
                </a:lnTo>
                <a:lnTo>
                  <a:pt x="1601" y="4"/>
                </a:lnTo>
                <a:lnTo>
                  <a:pt x="1628" y="1"/>
                </a:lnTo>
                <a:lnTo>
                  <a:pt x="1657"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aphicFrame>
        <p:nvGraphicFramePr>
          <p:cNvPr id="501764" name="Object 4"/>
          <p:cNvGraphicFramePr>
            <a:graphicFrameLocks/>
          </p:cNvGraphicFramePr>
          <p:nvPr>
            <p:extLst>
              <p:ext uri="{D42A27DB-BD31-4B8C-83A1-F6EECF244321}">
                <p14:modId xmlns:p14="http://schemas.microsoft.com/office/powerpoint/2010/main" val="1918673625"/>
              </p:ext>
            </p:extLst>
          </p:nvPr>
        </p:nvGraphicFramePr>
        <p:xfrm>
          <a:off x="2311400" y="2840915"/>
          <a:ext cx="7048500" cy="1620838"/>
        </p:xfrm>
        <a:graphic>
          <a:graphicData uri="http://schemas.openxmlformats.org/presentationml/2006/ole">
            <mc:AlternateContent xmlns:mc="http://schemas.openxmlformats.org/markup-compatibility/2006">
              <mc:Choice xmlns:v="urn:schemas-microsoft-com:vml" Requires="v">
                <p:oleObj name="Worksheet" r:id="rId7" imgW="7058150" imgH="1628852" progId="Excel.Sheet.12">
                  <p:embed/>
                </p:oleObj>
              </mc:Choice>
              <mc:Fallback>
                <p:oleObj name="Worksheet" r:id="rId7" imgW="7058150" imgH="1628852" progId="Excel.Sheet.12">
                  <p:embed/>
                  <p:pic>
                    <p:nvPicPr>
                      <p:cNvPr id="0" name="Picture 6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1400" y="2840915"/>
                        <a:ext cx="7048500" cy="162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 name="Picture 30"/>
          <p:cNvPicPr>
            <a:picLocks noChangeAspect="1"/>
          </p:cNvPicPr>
          <p:nvPr/>
        </p:nvPicPr>
        <p:blipFill>
          <a:blip r:embed="rId9" cstate="screen"/>
          <a:stretch>
            <a:fillRect/>
          </a:stretch>
        </p:blipFill>
        <p:spPr>
          <a:xfrm>
            <a:off x="7432491" y="1450783"/>
            <a:ext cx="412665" cy="274320"/>
          </a:xfrm>
          <a:prstGeom prst="rect">
            <a:avLst/>
          </a:prstGeom>
          <a:ln>
            <a:solidFill>
              <a:schemeClr val="bg1">
                <a:lumMod val="75000"/>
              </a:schemeClr>
            </a:solidFill>
          </a:ln>
        </p:spPr>
      </p:pic>
      <p:pic>
        <p:nvPicPr>
          <p:cNvPr id="32" name="Picture 31"/>
          <p:cNvPicPr>
            <a:picLocks noChangeAspect="1"/>
          </p:cNvPicPr>
          <p:nvPr/>
        </p:nvPicPr>
        <p:blipFill>
          <a:blip r:embed="rId10" cstate="screen"/>
          <a:stretch>
            <a:fillRect/>
          </a:stretch>
        </p:blipFill>
        <p:spPr>
          <a:xfrm>
            <a:off x="7888029" y="1450783"/>
            <a:ext cx="412665" cy="274320"/>
          </a:xfrm>
          <a:prstGeom prst="rect">
            <a:avLst/>
          </a:prstGeom>
          <a:ln>
            <a:solidFill>
              <a:schemeClr val="bg1">
                <a:lumMod val="75000"/>
              </a:schemeClr>
            </a:solidFill>
          </a:ln>
        </p:spPr>
      </p:pic>
      <p:pic>
        <p:nvPicPr>
          <p:cNvPr id="33" name="Picture 32"/>
          <p:cNvPicPr>
            <a:picLocks noChangeAspect="1"/>
          </p:cNvPicPr>
          <p:nvPr/>
        </p:nvPicPr>
        <p:blipFill>
          <a:blip r:embed="rId11" cstate="screen"/>
          <a:stretch>
            <a:fillRect/>
          </a:stretch>
        </p:blipFill>
        <p:spPr>
          <a:xfrm>
            <a:off x="8351187" y="1450783"/>
            <a:ext cx="372903" cy="274320"/>
          </a:xfrm>
          <a:prstGeom prst="rect">
            <a:avLst/>
          </a:prstGeom>
          <a:ln>
            <a:solidFill>
              <a:schemeClr val="bg1">
                <a:lumMod val="75000"/>
              </a:schemeClr>
            </a:solidFill>
          </a:ln>
        </p:spPr>
      </p:pic>
      <p:pic>
        <p:nvPicPr>
          <p:cNvPr id="43" name="Picture 42"/>
          <p:cNvPicPr>
            <a:picLocks noChangeAspect="1"/>
          </p:cNvPicPr>
          <p:nvPr/>
        </p:nvPicPr>
        <p:blipFill>
          <a:blip r:embed="rId12" cstate="screen"/>
          <a:stretch>
            <a:fillRect/>
          </a:stretch>
        </p:blipFill>
        <p:spPr>
          <a:xfrm>
            <a:off x="5813021" y="1450783"/>
            <a:ext cx="412665" cy="274320"/>
          </a:xfrm>
          <a:prstGeom prst="rect">
            <a:avLst/>
          </a:prstGeom>
          <a:ln>
            <a:solidFill>
              <a:schemeClr val="bg1">
                <a:lumMod val="75000"/>
              </a:schemeClr>
            </a:solidFill>
          </a:ln>
        </p:spPr>
      </p:pic>
      <p:pic>
        <p:nvPicPr>
          <p:cNvPr id="44" name="Picture 43"/>
          <p:cNvPicPr>
            <a:picLocks noChangeAspect="1"/>
          </p:cNvPicPr>
          <p:nvPr/>
        </p:nvPicPr>
        <p:blipFill>
          <a:blip r:embed="rId13" cstate="screen"/>
          <a:stretch>
            <a:fillRect/>
          </a:stretch>
        </p:blipFill>
        <p:spPr>
          <a:xfrm>
            <a:off x="6270707" y="1450783"/>
            <a:ext cx="412665" cy="274320"/>
          </a:xfrm>
          <a:prstGeom prst="rect">
            <a:avLst/>
          </a:prstGeom>
          <a:ln>
            <a:solidFill>
              <a:schemeClr val="bg1">
                <a:lumMod val="75000"/>
              </a:schemeClr>
            </a:solidFill>
          </a:ln>
        </p:spPr>
      </p:pic>
      <p:pic>
        <p:nvPicPr>
          <p:cNvPr id="45" name="Picture 44"/>
          <p:cNvPicPr>
            <a:picLocks noChangeAspect="1"/>
          </p:cNvPicPr>
          <p:nvPr/>
        </p:nvPicPr>
        <p:blipFill>
          <a:blip r:embed="rId14" cstate="screen"/>
          <a:stretch>
            <a:fillRect/>
          </a:stretch>
        </p:blipFill>
        <p:spPr>
          <a:xfrm>
            <a:off x="6730576" y="1450783"/>
            <a:ext cx="372903" cy="274320"/>
          </a:xfrm>
          <a:prstGeom prst="rect">
            <a:avLst/>
          </a:prstGeom>
          <a:ln>
            <a:solidFill>
              <a:schemeClr val="bg1">
                <a:lumMod val="75000"/>
              </a:schemeClr>
            </a:solidFill>
          </a:ln>
        </p:spPr>
      </p:pic>
      <p:pic>
        <p:nvPicPr>
          <p:cNvPr id="46" name="Picture 45"/>
          <p:cNvPicPr>
            <a:picLocks noChangeAspect="1"/>
          </p:cNvPicPr>
          <p:nvPr/>
        </p:nvPicPr>
        <p:blipFill>
          <a:blip r:embed="rId15" cstate="screen"/>
          <a:stretch>
            <a:fillRect/>
          </a:stretch>
        </p:blipFill>
        <p:spPr>
          <a:xfrm>
            <a:off x="4222761" y="1450783"/>
            <a:ext cx="412665" cy="274320"/>
          </a:xfrm>
          <a:prstGeom prst="rect">
            <a:avLst/>
          </a:prstGeom>
          <a:solidFill>
            <a:schemeClr val="bg2"/>
          </a:solidFill>
          <a:ln w="3175">
            <a:solidFill>
              <a:schemeClr val="bg1">
                <a:lumMod val="75000"/>
              </a:schemeClr>
            </a:solidFill>
          </a:ln>
        </p:spPr>
      </p:pic>
      <p:pic>
        <p:nvPicPr>
          <p:cNvPr id="47" name="Picture 46"/>
          <p:cNvPicPr>
            <a:picLocks noChangeAspect="1"/>
          </p:cNvPicPr>
          <p:nvPr/>
        </p:nvPicPr>
        <p:blipFill>
          <a:blip r:embed="rId16" cstate="screen"/>
          <a:stretch>
            <a:fillRect/>
          </a:stretch>
        </p:blipFill>
        <p:spPr>
          <a:xfrm>
            <a:off x="4662228" y="1450783"/>
            <a:ext cx="385971" cy="274320"/>
          </a:xfrm>
          <a:prstGeom prst="rect">
            <a:avLst/>
          </a:prstGeom>
          <a:solidFill>
            <a:schemeClr val="bg2"/>
          </a:solidFill>
          <a:ln w="3175">
            <a:solidFill>
              <a:schemeClr val="bg1">
                <a:lumMod val="75000"/>
              </a:schemeClr>
            </a:solidFill>
          </a:ln>
        </p:spPr>
      </p:pic>
      <p:pic>
        <p:nvPicPr>
          <p:cNvPr id="48" name="Picture 47"/>
          <p:cNvPicPr>
            <a:picLocks noChangeAspect="1"/>
          </p:cNvPicPr>
          <p:nvPr/>
        </p:nvPicPr>
        <p:blipFill>
          <a:blip r:embed="rId17" cstate="screen"/>
          <a:stretch>
            <a:fillRect/>
          </a:stretch>
        </p:blipFill>
        <p:spPr>
          <a:xfrm>
            <a:off x="5078031" y="1450783"/>
            <a:ext cx="372903" cy="274320"/>
          </a:xfrm>
          <a:prstGeom prst="rect">
            <a:avLst/>
          </a:prstGeom>
          <a:solidFill>
            <a:schemeClr val="bg2"/>
          </a:solidFill>
          <a:ln w="3175">
            <a:solidFill>
              <a:schemeClr val="bg1">
                <a:lumMod val="75000"/>
              </a:schemeClr>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a:t>Methodology &amp; Participants </a:t>
            </a:r>
            <a:endParaRPr lang="en-US" dirty="0">
              <a:solidFill>
                <a:schemeClr val="accent2"/>
              </a:solidFill>
            </a:endParaRP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4</a:t>
            </a:fld>
            <a:endParaRPr lang="en-US" dirty="0">
              <a:solidFill>
                <a:prstClr val="white"/>
              </a:solidFill>
            </a:endParaRPr>
          </a:p>
        </p:txBody>
      </p:sp>
      <p:sp>
        <p:nvSpPr>
          <p:cNvPr id="6" name="Rectangle 5"/>
          <p:cNvSpPr/>
          <p:nvPr/>
        </p:nvSpPr>
        <p:spPr>
          <a:xfrm>
            <a:off x="66675" y="898525"/>
            <a:ext cx="4202870" cy="3524042"/>
          </a:xfrm>
          <a:prstGeom prst="rect">
            <a:avLst/>
          </a:prstGeom>
        </p:spPr>
        <p:txBody>
          <a:bodyPr wrap="square">
            <a:spAutoFit/>
          </a:bodyPr>
          <a:lstStyle/>
          <a:p>
            <a:pPr marL="90488" indent="-90488" fontAlgn="base">
              <a:spcBef>
                <a:spcPct val="0"/>
              </a:spcBef>
              <a:spcAft>
                <a:spcPts val="600"/>
              </a:spcAft>
              <a:buFont typeface="Arial" pitchFamily="34" charset="0"/>
              <a:buChar char="•"/>
            </a:pPr>
            <a:r>
              <a:rPr lang="en-US" sz="1000" dirty="0">
                <a:solidFill>
                  <a:schemeClr val="accent2"/>
                </a:solidFill>
              </a:rPr>
              <a:t>20 minute online interviews among consumers and B2B</a:t>
            </a:r>
          </a:p>
          <a:p>
            <a:pPr marL="90488" indent="-90488" fontAlgn="base">
              <a:spcBef>
                <a:spcPct val="0"/>
              </a:spcBef>
              <a:spcAft>
                <a:spcPts val="600"/>
              </a:spcAft>
              <a:buFont typeface="Arial" pitchFamily="34" charset="0"/>
              <a:buChar char="•"/>
            </a:pPr>
            <a:r>
              <a:rPr lang="en-US" sz="1000" dirty="0">
                <a:solidFill>
                  <a:schemeClr val="accent2"/>
                </a:solidFill>
              </a:rPr>
              <a:t>Fielded 12/3/15 to 12/17/15 in 3 markets: US, Japan and Germany</a:t>
            </a:r>
          </a:p>
          <a:p>
            <a:pPr marL="90488" indent="-90488" fontAlgn="base">
              <a:spcBef>
                <a:spcPct val="0"/>
              </a:spcBef>
              <a:spcAft>
                <a:spcPts val="300"/>
              </a:spcAft>
              <a:buFont typeface="Arial" pitchFamily="34" charset="0"/>
              <a:buChar char="•"/>
            </a:pPr>
            <a:r>
              <a:rPr lang="en-US" sz="1000" dirty="0">
                <a:solidFill>
                  <a:schemeClr val="accent2"/>
                </a:solidFill>
              </a:rPr>
              <a:t>Qualification Criteria:</a:t>
            </a:r>
          </a:p>
          <a:p>
            <a:pPr marL="228600" lvl="1" indent="-90488">
              <a:buFont typeface="Arial" pitchFamily="34" charset="0"/>
              <a:buChar char="•"/>
            </a:pPr>
            <a:r>
              <a:rPr lang="en-US" sz="1000" dirty="0">
                <a:solidFill>
                  <a:schemeClr val="accent2"/>
                </a:solidFill>
              </a:rPr>
              <a:t>No sensitive industry affiliations</a:t>
            </a:r>
          </a:p>
          <a:p>
            <a:pPr marL="228600" lvl="1" indent="-90488">
              <a:buFont typeface="Arial" pitchFamily="34" charset="0"/>
              <a:buChar char="•"/>
            </a:pPr>
            <a:r>
              <a:rPr lang="en-US" sz="1000" dirty="0">
                <a:solidFill>
                  <a:schemeClr val="accent2"/>
                </a:solidFill>
              </a:rPr>
              <a:t>Age 18-64</a:t>
            </a:r>
          </a:p>
          <a:p>
            <a:pPr marL="228600" lvl="1" indent="-90488">
              <a:buFont typeface="Arial" pitchFamily="34" charset="0"/>
              <a:buChar char="•"/>
            </a:pPr>
            <a:r>
              <a:rPr lang="en-US" sz="1000" dirty="0">
                <a:solidFill>
                  <a:schemeClr val="accent2"/>
                </a:solidFill>
              </a:rPr>
              <a:t>Thinks security products are important</a:t>
            </a:r>
          </a:p>
          <a:p>
            <a:pPr marL="228600" lvl="1" indent="-90488">
              <a:buFont typeface="Arial" pitchFamily="34" charset="0"/>
              <a:buChar char="•"/>
            </a:pPr>
            <a:r>
              <a:rPr lang="en-US" sz="1000" dirty="0">
                <a:solidFill>
                  <a:schemeClr val="accent2"/>
                </a:solidFill>
              </a:rPr>
              <a:t>Has relevant security products</a:t>
            </a:r>
          </a:p>
          <a:p>
            <a:pPr marL="228600" lvl="1" indent="-90488">
              <a:buFont typeface="Arial" pitchFamily="34" charset="0"/>
              <a:buChar char="•"/>
            </a:pPr>
            <a:r>
              <a:rPr lang="en-US" sz="1000" dirty="0">
                <a:solidFill>
                  <a:schemeClr val="accent2"/>
                </a:solidFill>
              </a:rPr>
              <a:t>Consumers:</a:t>
            </a:r>
          </a:p>
          <a:p>
            <a:pPr marL="512763" lvl="2" indent="-111125">
              <a:buFont typeface="Calibri" panose="020F0502020204030204" pitchFamily="34" charset="0"/>
              <a:buChar char="‐"/>
            </a:pPr>
            <a:r>
              <a:rPr lang="en-US" sz="900" dirty="0">
                <a:solidFill>
                  <a:schemeClr val="accent2"/>
                </a:solidFill>
              </a:rPr>
              <a:t>Uses a PC (PC concepts) or uses a smartphone (Mobile concept)</a:t>
            </a:r>
          </a:p>
          <a:p>
            <a:pPr marL="512763" lvl="2" indent="-111125">
              <a:buFont typeface="Calibri" panose="020F0502020204030204" pitchFamily="34" charset="0"/>
              <a:buChar char="‐"/>
            </a:pPr>
            <a:r>
              <a:rPr lang="en-US" sz="900" dirty="0">
                <a:solidFill>
                  <a:schemeClr val="accent2"/>
                </a:solidFill>
              </a:rPr>
              <a:t>Decision maker for security software</a:t>
            </a:r>
          </a:p>
          <a:p>
            <a:pPr marL="512763" lvl="2" indent="-111125">
              <a:buFont typeface="Calibri" panose="020F0502020204030204" pitchFamily="34" charset="0"/>
              <a:buChar char="‐"/>
            </a:pPr>
            <a:r>
              <a:rPr lang="en-US" sz="900" dirty="0">
                <a:solidFill>
                  <a:schemeClr val="accent2"/>
                </a:solidFill>
              </a:rPr>
              <a:t>Prioritized the following Intel Consumer Segments: Savvy Adopters, Mobile Achievers, Basic Connectors &amp; Tool ‘n Taskers</a:t>
            </a:r>
          </a:p>
          <a:p>
            <a:pPr marL="228600" lvl="1" indent="-90488">
              <a:buFont typeface="Arial" pitchFamily="34" charset="0"/>
              <a:buChar char="•"/>
            </a:pPr>
            <a:r>
              <a:rPr lang="en-US" sz="1000" dirty="0">
                <a:solidFill>
                  <a:schemeClr val="accent2"/>
                </a:solidFill>
              </a:rPr>
              <a:t>B2B:</a:t>
            </a:r>
          </a:p>
          <a:p>
            <a:pPr marL="512763" lvl="1" indent="-111125">
              <a:buFont typeface="Calibri" panose="020F0502020204030204" pitchFamily="34" charset="0"/>
              <a:buChar char="‐"/>
            </a:pPr>
            <a:r>
              <a:rPr lang="en-US" sz="900" dirty="0">
                <a:solidFill>
                  <a:schemeClr val="accent2"/>
                </a:solidFill>
              </a:rPr>
              <a:t>Works full-time </a:t>
            </a:r>
          </a:p>
          <a:p>
            <a:pPr marL="512763" lvl="1" indent="-111125">
              <a:buFont typeface="Calibri" panose="020F0502020204030204" pitchFamily="34" charset="0"/>
              <a:buChar char="‐"/>
            </a:pPr>
            <a:r>
              <a:rPr lang="en-US" sz="900" dirty="0">
                <a:solidFill>
                  <a:schemeClr val="accent2"/>
                </a:solidFill>
              </a:rPr>
              <a:t>Not sole employee at company</a:t>
            </a:r>
          </a:p>
          <a:p>
            <a:pPr marL="512763" lvl="1" indent="-111125">
              <a:spcAft>
                <a:spcPts val="600"/>
              </a:spcAft>
              <a:buFont typeface="Calibri" panose="020F0502020204030204" pitchFamily="34" charset="0"/>
              <a:buChar char="‐"/>
            </a:pPr>
            <a:r>
              <a:rPr lang="en-US" sz="900" dirty="0">
                <a:solidFill>
                  <a:schemeClr val="accent2"/>
                </a:solidFill>
              </a:rPr>
              <a:t>Prioritized ITDMs* and Enterprises </a:t>
            </a:r>
            <a:r>
              <a:rPr lang="en-US" sz="700" dirty="0">
                <a:solidFill>
                  <a:schemeClr val="accent2"/>
                </a:solidFill>
              </a:rPr>
              <a:t>(250+ employees) </a:t>
            </a:r>
            <a:endParaRPr lang="en-US" sz="900" dirty="0">
              <a:solidFill>
                <a:schemeClr val="accent2"/>
              </a:solidFill>
            </a:endParaRPr>
          </a:p>
          <a:p>
            <a:pPr marL="90488" lvl="0" indent="-90488" fontAlgn="base">
              <a:spcBef>
                <a:spcPct val="0"/>
              </a:spcBef>
              <a:spcAft>
                <a:spcPts val="300"/>
              </a:spcAft>
              <a:buFont typeface="Arial" pitchFamily="34" charset="0"/>
              <a:buChar char="•"/>
            </a:pPr>
            <a:r>
              <a:rPr lang="en-US" sz="1000" dirty="0">
                <a:solidFill>
                  <a:srgbClr val="0071C5"/>
                </a:solidFill>
              </a:rPr>
              <a:t>Monadic design: respondents assigned to evaluate one of three concepts</a:t>
            </a:r>
          </a:p>
          <a:p>
            <a:pPr marL="228600" lvl="1" indent="-90488" fontAlgn="base">
              <a:spcBef>
                <a:spcPct val="0"/>
              </a:spcBef>
              <a:buFont typeface="Arial" pitchFamily="34" charset="0"/>
              <a:buChar char="•"/>
            </a:pPr>
            <a:r>
              <a:rPr lang="en-US" sz="1000" dirty="0">
                <a:solidFill>
                  <a:schemeClr val="accent2"/>
                </a:solidFill>
              </a:rPr>
              <a:t>Assignment to concepts balanced on key characteristics </a:t>
            </a:r>
          </a:p>
          <a:p>
            <a:pPr marL="228600" lvl="1" indent="-90488" fontAlgn="base">
              <a:spcBef>
                <a:spcPct val="0"/>
              </a:spcBef>
              <a:buFont typeface="Arial" pitchFamily="34" charset="0"/>
              <a:buChar char="•"/>
            </a:pPr>
            <a:r>
              <a:rPr lang="en-US" sz="1000" dirty="0">
                <a:solidFill>
                  <a:schemeClr val="accent2"/>
                </a:solidFill>
              </a:rPr>
              <a:t>US consumers assigned to PC vs. Mobile based on balancing and device-based eligibility</a:t>
            </a:r>
          </a:p>
        </p:txBody>
      </p:sp>
      <p:sp>
        <p:nvSpPr>
          <p:cNvPr id="29184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200710671"/>
              </p:ext>
            </p:extLst>
          </p:nvPr>
        </p:nvGraphicFramePr>
        <p:xfrm>
          <a:off x="4244166" y="920113"/>
          <a:ext cx="4789011" cy="3331750"/>
        </p:xfrm>
        <a:graphic>
          <a:graphicData uri="http://schemas.openxmlformats.org/drawingml/2006/table">
            <a:tbl>
              <a:tblPr firstRow="1" bandRow="1">
                <a:tableStyleId>{F2DE63D5-997A-4646-A377-4702673A728D}</a:tableStyleId>
              </a:tblPr>
              <a:tblGrid>
                <a:gridCol w="2566683">
                  <a:extLst>
                    <a:ext uri="{9D8B030D-6E8A-4147-A177-3AD203B41FA5}">
                      <a16:colId xmlns:a16="http://schemas.microsoft.com/office/drawing/2014/main" val="20000"/>
                    </a:ext>
                  </a:extLst>
                </a:gridCol>
                <a:gridCol w="555582">
                  <a:extLst>
                    <a:ext uri="{9D8B030D-6E8A-4147-A177-3AD203B41FA5}">
                      <a16:colId xmlns:a16="http://schemas.microsoft.com/office/drawing/2014/main" val="20001"/>
                    </a:ext>
                  </a:extLst>
                </a:gridCol>
                <a:gridCol w="555582">
                  <a:extLst>
                    <a:ext uri="{9D8B030D-6E8A-4147-A177-3AD203B41FA5}">
                      <a16:colId xmlns:a16="http://schemas.microsoft.com/office/drawing/2014/main" val="20002"/>
                    </a:ext>
                  </a:extLst>
                </a:gridCol>
                <a:gridCol w="555582">
                  <a:extLst>
                    <a:ext uri="{9D8B030D-6E8A-4147-A177-3AD203B41FA5}">
                      <a16:colId xmlns:a16="http://schemas.microsoft.com/office/drawing/2014/main" val="20003"/>
                    </a:ext>
                  </a:extLst>
                </a:gridCol>
                <a:gridCol w="555582">
                  <a:extLst>
                    <a:ext uri="{9D8B030D-6E8A-4147-A177-3AD203B41FA5}">
                      <a16:colId xmlns:a16="http://schemas.microsoft.com/office/drawing/2014/main" val="20004"/>
                    </a:ext>
                  </a:extLst>
                </a:gridCol>
              </a:tblGrid>
              <a:tr h="340362">
                <a:tc>
                  <a:txBody>
                    <a:bodyPr/>
                    <a:lstStyle/>
                    <a:p>
                      <a:pPr algn="l"/>
                      <a:endParaRPr lang="en-US" sz="1050" b="1" dirty="0">
                        <a:solidFill>
                          <a:schemeClr val="bg1"/>
                        </a:solidFill>
                        <a:latin typeface="+mj-lt"/>
                        <a:ea typeface="Segoe UI" pitchFamily="34" charset="0"/>
                        <a:cs typeface="Segoe UI" pitchFamily="34" charset="0"/>
                      </a:endParaRPr>
                    </a:p>
                  </a:txBody>
                  <a:tcPr anchor="ctr"/>
                </a:tc>
                <a:tc>
                  <a:txBody>
                    <a:bodyPr/>
                    <a:lstStyle/>
                    <a:p>
                      <a:pPr algn="ctr"/>
                      <a:r>
                        <a:rPr lang="en-US" sz="950" dirty="0"/>
                        <a:t>US</a:t>
                      </a:r>
                    </a:p>
                    <a:p>
                      <a:pPr algn="ctr"/>
                      <a:r>
                        <a:rPr lang="en-US" sz="950" b="1" dirty="0">
                          <a:solidFill>
                            <a:schemeClr val="bg1"/>
                          </a:solidFill>
                          <a:latin typeface="+mj-lt"/>
                          <a:ea typeface="Segoe UI" pitchFamily="34" charset="0"/>
                          <a:cs typeface="Segoe UI" pitchFamily="34" charset="0"/>
                        </a:rPr>
                        <a:t>PC</a:t>
                      </a:r>
                    </a:p>
                  </a:txBody>
                  <a:tcPr marL="0" marR="0" marT="0" marB="0" anchor="ctr"/>
                </a:tc>
                <a:tc>
                  <a:txBody>
                    <a:bodyPr/>
                    <a:lstStyle/>
                    <a:p>
                      <a:pPr algn="ctr"/>
                      <a:r>
                        <a:rPr lang="en-US" sz="950" dirty="0"/>
                        <a:t>US Mobile</a:t>
                      </a:r>
                      <a:endParaRPr lang="en-US" sz="950" b="1" dirty="0">
                        <a:solidFill>
                          <a:schemeClr val="bg1"/>
                        </a:solidFill>
                        <a:latin typeface="+mj-lt"/>
                        <a:ea typeface="Segoe UI" pitchFamily="34" charset="0"/>
                        <a:cs typeface="Segoe UI" pitchFamily="34" charset="0"/>
                      </a:endParaRPr>
                    </a:p>
                  </a:txBody>
                  <a:tcPr marL="0" marR="0" marT="0" marB="0" anchor="ctr"/>
                </a:tc>
                <a:tc>
                  <a:txBody>
                    <a:bodyPr/>
                    <a:lstStyle/>
                    <a:p>
                      <a:pPr algn="ctr"/>
                      <a:r>
                        <a:rPr lang="en-US" sz="950" b="1" dirty="0">
                          <a:solidFill>
                            <a:schemeClr val="bg1"/>
                          </a:solidFill>
                          <a:latin typeface="+mj-lt"/>
                          <a:ea typeface="Segoe UI" pitchFamily="34" charset="0"/>
                          <a:cs typeface="Segoe UI" pitchFamily="34" charset="0"/>
                        </a:rPr>
                        <a:t>Japan </a:t>
                      </a:r>
                    </a:p>
                    <a:p>
                      <a:pPr algn="ctr"/>
                      <a:r>
                        <a:rPr lang="en-US" sz="950" b="1" dirty="0">
                          <a:solidFill>
                            <a:schemeClr val="bg1"/>
                          </a:solidFill>
                          <a:latin typeface="+mj-lt"/>
                          <a:ea typeface="Segoe UI" pitchFamily="34" charset="0"/>
                          <a:cs typeface="Segoe UI" pitchFamily="34" charset="0"/>
                        </a:rPr>
                        <a:t>PC</a:t>
                      </a:r>
                    </a:p>
                  </a:txBody>
                  <a:tcPr marL="0" marR="0" marT="0" marB="0" anchor="ctr"/>
                </a:tc>
                <a:tc>
                  <a:txBody>
                    <a:bodyPr/>
                    <a:lstStyle/>
                    <a:p>
                      <a:pPr algn="ctr"/>
                      <a:r>
                        <a:rPr lang="en-US" sz="950" b="1" dirty="0">
                          <a:solidFill>
                            <a:schemeClr val="bg1"/>
                          </a:solidFill>
                          <a:latin typeface="+mj-lt"/>
                          <a:ea typeface="Segoe UI" pitchFamily="34" charset="0"/>
                          <a:cs typeface="Segoe UI" pitchFamily="34" charset="0"/>
                        </a:rPr>
                        <a:t>Germany</a:t>
                      </a:r>
                      <a:r>
                        <a:rPr lang="en-US" sz="950" b="1" baseline="0" dirty="0">
                          <a:solidFill>
                            <a:schemeClr val="bg1"/>
                          </a:solidFill>
                          <a:latin typeface="+mj-lt"/>
                          <a:ea typeface="Segoe UI" pitchFamily="34" charset="0"/>
                          <a:cs typeface="Segoe UI" pitchFamily="34" charset="0"/>
                        </a:rPr>
                        <a:t> PC</a:t>
                      </a:r>
                      <a:endParaRPr lang="en-US" sz="950" b="1" dirty="0">
                        <a:solidFill>
                          <a:schemeClr val="bg1"/>
                        </a:solidFill>
                        <a:latin typeface="+mj-lt"/>
                        <a:ea typeface="Segoe UI" pitchFamily="34" charset="0"/>
                        <a:cs typeface="Segoe UI" pitchFamily="34" charset="0"/>
                      </a:endParaRPr>
                    </a:p>
                  </a:txBody>
                  <a:tcPr marL="0" marR="0" marT="0" marB="0" anchor="ctr"/>
                </a:tc>
                <a:extLst>
                  <a:ext uri="{0D108BD9-81ED-4DB2-BD59-A6C34878D82A}">
                    <a16:rowId xmlns:a16="http://schemas.microsoft.com/office/drawing/2014/main" val="10000"/>
                  </a:ext>
                </a:extLst>
              </a:tr>
              <a:tr h="0">
                <a:tc>
                  <a:txBody>
                    <a:bodyPr/>
                    <a:lstStyle/>
                    <a:p>
                      <a:r>
                        <a:rPr lang="en-US" sz="900" b="1" dirty="0">
                          <a:solidFill>
                            <a:schemeClr val="tx2"/>
                          </a:solidFill>
                          <a:latin typeface="+mj-lt"/>
                          <a:ea typeface="Segoe UI" pitchFamily="34" charset="0"/>
                          <a:cs typeface="Segoe UI" pitchFamily="34" charset="0"/>
                        </a:rPr>
                        <a:t>Consumer Total</a:t>
                      </a:r>
                    </a:p>
                  </a:txBody>
                  <a:tcPr anchor="ctr">
                    <a:solidFill>
                      <a:schemeClr val="accent2">
                        <a:lumMod val="20000"/>
                        <a:lumOff val="80000"/>
                      </a:schemeClr>
                    </a:solidFill>
                  </a:tcPr>
                </a:tc>
                <a:tc>
                  <a:txBody>
                    <a:bodyPr/>
                    <a:lstStyle/>
                    <a:p>
                      <a:pPr marL="0" marR="0" algn="ctr">
                        <a:spcBef>
                          <a:spcPts val="0"/>
                        </a:spcBef>
                        <a:spcAft>
                          <a:spcPts val="0"/>
                        </a:spcAft>
                      </a:pPr>
                      <a:r>
                        <a:rPr lang="en-US" sz="1000" b="1" dirty="0">
                          <a:solidFill>
                            <a:schemeClr val="accent2"/>
                          </a:solidFill>
                          <a:latin typeface="+mn-lt"/>
                          <a:ea typeface="Calibri"/>
                          <a:cs typeface="Times New Roman"/>
                        </a:rPr>
                        <a:t>305</a:t>
                      </a:r>
                      <a:endParaRPr lang="en-US" sz="1000" dirty="0">
                        <a:solidFill>
                          <a:schemeClr val="accent2"/>
                        </a:solidFill>
                        <a:latin typeface="+mn-lt"/>
                        <a:ea typeface="Calibri"/>
                        <a:cs typeface="Times New Roman"/>
                      </a:endParaRPr>
                    </a:p>
                  </a:txBody>
                  <a:tcPr marL="60501" marR="60501" marT="0" marB="0" anchor="ctr">
                    <a:solidFill>
                      <a:schemeClr val="accent2">
                        <a:lumMod val="20000"/>
                        <a:lumOff val="80000"/>
                      </a:schemeClr>
                    </a:solidFill>
                  </a:tcPr>
                </a:tc>
                <a:tc>
                  <a:txBody>
                    <a:bodyPr/>
                    <a:lstStyle/>
                    <a:p>
                      <a:pPr marL="0" marR="0" algn="ctr">
                        <a:spcBef>
                          <a:spcPts val="0"/>
                        </a:spcBef>
                        <a:spcAft>
                          <a:spcPts val="0"/>
                        </a:spcAft>
                      </a:pPr>
                      <a:r>
                        <a:rPr lang="en-US" sz="1000" b="1" dirty="0">
                          <a:solidFill>
                            <a:schemeClr val="accent2"/>
                          </a:solidFill>
                          <a:latin typeface="+mn-lt"/>
                          <a:ea typeface="Calibri"/>
                          <a:cs typeface="Times New Roman"/>
                        </a:rPr>
                        <a:t>295</a:t>
                      </a:r>
                      <a:endParaRPr lang="en-US" sz="1000" dirty="0">
                        <a:solidFill>
                          <a:schemeClr val="accent2"/>
                        </a:solidFill>
                        <a:latin typeface="+mn-lt"/>
                        <a:ea typeface="Calibri"/>
                        <a:cs typeface="Times New Roman"/>
                      </a:endParaRPr>
                    </a:p>
                  </a:txBody>
                  <a:tcPr marL="60501" marR="60501" marT="0" marB="0" anchor="ctr">
                    <a:solidFill>
                      <a:schemeClr val="accent2">
                        <a:lumMod val="20000"/>
                        <a:lumOff val="80000"/>
                      </a:schemeClr>
                    </a:solidFill>
                  </a:tcPr>
                </a:tc>
                <a:tc>
                  <a:txBody>
                    <a:bodyPr/>
                    <a:lstStyle/>
                    <a:p>
                      <a:pPr marL="0" marR="0" algn="ctr">
                        <a:spcBef>
                          <a:spcPts val="0"/>
                        </a:spcBef>
                        <a:spcAft>
                          <a:spcPts val="0"/>
                        </a:spcAft>
                      </a:pPr>
                      <a:r>
                        <a:rPr lang="en-US" sz="1000" b="1" dirty="0">
                          <a:solidFill>
                            <a:schemeClr val="accent2"/>
                          </a:solidFill>
                          <a:latin typeface="+mn-lt"/>
                          <a:ea typeface="Calibri"/>
                          <a:cs typeface="Times New Roman"/>
                        </a:rPr>
                        <a:t>300</a:t>
                      </a:r>
                      <a:endParaRPr lang="en-US" sz="1000" dirty="0">
                        <a:solidFill>
                          <a:schemeClr val="accent2"/>
                        </a:solidFill>
                        <a:latin typeface="+mn-lt"/>
                        <a:ea typeface="Calibri"/>
                        <a:cs typeface="Times New Roman"/>
                      </a:endParaRPr>
                    </a:p>
                  </a:txBody>
                  <a:tcPr marL="60501" marR="60501" marT="0" marB="0" anchor="ctr">
                    <a:solidFill>
                      <a:schemeClr val="accent2">
                        <a:lumMod val="20000"/>
                        <a:lumOff val="80000"/>
                      </a:schemeClr>
                    </a:solidFill>
                  </a:tcPr>
                </a:tc>
                <a:tc>
                  <a:txBody>
                    <a:bodyPr/>
                    <a:lstStyle/>
                    <a:p>
                      <a:pPr marL="0" marR="0" algn="ctr">
                        <a:spcBef>
                          <a:spcPts val="0"/>
                        </a:spcBef>
                        <a:spcAft>
                          <a:spcPts val="0"/>
                        </a:spcAft>
                      </a:pPr>
                      <a:r>
                        <a:rPr lang="en-US" sz="1000" b="1" dirty="0">
                          <a:solidFill>
                            <a:schemeClr val="accent2"/>
                          </a:solidFill>
                          <a:latin typeface="+mn-lt"/>
                          <a:ea typeface="Calibri"/>
                          <a:cs typeface="Times New Roman"/>
                        </a:rPr>
                        <a:t>301</a:t>
                      </a:r>
                      <a:endParaRPr lang="en-US" sz="1000" dirty="0">
                        <a:solidFill>
                          <a:schemeClr val="accent2"/>
                        </a:solidFill>
                        <a:latin typeface="+mn-lt"/>
                        <a:ea typeface="Calibri"/>
                        <a:cs typeface="Times New Roman"/>
                      </a:endParaRPr>
                    </a:p>
                  </a:txBody>
                  <a:tcPr marL="60501" marR="60501" marT="0" marB="0" anchor="ctr">
                    <a:solidFill>
                      <a:schemeClr val="accent2">
                        <a:lumMod val="20000"/>
                        <a:lumOff val="80000"/>
                      </a:schemeClr>
                    </a:solidFill>
                  </a:tcPr>
                </a:tc>
                <a:extLst>
                  <a:ext uri="{0D108BD9-81ED-4DB2-BD59-A6C34878D82A}">
                    <a16:rowId xmlns:a16="http://schemas.microsoft.com/office/drawing/2014/main" val="10001"/>
                  </a:ext>
                </a:extLst>
              </a:tr>
              <a:tr h="0">
                <a:tc>
                  <a:txBody>
                    <a:bodyPr/>
                    <a:lstStyle/>
                    <a:p>
                      <a:pPr marL="182880" indent="0"/>
                      <a:r>
                        <a:rPr lang="en-US" sz="800" dirty="0">
                          <a:solidFill>
                            <a:schemeClr val="tx2"/>
                          </a:solidFill>
                        </a:rPr>
                        <a:t>Priority Segments</a:t>
                      </a:r>
                      <a:endParaRPr lang="en-US" sz="800" b="0" dirty="0">
                        <a:solidFill>
                          <a:schemeClr val="tx2"/>
                        </a:solidFill>
                        <a:latin typeface="+mj-lt"/>
                        <a:ea typeface="Segoe UI" pitchFamily="34" charset="0"/>
                        <a:cs typeface="Segoe UI" pitchFamily="34" charset="0"/>
                      </a:endParaRPr>
                    </a:p>
                  </a:txBody>
                  <a:tcPr anchor="ctr">
                    <a:lnB w="28575" cap="flat" cmpd="sng" algn="ctr">
                      <a:solidFill>
                        <a:srgbClr val="0070C0"/>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230</a:t>
                      </a:r>
                    </a:p>
                  </a:txBody>
                  <a:tcPr marL="60501" marR="60501" marT="0" marB="0" anchor="ctr">
                    <a:lnB w="28575" cap="flat" cmpd="sng" algn="ctr">
                      <a:solidFill>
                        <a:srgbClr val="0070C0"/>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221</a:t>
                      </a:r>
                    </a:p>
                  </a:txBody>
                  <a:tcPr marL="60501" marR="60501" marT="0" marB="0" anchor="ctr">
                    <a:lnB w="28575" cap="flat" cmpd="sng" algn="ctr">
                      <a:solidFill>
                        <a:srgbClr val="0070C0"/>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225</a:t>
                      </a:r>
                    </a:p>
                  </a:txBody>
                  <a:tcPr marL="60501" marR="60501" marT="0" marB="0" anchor="ctr">
                    <a:lnB w="28575" cap="flat" cmpd="sng" algn="ctr">
                      <a:solidFill>
                        <a:srgbClr val="0070C0"/>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226</a:t>
                      </a:r>
                    </a:p>
                  </a:txBody>
                  <a:tcPr marL="60501" marR="60501" marT="0" marB="0" anchor="ctr">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r>
                        <a:rPr lang="en-US" sz="900" b="1" dirty="0">
                          <a:solidFill>
                            <a:schemeClr val="tx2"/>
                          </a:solidFill>
                          <a:latin typeface="+mj-lt"/>
                          <a:ea typeface="Segoe UI" pitchFamily="34" charset="0"/>
                          <a:cs typeface="Segoe UI" pitchFamily="34" charset="0"/>
                        </a:rPr>
                        <a:t>B2B Total</a:t>
                      </a:r>
                    </a:p>
                  </a:txBody>
                  <a:tcPr anchor="ctr">
                    <a:lnT w="28575" cap="flat" cmpd="sng" algn="ctr">
                      <a:solidFill>
                        <a:srgbClr val="0070C0"/>
                      </a:solidFill>
                      <a:prstDash val="solid"/>
                      <a:round/>
                      <a:headEnd type="none" w="med" len="med"/>
                      <a:tailEnd type="none" w="med" len="med"/>
                    </a:lnT>
                    <a:solidFill>
                      <a:schemeClr val="accent2">
                        <a:lumMod val="20000"/>
                        <a:lumOff val="80000"/>
                      </a:schemeClr>
                    </a:solidFill>
                  </a:tcPr>
                </a:tc>
                <a:tc>
                  <a:txBody>
                    <a:bodyPr/>
                    <a:lstStyle/>
                    <a:p>
                      <a:pPr marL="0" marR="0" algn="ctr">
                        <a:spcBef>
                          <a:spcPts val="0"/>
                        </a:spcBef>
                        <a:spcAft>
                          <a:spcPts val="0"/>
                        </a:spcAft>
                      </a:pPr>
                      <a:r>
                        <a:rPr lang="en-US" sz="1000" b="1" dirty="0">
                          <a:solidFill>
                            <a:schemeClr val="accent2"/>
                          </a:solidFill>
                          <a:latin typeface="+mn-lt"/>
                          <a:ea typeface="Calibri"/>
                          <a:cs typeface="Times New Roman"/>
                        </a:rPr>
                        <a:t>400</a:t>
                      </a:r>
                      <a:endParaRPr lang="en-US" sz="1000" dirty="0">
                        <a:solidFill>
                          <a:schemeClr val="accent2"/>
                        </a:solidFill>
                        <a:latin typeface="+mn-lt"/>
                        <a:ea typeface="Calibri"/>
                        <a:cs typeface="Times New Roman"/>
                      </a:endParaRPr>
                    </a:p>
                  </a:txBody>
                  <a:tcPr marL="60501" marR="60501" marT="0" marB="0" anchor="ctr">
                    <a:lnT w="28575" cap="flat" cmpd="sng" algn="ctr">
                      <a:solidFill>
                        <a:srgbClr val="0070C0"/>
                      </a:solidFill>
                      <a:prstDash val="solid"/>
                      <a:round/>
                      <a:headEnd type="none" w="med" len="med"/>
                      <a:tailEnd type="none" w="med" len="med"/>
                    </a:lnT>
                    <a:solidFill>
                      <a:schemeClr val="accent2">
                        <a:lumMod val="20000"/>
                        <a:lumOff val="80000"/>
                      </a:schemeClr>
                    </a:solidFill>
                  </a:tcPr>
                </a:tc>
                <a:tc>
                  <a:txBody>
                    <a:bodyPr/>
                    <a:lstStyle/>
                    <a:p>
                      <a:pPr marL="0" marR="0" algn="ctr">
                        <a:spcBef>
                          <a:spcPts val="0"/>
                        </a:spcBef>
                        <a:spcAft>
                          <a:spcPts val="0"/>
                        </a:spcAft>
                      </a:pPr>
                      <a:r>
                        <a:rPr lang="en-US" sz="1000" b="1" dirty="0">
                          <a:solidFill>
                            <a:schemeClr val="accent2"/>
                          </a:solidFill>
                          <a:latin typeface="+mn-lt"/>
                          <a:ea typeface="Calibri"/>
                          <a:cs typeface="Times New Roman"/>
                        </a:rPr>
                        <a:t>-</a:t>
                      </a:r>
                      <a:endParaRPr lang="en-US" sz="1000" dirty="0">
                        <a:solidFill>
                          <a:schemeClr val="accent2"/>
                        </a:solidFill>
                        <a:latin typeface="+mn-lt"/>
                        <a:ea typeface="Calibri"/>
                        <a:cs typeface="Times New Roman"/>
                      </a:endParaRPr>
                    </a:p>
                  </a:txBody>
                  <a:tcPr marL="60501" marR="60501" marT="0" marB="0" anchor="ctr">
                    <a:lnT w="28575" cap="flat" cmpd="sng" algn="ctr">
                      <a:solidFill>
                        <a:srgbClr val="0070C0"/>
                      </a:solidFill>
                      <a:prstDash val="solid"/>
                      <a:round/>
                      <a:headEnd type="none" w="med" len="med"/>
                      <a:tailEnd type="none" w="med" len="med"/>
                    </a:lnT>
                    <a:solidFill>
                      <a:schemeClr val="accent2">
                        <a:lumMod val="20000"/>
                        <a:lumOff val="80000"/>
                      </a:schemeClr>
                    </a:solidFill>
                  </a:tcPr>
                </a:tc>
                <a:tc>
                  <a:txBody>
                    <a:bodyPr/>
                    <a:lstStyle/>
                    <a:p>
                      <a:pPr marL="0" marR="0" algn="ctr">
                        <a:spcBef>
                          <a:spcPts val="0"/>
                        </a:spcBef>
                        <a:spcAft>
                          <a:spcPts val="0"/>
                        </a:spcAft>
                      </a:pPr>
                      <a:r>
                        <a:rPr lang="en-US" sz="1000" b="1" dirty="0">
                          <a:solidFill>
                            <a:schemeClr val="accent2"/>
                          </a:solidFill>
                          <a:latin typeface="+mn-lt"/>
                          <a:ea typeface="Calibri"/>
                          <a:cs typeface="Times New Roman"/>
                        </a:rPr>
                        <a:t>399</a:t>
                      </a:r>
                      <a:endParaRPr lang="en-US" sz="1000" dirty="0">
                        <a:solidFill>
                          <a:schemeClr val="accent2"/>
                        </a:solidFill>
                        <a:latin typeface="+mn-lt"/>
                        <a:ea typeface="Calibri"/>
                        <a:cs typeface="Times New Roman"/>
                      </a:endParaRPr>
                    </a:p>
                  </a:txBody>
                  <a:tcPr marL="60501" marR="60501" marT="0" marB="0" anchor="ctr">
                    <a:lnT w="28575" cap="flat" cmpd="sng" algn="ctr">
                      <a:solidFill>
                        <a:srgbClr val="0070C0"/>
                      </a:solidFill>
                      <a:prstDash val="solid"/>
                      <a:round/>
                      <a:headEnd type="none" w="med" len="med"/>
                      <a:tailEnd type="none" w="med" len="med"/>
                    </a:lnT>
                    <a:solidFill>
                      <a:schemeClr val="accent2">
                        <a:lumMod val="20000"/>
                        <a:lumOff val="80000"/>
                      </a:schemeClr>
                    </a:solidFill>
                  </a:tcPr>
                </a:tc>
                <a:tc>
                  <a:txBody>
                    <a:bodyPr/>
                    <a:lstStyle/>
                    <a:p>
                      <a:pPr marL="0" marR="0" algn="ctr">
                        <a:spcBef>
                          <a:spcPts val="0"/>
                        </a:spcBef>
                        <a:spcAft>
                          <a:spcPts val="0"/>
                        </a:spcAft>
                      </a:pPr>
                      <a:r>
                        <a:rPr lang="en-US" sz="1000" b="1" dirty="0">
                          <a:solidFill>
                            <a:schemeClr val="accent2"/>
                          </a:solidFill>
                          <a:latin typeface="+mn-lt"/>
                          <a:ea typeface="Calibri"/>
                          <a:cs typeface="Times New Roman"/>
                        </a:rPr>
                        <a:t>400</a:t>
                      </a:r>
                      <a:endParaRPr lang="en-US" sz="1000" dirty="0">
                        <a:solidFill>
                          <a:schemeClr val="accent2"/>
                        </a:solidFill>
                        <a:latin typeface="+mn-lt"/>
                        <a:ea typeface="Calibri"/>
                        <a:cs typeface="Times New Roman"/>
                      </a:endParaRPr>
                    </a:p>
                  </a:txBody>
                  <a:tcPr marL="60501" marR="60501" marT="0" marB="0" anchor="ctr">
                    <a:lnT w="28575" cap="flat" cmpd="sng" algn="ctr">
                      <a:solidFill>
                        <a:srgbClr val="0070C0"/>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0003"/>
                  </a:ext>
                </a:extLst>
              </a:tr>
              <a:tr h="121567">
                <a:tc>
                  <a:txBody>
                    <a:bodyPr/>
                    <a:lstStyle/>
                    <a:p>
                      <a:pPr marL="182880" indent="0"/>
                      <a:r>
                        <a:rPr lang="en-US" sz="800" dirty="0">
                          <a:solidFill>
                            <a:schemeClr val="tx2"/>
                          </a:solidFill>
                        </a:rPr>
                        <a:t>Total ITDMs*</a:t>
                      </a:r>
                      <a:endParaRPr lang="en-US" sz="800" b="0" dirty="0">
                        <a:solidFill>
                          <a:schemeClr val="tx2"/>
                        </a:solidFill>
                        <a:latin typeface="+mj-lt"/>
                        <a:ea typeface="Segoe UI" pitchFamily="34" charset="0"/>
                        <a:cs typeface="Segoe UI" pitchFamily="34" charset="0"/>
                      </a:endParaRP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350</a:t>
                      </a:r>
                    </a:p>
                  </a:txBody>
                  <a:tcPr marL="60501" marR="60501" marT="0" marB="0"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a:t>
                      </a:r>
                    </a:p>
                  </a:txBody>
                  <a:tcPr marL="60501" marR="60501" marT="0" marB="0"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349</a:t>
                      </a:r>
                    </a:p>
                  </a:txBody>
                  <a:tcPr marL="60501" marR="60501" marT="0" marB="0"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350</a:t>
                      </a:r>
                    </a:p>
                  </a:txBody>
                  <a:tcPr marL="60501" marR="60501" marT="0" marB="0" anchor="ctr"/>
                </a:tc>
                <a:extLst>
                  <a:ext uri="{0D108BD9-81ED-4DB2-BD59-A6C34878D82A}">
                    <a16:rowId xmlns:a16="http://schemas.microsoft.com/office/drawing/2014/main" val="10004"/>
                  </a:ext>
                </a:extLst>
              </a:tr>
              <a:tr h="248188">
                <a:tc>
                  <a:txBody>
                    <a:bodyPr/>
                    <a:lstStyle/>
                    <a:p>
                      <a:pPr marL="182880" marR="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tx2"/>
                          </a:solidFill>
                        </a:rPr>
                        <a:t>Total Business End Users</a:t>
                      </a:r>
                      <a:endParaRPr lang="en-US" sz="800" b="0" kern="1200" dirty="0">
                        <a:solidFill>
                          <a:schemeClr val="tx2"/>
                        </a:solidFill>
                        <a:latin typeface="+mn-lt"/>
                        <a:ea typeface="Segoe UI" pitchFamily="34" charset="0"/>
                        <a:cs typeface="Segoe UI" pitchFamily="34" charset="0"/>
                      </a:endParaRPr>
                    </a:p>
                  </a:txBody>
                  <a:tcPr anchor="ctr">
                    <a:lnB w="1905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50</a:t>
                      </a:r>
                    </a:p>
                  </a:txBody>
                  <a:tcPr anchor="ctr">
                    <a:lnB w="1905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a:t>
                      </a:r>
                    </a:p>
                  </a:txBody>
                  <a:tcPr anchor="ctr">
                    <a:lnB w="1905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50</a:t>
                      </a:r>
                    </a:p>
                  </a:txBody>
                  <a:tcPr anchor="ctr">
                    <a:lnB w="1905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50</a:t>
                      </a:r>
                    </a:p>
                  </a:txBody>
                  <a:tcPr anchor="ctr">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137160" indent="0"/>
                      <a:r>
                        <a:rPr lang="en-US" sz="800" b="0" kern="1200" dirty="0">
                          <a:solidFill>
                            <a:schemeClr val="tx2"/>
                          </a:solidFill>
                          <a:latin typeface="+mn-lt"/>
                          <a:ea typeface="+mn-ea"/>
                          <a:cs typeface="+mn-cs"/>
                        </a:rPr>
                        <a:t>Role</a:t>
                      </a:r>
                      <a:r>
                        <a:rPr lang="en-US" sz="600" b="0" kern="1200" dirty="0">
                          <a:solidFill>
                            <a:schemeClr val="tx2"/>
                          </a:solidFill>
                          <a:latin typeface="+mn-lt"/>
                          <a:ea typeface="+mn-ea"/>
                          <a:cs typeface="+mn-cs"/>
                        </a:rPr>
                        <a:t>  </a:t>
                      </a:r>
                      <a:r>
                        <a:rPr lang="en-US" sz="600" b="0" i="1" kern="1200" baseline="0" dirty="0">
                          <a:solidFill>
                            <a:schemeClr val="tx1">
                              <a:lumMod val="50000"/>
                              <a:lumOff val="50000"/>
                            </a:schemeClr>
                          </a:solidFill>
                          <a:latin typeface="+mn-lt"/>
                          <a:ea typeface="Segoe UI" pitchFamily="34" charset="0"/>
                          <a:cs typeface="Segoe UI" pitchFamily="34" charset="0"/>
                        </a:rPr>
                        <a:t>(among Total B2B)</a:t>
                      </a:r>
                      <a:endParaRPr lang="en-US" sz="600" b="0" kern="1200" dirty="0">
                        <a:solidFill>
                          <a:schemeClr val="tx2"/>
                        </a:solidFill>
                        <a:latin typeface="+mn-lt"/>
                        <a:ea typeface="+mn-ea"/>
                        <a:cs typeface="+mn-cs"/>
                      </a:endParaRPr>
                    </a:p>
                  </a:txBody>
                  <a:tcPr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tc>
                  <a:txBody>
                    <a:bodyPr/>
                    <a:lstStyle/>
                    <a:p>
                      <a:pPr marL="0" marR="0" algn="ctr">
                        <a:spcBef>
                          <a:spcPts val="0"/>
                        </a:spcBef>
                        <a:spcAft>
                          <a:spcPts val="0"/>
                        </a:spcAft>
                      </a:pPr>
                      <a:endParaRPr lang="en-US" sz="900" dirty="0">
                        <a:solidFill>
                          <a:schemeClr val="accent2"/>
                        </a:solidFill>
                        <a:latin typeface="+mn-lt"/>
                        <a:ea typeface="Calibri"/>
                        <a:cs typeface="Times New Roman"/>
                      </a:endParaRPr>
                    </a:p>
                  </a:txBody>
                  <a:tcPr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tc>
                  <a:txBody>
                    <a:bodyPr/>
                    <a:lstStyle/>
                    <a:p>
                      <a:pPr marL="0" marR="0" algn="ctr">
                        <a:spcBef>
                          <a:spcPts val="0"/>
                        </a:spcBef>
                        <a:spcAft>
                          <a:spcPts val="0"/>
                        </a:spcAft>
                      </a:pPr>
                      <a:endParaRPr lang="en-US" sz="900" dirty="0">
                        <a:solidFill>
                          <a:schemeClr val="accent2"/>
                        </a:solidFill>
                        <a:latin typeface="+mn-lt"/>
                        <a:ea typeface="Calibri"/>
                        <a:cs typeface="Times New Roman"/>
                      </a:endParaRPr>
                    </a:p>
                  </a:txBody>
                  <a:tcPr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tc>
                  <a:txBody>
                    <a:bodyPr/>
                    <a:lstStyle/>
                    <a:p>
                      <a:pPr marL="0" marR="0" algn="ctr">
                        <a:spcBef>
                          <a:spcPts val="0"/>
                        </a:spcBef>
                        <a:spcAft>
                          <a:spcPts val="0"/>
                        </a:spcAft>
                      </a:pPr>
                      <a:endParaRPr lang="en-US" sz="900" dirty="0">
                        <a:solidFill>
                          <a:schemeClr val="accent2"/>
                        </a:solidFill>
                        <a:latin typeface="+mn-lt"/>
                        <a:ea typeface="Calibri"/>
                        <a:cs typeface="Times New Roman"/>
                      </a:endParaRPr>
                    </a:p>
                  </a:txBody>
                  <a:tcPr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tc>
                  <a:txBody>
                    <a:bodyPr/>
                    <a:lstStyle/>
                    <a:p>
                      <a:pPr marL="0" marR="0" algn="ctr">
                        <a:spcBef>
                          <a:spcPts val="0"/>
                        </a:spcBef>
                        <a:spcAft>
                          <a:spcPts val="0"/>
                        </a:spcAft>
                      </a:pPr>
                      <a:endParaRPr lang="en-US" sz="900" dirty="0">
                        <a:solidFill>
                          <a:schemeClr val="accent2"/>
                        </a:solidFill>
                        <a:latin typeface="+mn-lt"/>
                        <a:ea typeface="Calibri"/>
                        <a:cs typeface="Times New Roman"/>
                      </a:endParaRPr>
                    </a:p>
                  </a:txBody>
                  <a:tcPr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extLst>
                  <a:ext uri="{0D108BD9-81ED-4DB2-BD59-A6C34878D82A}">
                    <a16:rowId xmlns:a16="http://schemas.microsoft.com/office/drawing/2014/main" val="10006"/>
                  </a:ext>
                </a:extLst>
              </a:tr>
              <a:tr h="248188">
                <a:tc>
                  <a:txBody>
                    <a:bodyPr/>
                    <a:lstStyle/>
                    <a:p>
                      <a:pPr marL="274320" indent="0"/>
                      <a:r>
                        <a:rPr lang="en-US" sz="800" b="0" dirty="0">
                          <a:solidFill>
                            <a:schemeClr val="tx2"/>
                          </a:solidFill>
                          <a:latin typeface="+mj-lt"/>
                          <a:ea typeface="Segoe UI" pitchFamily="34" charset="0"/>
                          <a:cs typeface="Segoe UI" pitchFamily="34" charset="0"/>
                        </a:rPr>
                        <a:t>Upper Management</a:t>
                      </a:r>
                      <a:r>
                        <a:rPr lang="en-US" sz="800" b="0" baseline="0" dirty="0">
                          <a:solidFill>
                            <a:schemeClr val="tx2"/>
                          </a:solidFill>
                          <a:latin typeface="+mj-lt"/>
                          <a:ea typeface="Segoe UI" pitchFamily="34" charset="0"/>
                          <a:cs typeface="Segoe UI" pitchFamily="34" charset="0"/>
                        </a:rPr>
                        <a:t> </a:t>
                      </a:r>
                    </a:p>
                    <a:p>
                      <a:pPr marL="274320" indent="0"/>
                      <a:r>
                        <a:rPr lang="en-US" sz="600" b="0" i="1" baseline="0" dirty="0">
                          <a:solidFill>
                            <a:schemeClr val="tx1">
                              <a:lumMod val="50000"/>
                              <a:lumOff val="50000"/>
                            </a:schemeClr>
                          </a:solidFill>
                          <a:latin typeface="+mj-lt"/>
                          <a:ea typeface="Segoe UI" pitchFamily="34" charset="0"/>
                          <a:cs typeface="Segoe UI" pitchFamily="34" charset="0"/>
                        </a:rPr>
                        <a:t>(e.g., IT Director, CTO, VP Network Operations, etc.)</a:t>
                      </a:r>
                      <a:endParaRPr lang="en-US" sz="600" b="0" i="1" dirty="0">
                        <a:solidFill>
                          <a:schemeClr val="tx1">
                            <a:lumMod val="50000"/>
                            <a:lumOff val="50000"/>
                          </a:schemeClr>
                        </a:solidFill>
                        <a:latin typeface="+mj-lt"/>
                        <a:ea typeface="Segoe UI" pitchFamily="34" charset="0"/>
                        <a:cs typeface="Segoe UI" pitchFamily="34" charset="0"/>
                      </a:endParaRP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309</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200</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305</a:t>
                      </a:r>
                    </a:p>
                  </a:txBody>
                  <a:tcPr anchor="ctr"/>
                </a:tc>
                <a:extLst>
                  <a:ext uri="{0D108BD9-81ED-4DB2-BD59-A6C34878D82A}">
                    <a16:rowId xmlns:a16="http://schemas.microsoft.com/office/drawing/2014/main" val="10007"/>
                  </a:ext>
                </a:extLst>
              </a:tr>
              <a:tr h="0">
                <a:tc>
                  <a:txBody>
                    <a:bodyPr/>
                    <a:lstStyle/>
                    <a:p>
                      <a:pPr marL="274320" indent="0"/>
                      <a:r>
                        <a:rPr lang="en-US" sz="800" b="0" dirty="0">
                          <a:solidFill>
                            <a:schemeClr val="tx2"/>
                          </a:solidFill>
                          <a:latin typeface="+mj-lt"/>
                          <a:ea typeface="Segoe UI" pitchFamily="34" charset="0"/>
                          <a:cs typeface="Segoe UI" pitchFamily="34" charset="0"/>
                        </a:rPr>
                        <a:t>IT Operator / Security Analyst</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40</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146</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48</a:t>
                      </a:r>
                    </a:p>
                  </a:txBody>
                  <a:tcPr anchor="ctr"/>
                </a:tc>
                <a:extLst>
                  <a:ext uri="{0D108BD9-81ED-4DB2-BD59-A6C34878D82A}">
                    <a16:rowId xmlns:a16="http://schemas.microsoft.com/office/drawing/2014/main" val="10008"/>
                  </a:ext>
                </a:extLst>
              </a:tr>
              <a:tr h="0">
                <a:tc>
                  <a:txBody>
                    <a:bodyPr/>
                    <a:lstStyle/>
                    <a:p>
                      <a:pPr marL="274320" indent="0"/>
                      <a:r>
                        <a:rPr lang="en-US" sz="800" b="0" dirty="0">
                          <a:solidFill>
                            <a:schemeClr val="tx2"/>
                          </a:solidFill>
                          <a:latin typeface="+mj-lt"/>
                          <a:ea typeface="Segoe UI" pitchFamily="34" charset="0"/>
                          <a:cs typeface="Segoe UI" pitchFamily="34" charset="0"/>
                        </a:rPr>
                        <a:t>Other IT Persona</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4</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5</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3</a:t>
                      </a:r>
                    </a:p>
                  </a:txBody>
                  <a:tcPr anchor="ctr"/>
                </a:tc>
                <a:extLst>
                  <a:ext uri="{0D108BD9-81ED-4DB2-BD59-A6C34878D82A}">
                    <a16:rowId xmlns:a16="http://schemas.microsoft.com/office/drawing/2014/main" val="10009"/>
                  </a:ext>
                </a:extLst>
              </a:tr>
              <a:tr h="0">
                <a:tc>
                  <a:txBody>
                    <a:bodyPr/>
                    <a:lstStyle/>
                    <a:p>
                      <a:pPr marL="274320" indent="0"/>
                      <a:r>
                        <a:rPr lang="en-US" sz="800" b="0" dirty="0">
                          <a:solidFill>
                            <a:schemeClr val="tx2"/>
                          </a:solidFill>
                          <a:latin typeface="+mj-lt"/>
                          <a:ea typeface="Segoe UI" pitchFamily="34" charset="0"/>
                          <a:cs typeface="Segoe UI" pitchFamily="34" charset="0"/>
                        </a:rPr>
                        <a:t>Non-IT End User</a:t>
                      </a:r>
                    </a:p>
                  </a:txBody>
                  <a:tcPr anchor="ctr">
                    <a:lnB w="1905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47</a:t>
                      </a:r>
                    </a:p>
                  </a:txBody>
                  <a:tcPr anchor="ctr">
                    <a:lnB w="1905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a:t>
                      </a:r>
                    </a:p>
                  </a:txBody>
                  <a:tcPr anchor="ctr">
                    <a:lnB w="1905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48</a:t>
                      </a:r>
                    </a:p>
                  </a:txBody>
                  <a:tcPr anchor="ctr">
                    <a:lnB w="1905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900" dirty="0">
                          <a:solidFill>
                            <a:schemeClr val="accent2"/>
                          </a:solidFill>
                          <a:latin typeface="+mn-lt"/>
                          <a:ea typeface="Calibri"/>
                          <a:cs typeface="Times New Roman"/>
                        </a:rPr>
                        <a:t>44</a:t>
                      </a:r>
                    </a:p>
                  </a:txBody>
                  <a:tcPr anchor="ctr">
                    <a:lnB w="190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marL="137160" marR="0"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2"/>
                          </a:solidFill>
                          <a:latin typeface="+mn-lt"/>
                          <a:ea typeface="+mn-ea"/>
                          <a:cs typeface="+mn-cs"/>
                        </a:rPr>
                        <a:t>Company</a:t>
                      </a:r>
                      <a:r>
                        <a:rPr lang="en-US" sz="600" b="0" i="1" kern="1200" baseline="0" dirty="0">
                          <a:solidFill>
                            <a:schemeClr val="tx1">
                              <a:lumMod val="50000"/>
                              <a:lumOff val="50000"/>
                            </a:schemeClr>
                          </a:solidFill>
                          <a:latin typeface="+mj-lt"/>
                          <a:ea typeface="Segoe UI" pitchFamily="34" charset="0"/>
                          <a:cs typeface="Segoe UI" pitchFamily="34" charset="0"/>
                        </a:rPr>
                        <a:t> </a:t>
                      </a:r>
                      <a:r>
                        <a:rPr lang="en-US" sz="800" b="0" kern="1200" dirty="0">
                          <a:solidFill>
                            <a:schemeClr val="tx2"/>
                          </a:solidFill>
                          <a:latin typeface="+mn-lt"/>
                          <a:ea typeface="+mn-ea"/>
                          <a:cs typeface="+mn-cs"/>
                        </a:rPr>
                        <a:t>Size </a:t>
                      </a:r>
                      <a:r>
                        <a:rPr lang="en-US" sz="600" b="0" i="1" kern="1200" baseline="0" dirty="0">
                          <a:solidFill>
                            <a:schemeClr val="tx1">
                              <a:lumMod val="50000"/>
                              <a:lumOff val="50000"/>
                            </a:schemeClr>
                          </a:solidFill>
                          <a:latin typeface="+mn-lt"/>
                          <a:ea typeface="Segoe UI" pitchFamily="34" charset="0"/>
                          <a:cs typeface="Segoe UI" pitchFamily="34" charset="0"/>
                        </a:rPr>
                        <a:t>(among Total B2B)</a:t>
                      </a:r>
                      <a:endParaRPr lang="en-US" sz="600" b="0" kern="1200" dirty="0">
                        <a:solidFill>
                          <a:schemeClr val="tx2"/>
                        </a:solidFill>
                        <a:latin typeface="+mn-lt"/>
                        <a:ea typeface="+mn-ea"/>
                        <a:cs typeface="+mn-cs"/>
                      </a:endParaRPr>
                    </a:p>
                  </a:txBody>
                  <a:tcPr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tc>
                  <a:txBody>
                    <a:bodyPr/>
                    <a:lstStyle/>
                    <a:p>
                      <a:pPr marL="0" marR="0" algn="ctr">
                        <a:spcBef>
                          <a:spcPts val="0"/>
                        </a:spcBef>
                        <a:spcAft>
                          <a:spcPts val="0"/>
                        </a:spcAft>
                      </a:pPr>
                      <a:endParaRPr lang="en-US" sz="900" dirty="0">
                        <a:solidFill>
                          <a:schemeClr val="accent2"/>
                        </a:solidFill>
                        <a:latin typeface="+mn-lt"/>
                        <a:ea typeface="Calibri"/>
                        <a:cs typeface="Times New Roman"/>
                      </a:endParaRPr>
                    </a:p>
                  </a:txBody>
                  <a:tcPr marL="60501" marR="60501" marT="0" marB="0"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tc>
                  <a:txBody>
                    <a:bodyPr/>
                    <a:lstStyle/>
                    <a:p>
                      <a:pPr marL="0" marR="0" algn="ctr">
                        <a:spcBef>
                          <a:spcPts val="0"/>
                        </a:spcBef>
                        <a:spcAft>
                          <a:spcPts val="0"/>
                        </a:spcAft>
                      </a:pPr>
                      <a:endParaRPr lang="en-US" sz="900" dirty="0">
                        <a:solidFill>
                          <a:schemeClr val="accent2"/>
                        </a:solidFill>
                        <a:latin typeface="+mn-lt"/>
                        <a:ea typeface="Calibri"/>
                        <a:cs typeface="Times New Roman"/>
                      </a:endParaRPr>
                    </a:p>
                  </a:txBody>
                  <a:tcPr marL="60501" marR="60501" marT="0" marB="0"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tc>
                  <a:txBody>
                    <a:bodyPr/>
                    <a:lstStyle/>
                    <a:p>
                      <a:pPr marL="0" marR="0" algn="ctr">
                        <a:spcBef>
                          <a:spcPts val="0"/>
                        </a:spcBef>
                        <a:spcAft>
                          <a:spcPts val="0"/>
                        </a:spcAft>
                      </a:pPr>
                      <a:endParaRPr lang="en-US" sz="900" dirty="0">
                        <a:solidFill>
                          <a:schemeClr val="accent2"/>
                        </a:solidFill>
                        <a:latin typeface="+mn-lt"/>
                        <a:ea typeface="Calibri"/>
                        <a:cs typeface="Times New Roman"/>
                      </a:endParaRPr>
                    </a:p>
                  </a:txBody>
                  <a:tcPr marL="60501" marR="60501" marT="0" marB="0"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tc>
                  <a:txBody>
                    <a:bodyPr/>
                    <a:lstStyle/>
                    <a:p>
                      <a:pPr marL="0" marR="0" algn="ctr">
                        <a:spcBef>
                          <a:spcPts val="0"/>
                        </a:spcBef>
                        <a:spcAft>
                          <a:spcPts val="0"/>
                        </a:spcAft>
                      </a:pPr>
                      <a:endParaRPr lang="en-US" sz="900" dirty="0">
                        <a:solidFill>
                          <a:schemeClr val="accent2"/>
                        </a:solidFill>
                        <a:latin typeface="+mn-lt"/>
                        <a:ea typeface="Calibri"/>
                        <a:cs typeface="Times New Roman"/>
                      </a:endParaRPr>
                    </a:p>
                  </a:txBody>
                  <a:tcPr marL="60501" marR="60501" marT="0" marB="0" anchor="ctr">
                    <a:lnT w="19050" cap="flat" cmpd="sng" algn="ctr">
                      <a:solidFill>
                        <a:schemeClr val="bg1">
                          <a:lumMod val="50000"/>
                        </a:schemeClr>
                      </a:solidFill>
                      <a:prstDash val="solid"/>
                      <a:round/>
                      <a:headEnd type="none" w="med" len="med"/>
                      <a:tailEnd type="none" w="med" len="med"/>
                    </a:lnT>
                    <a:solidFill>
                      <a:schemeClr val="bg2">
                        <a:lumMod val="40000"/>
                        <a:lumOff val="60000"/>
                      </a:schemeClr>
                    </a:solidFill>
                  </a:tcPr>
                </a:tc>
                <a:extLst>
                  <a:ext uri="{0D108BD9-81ED-4DB2-BD59-A6C34878D82A}">
                    <a16:rowId xmlns:a16="http://schemas.microsoft.com/office/drawing/2014/main" val="10011"/>
                  </a:ext>
                </a:extLst>
              </a:tr>
              <a:tr h="0">
                <a:tc>
                  <a:txBody>
                    <a:bodyPr/>
                    <a:lstStyle/>
                    <a:p>
                      <a:pPr marL="274320" indent="0"/>
                      <a:r>
                        <a:rPr lang="en-US" sz="800" b="0" dirty="0">
                          <a:solidFill>
                            <a:schemeClr val="tx2"/>
                          </a:solidFill>
                          <a:latin typeface="+mj-lt"/>
                          <a:ea typeface="Segoe UI" pitchFamily="34" charset="0"/>
                          <a:cs typeface="Segoe UI" pitchFamily="34" charset="0"/>
                        </a:rPr>
                        <a:t>Enterprise Employee </a:t>
                      </a:r>
                      <a:r>
                        <a:rPr lang="en-US" sz="600" b="0" i="1" kern="1200" baseline="0" dirty="0">
                          <a:solidFill>
                            <a:schemeClr val="tx1">
                              <a:lumMod val="50000"/>
                              <a:lumOff val="50000"/>
                            </a:schemeClr>
                          </a:solidFill>
                          <a:latin typeface="+mj-lt"/>
                          <a:ea typeface="Segoe UI" pitchFamily="34" charset="0"/>
                          <a:cs typeface="Segoe UI" pitchFamily="34" charset="0"/>
                        </a:rPr>
                        <a:t>(company with 250+ employees)</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336</a:t>
                      </a:r>
                    </a:p>
                  </a:txBody>
                  <a:tcPr marL="60501" marR="60501" marT="0" marB="0"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a:t>
                      </a:r>
                    </a:p>
                  </a:txBody>
                  <a:tcPr marL="60501" marR="60501" marT="0" marB="0"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249</a:t>
                      </a:r>
                    </a:p>
                  </a:txBody>
                  <a:tcPr marL="60501" marR="60501" marT="0" marB="0"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330</a:t>
                      </a:r>
                    </a:p>
                  </a:txBody>
                  <a:tcPr marL="60501" marR="60501" marT="0" marB="0" anchor="ctr"/>
                </a:tc>
                <a:extLst>
                  <a:ext uri="{0D108BD9-81ED-4DB2-BD59-A6C34878D82A}">
                    <a16:rowId xmlns:a16="http://schemas.microsoft.com/office/drawing/2014/main" val="10012"/>
                  </a:ext>
                </a:extLst>
              </a:tr>
              <a:tr h="0">
                <a:tc>
                  <a:txBody>
                    <a:bodyPr/>
                    <a:lstStyle/>
                    <a:p>
                      <a:pPr marL="274320" marR="0"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tx2"/>
                          </a:solidFill>
                          <a:latin typeface="+mj-lt"/>
                          <a:ea typeface="Segoe UI" pitchFamily="34" charset="0"/>
                          <a:cs typeface="Segoe UI" pitchFamily="34" charset="0"/>
                        </a:rPr>
                        <a:t>Non-Enterprise Employees</a:t>
                      </a:r>
                    </a:p>
                  </a:txBody>
                  <a:tcPr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64</a:t>
                      </a:r>
                    </a:p>
                  </a:txBody>
                  <a:tcPr marL="60501" marR="60501" marT="0" marB="0"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a:t>
                      </a:r>
                    </a:p>
                  </a:txBody>
                  <a:tcPr marL="60501" marR="60501" marT="0" marB="0"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150</a:t>
                      </a:r>
                    </a:p>
                  </a:txBody>
                  <a:tcPr marL="60501" marR="60501" marT="0" marB="0" anchor="ctr"/>
                </a:tc>
                <a:tc>
                  <a:txBody>
                    <a:bodyPr/>
                    <a:lstStyle/>
                    <a:p>
                      <a:pPr marL="0" marR="0" algn="ctr">
                        <a:spcBef>
                          <a:spcPts val="0"/>
                        </a:spcBef>
                        <a:spcAft>
                          <a:spcPts val="0"/>
                        </a:spcAft>
                      </a:pPr>
                      <a:r>
                        <a:rPr lang="en-US" sz="900" dirty="0">
                          <a:solidFill>
                            <a:schemeClr val="accent2"/>
                          </a:solidFill>
                          <a:latin typeface="+mn-lt"/>
                          <a:ea typeface="Calibri"/>
                          <a:cs typeface="Times New Roman"/>
                        </a:rPr>
                        <a:t>70</a:t>
                      </a:r>
                    </a:p>
                  </a:txBody>
                  <a:tcPr marL="60501" marR="60501" marT="0" marB="0" anchor="ctr"/>
                </a:tc>
                <a:extLst>
                  <a:ext uri="{0D108BD9-81ED-4DB2-BD59-A6C34878D82A}">
                    <a16:rowId xmlns:a16="http://schemas.microsoft.com/office/drawing/2014/main" val="10013"/>
                  </a:ext>
                </a:extLst>
              </a:tr>
            </a:tbl>
          </a:graphicData>
        </a:graphic>
      </p:graphicFrame>
      <p:sp>
        <p:nvSpPr>
          <p:cNvPr id="11" name="Text Placeholder 9"/>
          <p:cNvSpPr txBox="1">
            <a:spLocks/>
          </p:cNvSpPr>
          <p:nvPr/>
        </p:nvSpPr>
        <p:spPr>
          <a:xfrm>
            <a:off x="4191620" y="4276401"/>
            <a:ext cx="4941571" cy="211721"/>
          </a:xfrm>
          <a:prstGeom prst="rect">
            <a:avLst/>
          </a:prstGeom>
        </p:spPr>
        <p:txBody>
          <a:bodyPr/>
          <a:lstStyle/>
          <a:p>
            <a:pPr marL="228600" lvl="0" indent="-228600" defTabSz="457200"/>
            <a:r>
              <a:rPr lang="en-US" sz="700" i="1" dirty="0">
                <a:solidFill>
                  <a:schemeClr val="bg2">
                    <a:lumMod val="50000"/>
                  </a:schemeClr>
                </a:solidFill>
                <a:cs typeface="Intel Clear" panose="020B0604020203020204" pitchFamily="34" charset="0"/>
              </a:rPr>
              <a:t>* 	Works in IT and makes decisions regarding IT security solutions and products or implements security solutions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Slide Number Placeholder 25"/>
          <p:cNvSpPr>
            <a:spLocks noGrp="1"/>
          </p:cNvSpPr>
          <p:nvPr>
            <p:ph type="sldNum" sz="quarter" idx="12"/>
          </p:nvPr>
        </p:nvSpPr>
        <p:spPr/>
        <p:txBody>
          <a:bodyPr/>
          <a:lstStyle/>
          <a:p>
            <a:fld id="{AD853D7B-1EFE-4375-8708-B48456447D0F}" type="slidenum">
              <a:rPr lang="en-US" smtClean="0">
                <a:solidFill>
                  <a:schemeClr val="bg1"/>
                </a:solidFill>
              </a:rPr>
              <a:pPr/>
              <a:t>40</a:t>
            </a:fld>
            <a:endParaRPr lang="en-US" dirty="0">
              <a:solidFill>
                <a:schemeClr val="bg1"/>
              </a:solidFill>
            </a:endParaRPr>
          </a:p>
        </p:txBody>
      </p:sp>
      <p:sp>
        <p:nvSpPr>
          <p:cNvPr id="8" name="Title 7"/>
          <p:cNvSpPr>
            <a:spLocks noGrp="1"/>
          </p:cNvSpPr>
          <p:nvPr>
            <p:ph type="title"/>
          </p:nvPr>
        </p:nvSpPr>
        <p:spPr>
          <a:xfrm>
            <a:off x="228600" y="133351"/>
            <a:ext cx="8353425" cy="628650"/>
          </a:xfrm>
        </p:spPr>
        <p:txBody>
          <a:bodyPr/>
          <a:lstStyle/>
          <a:p>
            <a:r>
              <a:rPr lang="en-US" dirty="0"/>
              <a:t>B2B respondents in the US like the bold cityscape used in C’s Login Screen </a:t>
            </a:r>
          </a:p>
        </p:txBody>
      </p:sp>
      <p:sp>
        <p:nvSpPr>
          <p:cNvPr id="9" name="Text Placeholder 8"/>
          <p:cNvSpPr>
            <a:spLocks noGrp="1"/>
          </p:cNvSpPr>
          <p:nvPr>
            <p:ph type="body" sz="quarter" idx="13"/>
          </p:nvPr>
        </p:nvSpPr>
        <p:spPr/>
        <p:txBody>
          <a:bodyPr/>
          <a:lstStyle/>
          <a:p>
            <a:r>
              <a:rPr lang="en-US" sz="1200" i="1" dirty="0"/>
              <a:t>US B2B | Login Screen</a:t>
            </a:r>
          </a:p>
        </p:txBody>
      </p:sp>
      <p:sp>
        <p:nvSpPr>
          <p:cNvPr id="10" name="Text Placeholder 9"/>
          <p:cNvSpPr>
            <a:spLocks noGrp="1"/>
          </p:cNvSpPr>
          <p:nvPr>
            <p:ph type="body" sz="quarter" idx="14"/>
          </p:nvPr>
        </p:nvSpPr>
        <p:spPr>
          <a:xfrm>
            <a:off x="228600" y="4438650"/>
            <a:ext cx="8686800" cy="304800"/>
          </a:xfrm>
        </p:spPr>
        <p:txBody>
          <a:bodyPr/>
          <a:lstStyle/>
          <a:p>
            <a:r>
              <a:rPr lang="en-US" dirty="0"/>
              <a:t>*	Among Total US B2B (n = 400) in head-to-head competition.</a:t>
            </a:r>
          </a:p>
          <a:p>
            <a:r>
              <a:rPr lang="en-US" dirty="0"/>
              <a:t>Note:	Capital letters indicate statistical significance at the 90% confidence level.</a:t>
            </a:r>
          </a:p>
          <a:p>
            <a:r>
              <a:rPr lang="en-GB" dirty="0"/>
              <a:t>EX1.	Overall, which of these three versions do you prefer?</a:t>
            </a:r>
            <a:r>
              <a:rPr lang="en-US" dirty="0"/>
              <a:t> </a:t>
            </a:r>
          </a:p>
          <a:p>
            <a:r>
              <a:rPr lang="en-US" dirty="0"/>
              <a:t>R1a.	</a:t>
            </a:r>
            <a:r>
              <a:rPr lang="en-GB" dirty="0"/>
              <a:t>Thinking specifically about the login screen (Screen1), please rate whether you agree or disagree with each statement.</a:t>
            </a:r>
          </a:p>
        </p:txBody>
      </p:sp>
      <p:sp>
        <p:nvSpPr>
          <p:cNvPr id="49" name="TextBox 48"/>
          <p:cNvSpPr txBox="1"/>
          <p:nvPr/>
        </p:nvSpPr>
        <p:spPr>
          <a:xfrm>
            <a:off x="515416" y="3532591"/>
            <a:ext cx="2605626"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McAfee shield in background receives positive comments due to simple, clean design and positive brand associations</a:t>
            </a:r>
          </a:p>
          <a:p>
            <a:pPr marL="117475" indent="-117475">
              <a:spcAft>
                <a:spcPts val="300"/>
              </a:spcAft>
            </a:pPr>
            <a:r>
              <a:rPr lang="en-US" sz="800" i="1" dirty="0">
                <a:solidFill>
                  <a:schemeClr val="accent1">
                    <a:lumMod val="50000"/>
                  </a:schemeClr>
                </a:solidFill>
              </a:rPr>
              <a:t>	“Nice logo in the background.”</a:t>
            </a:r>
          </a:p>
          <a:p>
            <a:pPr marL="117475" indent="-117475">
              <a:spcAft>
                <a:spcPts val="300"/>
              </a:spcAft>
            </a:pPr>
            <a:r>
              <a:rPr lang="en-US" sz="800" i="1" dirty="0">
                <a:solidFill>
                  <a:schemeClr val="accent1">
                    <a:lumMod val="50000"/>
                  </a:schemeClr>
                </a:solidFill>
              </a:rPr>
              <a:t>	“Great security brand.”</a:t>
            </a:r>
          </a:p>
        </p:txBody>
      </p:sp>
      <p:sp>
        <p:nvSpPr>
          <p:cNvPr id="52" name="TextBox 51"/>
          <p:cNvSpPr txBox="1"/>
          <p:nvPr/>
        </p:nvSpPr>
        <p:spPr>
          <a:xfrm>
            <a:off x="3335418" y="3532591"/>
            <a:ext cx="274320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Background liked least because respondents want a stronger color contrast and find the color wash over image too busy</a:t>
            </a:r>
          </a:p>
          <a:p>
            <a:pPr marL="117475" indent="-117475">
              <a:spcAft>
                <a:spcPts val="300"/>
              </a:spcAft>
            </a:pPr>
            <a:r>
              <a:rPr lang="en-US" sz="800" i="1" dirty="0">
                <a:solidFill>
                  <a:srgbClr val="FF4E00">
                    <a:lumMod val="75000"/>
                  </a:srgbClr>
                </a:solidFill>
              </a:rPr>
              <a:t>	“The background could be better.”</a:t>
            </a:r>
          </a:p>
          <a:p>
            <a:pPr marL="117475" indent="-117475">
              <a:spcAft>
                <a:spcPts val="300"/>
              </a:spcAft>
            </a:pPr>
            <a:r>
              <a:rPr lang="en-US" sz="800" i="1" dirty="0">
                <a:solidFill>
                  <a:srgbClr val="FF4E00">
                    <a:lumMod val="75000"/>
                  </a:srgbClr>
                </a:solidFill>
              </a:rPr>
              <a:t>	“I'd prefer a simple background color and not an image.”</a:t>
            </a:r>
          </a:p>
        </p:txBody>
      </p:sp>
      <p:sp>
        <p:nvSpPr>
          <p:cNvPr id="53" name="TextBox 52"/>
          <p:cNvSpPr txBox="1"/>
          <p:nvPr/>
        </p:nvSpPr>
        <p:spPr>
          <a:xfrm>
            <a:off x="6508925" y="3532591"/>
            <a:ext cx="2518112"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Respondents like the slogan and cityscape because they are eye-catching and interesting</a:t>
            </a:r>
          </a:p>
          <a:p>
            <a:pPr marL="117475" indent="-117475">
              <a:spcAft>
                <a:spcPts val="300"/>
              </a:spcAft>
            </a:pPr>
            <a:r>
              <a:rPr lang="en-US" sz="1000" dirty="0">
                <a:solidFill>
                  <a:srgbClr val="003C71"/>
                </a:solidFill>
              </a:rPr>
              <a:t>	</a:t>
            </a:r>
            <a:r>
              <a:rPr lang="en-US" sz="800" i="1" dirty="0">
                <a:solidFill>
                  <a:schemeClr val="accent1">
                    <a:lumMod val="50000"/>
                  </a:schemeClr>
                </a:solidFill>
              </a:rPr>
              <a:t>“Nice background. Has a modern feel to it.”</a:t>
            </a:r>
          </a:p>
          <a:p>
            <a:pPr marL="117475" indent="-117475">
              <a:spcAft>
                <a:spcPts val="300"/>
              </a:spcAft>
            </a:pPr>
            <a:r>
              <a:rPr lang="en-US" sz="800" i="1" dirty="0">
                <a:solidFill>
                  <a:schemeClr val="accent1">
                    <a:lumMod val="50000"/>
                  </a:schemeClr>
                </a:solidFill>
              </a:rPr>
              <a:t>	“[Slogan] stands out.”</a:t>
            </a:r>
          </a:p>
        </p:txBody>
      </p:sp>
      <p:pic>
        <p:nvPicPr>
          <p:cNvPr id="41" name="Picture 3" descr="C:\Users\cmitchell\Desktop\USA-Flag.jpg"/>
          <p:cNvPicPr>
            <a:picLocks noChangeAspect="1" noChangeArrowheads="1"/>
          </p:cNvPicPr>
          <p:nvPr/>
        </p:nvPicPr>
        <p:blipFill>
          <a:blip r:embed="rId6" cstate="screen"/>
          <a:srcRect/>
          <a:stretch>
            <a:fillRect/>
          </a:stretch>
        </p:blipFill>
        <p:spPr bwMode="auto">
          <a:xfrm>
            <a:off x="8515589" y="88900"/>
            <a:ext cx="501412" cy="302017"/>
          </a:xfrm>
          <a:prstGeom prst="rect">
            <a:avLst/>
          </a:prstGeom>
          <a:noFill/>
        </p:spPr>
      </p:pic>
      <p:sp>
        <p:nvSpPr>
          <p:cNvPr id="58" name="TextBox 57"/>
          <p:cNvSpPr txBox="1"/>
          <p:nvPr/>
        </p:nvSpPr>
        <p:spPr>
          <a:xfrm>
            <a:off x="382067" y="3443329"/>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60" name="TextBox 59"/>
          <p:cNvSpPr txBox="1"/>
          <p:nvPr/>
        </p:nvSpPr>
        <p:spPr>
          <a:xfrm>
            <a:off x="6353893" y="3443329"/>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62" name="TextBox 61"/>
          <p:cNvSpPr txBox="1"/>
          <p:nvPr/>
        </p:nvSpPr>
        <p:spPr>
          <a:xfrm>
            <a:off x="3175461" y="340795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2" name="Group 76"/>
          <p:cNvGrpSpPr/>
          <p:nvPr/>
        </p:nvGrpSpPr>
        <p:grpSpPr>
          <a:xfrm>
            <a:off x="8596614" y="468313"/>
            <a:ext cx="339362" cy="289333"/>
            <a:chOff x="4733925" y="458788"/>
            <a:chExt cx="876300" cy="787400"/>
          </a:xfrm>
          <a:solidFill>
            <a:schemeClr val="accent2"/>
          </a:solidFill>
        </p:grpSpPr>
        <p:sp>
          <p:nvSpPr>
            <p:cNvPr id="78"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2" name="Rectangle 41"/>
          <p:cNvSpPr/>
          <p:nvPr/>
        </p:nvSpPr>
        <p:spPr>
          <a:xfrm>
            <a:off x="3257549" y="798109"/>
            <a:ext cx="5886453" cy="392516"/>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Bold images of cityscape draw attention; explain relationship between Intel and McAfee or focus on only one brand to avoid confusion</a:t>
            </a:r>
          </a:p>
        </p:txBody>
      </p:sp>
      <p:grpSp>
        <p:nvGrpSpPr>
          <p:cNvPr id="3" name="Group 66"/>
          <p:cNvGrpSpPr/>
          <p:nvPr/>
        </p:nvGrpSpPr>
        <p:grpSpPr>
          <a:xfrm>
            <a:off x="920473" y="2331408"/>
            <a:ext cx="1743636" cy="1154385"/>
            <a:chOff x="990600" y="1848070"/>
            <a:chExt cx="2347959" cy="1554480"/>
          </a:xfrm>
        </p:grpSpPr>
        <p:pic>
          <p:nvPicPr>
            <p:cNvPr id="76" name="Picture 75"/>
            <p:cNvPicPr>
              <a:picLocks noChangeAspect="1"/>
            </p:cNvPicPr>
            <p:nvPr/>
          </p:nvPicPr>
          <p:blipFill>
            <a:blip r:embed="rId7" cstate="screen"/>
            <a:stretch>
              <a:fillRect/>
            </a:stretch>
          </p:blipFill>
          <p:spPr>
            <a:xfrm>
              <a:off x="1000126" y="1848070"/>
              <a:ext cx="2338433" cy="1554480"/>
            </a:xfrm>
            <a:prstGeom prst="rect">
              <a:avLst/>
            </a:prstGeom>
          </p:spPr>
        </p:pic>
        <p:sp>
          <p:nvSpPr>
            <p:cNvPr id="55" name="Rounded Rectangle 54"/>
            <p:cNvSpPr/>
            <p:nvPr/>
          </p:nvSpPr>
          <p:spPr>
            <a:xfrm>
              <a:off x="990600" y="1934257"/>
              <a:ext cx="857249" cy="108516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p:cNvSpPr/>
            <p:nvPr/>
          </p:nvSpPr>
          <p:spPr>
            <a:xfrm>
              <a:off x="2990850" y="3096307"/>
              <a:ext cx="323849" cy="28506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ounded Rectangle 56"/>
            <p:cNvSpPr/>
            <p:nvPr/>
          </p:nvSpPr>
          <p:spPr>
            <a:xfrm>
              <a:off x="1914526" y="2486707"/>
              <a:ext cx="657224" cy="41841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65"/>
          <p:cNvGrpSpPr/>
          <p:nvPr/>
        </p:nvGrpSpPr>
        <p:grpSpPr>
          <a:xfrm>
            <a:off x="3864491" y="2295678"/>
            <a:ext cx="1736568" cy="1154385"/>
            <a:chOff x="3781425" y="1812340"/>
            <a:chExt cx="2338440" cy="1554480"/>
          </a:xfrm>
        </p:grpSpPr>
        <p:pic>
          <p:nvPicPr>
            <p:cNvPr id="83" name="Picture 82"/>
            <p:cNvPicPr>
              <a:picLocks noChangeAspect="1"/>
            </p:cNvPicPr>
            <p:nvPr/>
          </p:nvPicPr>
          <p:blipFill>
            <a:blip r:embed="rId8" cstate="screen"/>
            <a:stretch>
              <a:fillRect/>
            </a:stretch>
          </p:blipFill>
          <p:spPr>
            <a:xfrm>
              <a:off x="3781425" y="1812340"/>
              <a:ext cx="2338440" cy="1554480"/>
            </a:xfrm>
            <a:prstGeom prst="rect">
              <a:avLst/>
            </a:prstGeom>
          </p:spPr>
        </p:pic>
        <p:sp>
          <p:nvSpPr>
            <p:cNvPr id="40" name="Rounded Rectangle 39"/>
            <p:cNvSpPr/>
            <p:nvPr/>
          </p:nvSpPr>
          <p:spPr>
            <a:xfrm>
              <a:off x="3802063" y="1842182"/>
              <a:ext cx="2303462" cy="15010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ounded Rectangle 50"/>
            <p:cNvSpPr/>
            <p:nvPr/>
          </p:nvSpPr>
          <p:spPr>
            <a:xfrm>
              <a:off x="4648201" y="2458132"/>
              <a:ext cx="657224" cy="41841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ounded Rectangle 62"/>
            <p:cNvSpPr/>
            <p:nvPr/>
          </p:nvSpPr>
          <p:spPr>
            <a:xfrm>
              <a:off x="4772025" y="2962957"/>
              <a:ext cx="457199" cy="20886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64"/>
          <p:cNvGrpSpPr/>
          <p:nvPr/>
        </p:nvGrpSpPr>
        <p:grpSpPr>
          <a:xfrm>
            <a:off x="6769461" y="2295678"/>
            <a:ext cx="1736568" cy="1154385"/>
            <a:chOff x="6591300" y="1812340"/>
            <a:chExt cx="2338440" cy="1554480"/>
          </a:xfrm>
        </p:grpSpPr>
        <p:pic>
          <p:nvPicPr>
            <p:cNvPr id="84" name="Picture 83"/>
            <p:cNvPicPr>
              <a:picLocks noChangeAspect="1"/>
            </p:cNvPicPr>
            <p:nvPr/>
          </p:nvPicPr>
          <p:blipFill>
            <a:blip r:embed="rId9" cstate="screen"/>
            <a:stretch>
              <a:fillRect/>
            </a:stretch>
          </p:blipFill>
          <p:spPr>
            <a:xfrm>
              <a:off x="6591300" y="1812340"/>
              <a:ext cx="2338440" cy="1554480"/>
            </a:xfrm>
            <a:prstGeom prst="rect">
              <a:avLst/>
            </a:prstGeom>
          </p:spPr>
        </p:pic>
        <p:sp>
          <p:nvSpPr>
            <p:cNvPr id="43" name="Rounded Rectangle 42"/>
            <p:cNvSpPr/>
            <p:nvPr/>
          </p:nvSpPr>
          <p:spPr>
            <a:xfrm>
              <a:off x="6615111" y="1839007"/>
              <a:ext cx="2290763" cy="148521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ounded Rectangle 49"/>
            <p:cNvSpPr/>
            <p:nvPr/>
          </p:nvSpPr>
          <p:spPr>
            <a:xfrm>
              <a:off x="7267575" y="1867582"/>
              <a:ext cx="1047750" cy="35174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Rounded Rectangle 60"/>
            <p:cNvSpPr/>
            <p:nvPr/>
          </p:nvSpPr>
          <p:spPr>
            <a:xfrm>
              <a:off x="7505700" y="2601007"/>
              <a:ext cx="552450" cy="30411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ounded Rectangle 63"/>
            <p:cNvSpPr/>
            <p:nvPr/>
          </p:nvSpPr>
          <p:spPr>
            <a:xfrm>
              <a:off x="7629525" y="2296207"/>
              <a:ext cx="323849" cy="20886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68" name="Straight Connector 67"/>
          <p:cNvCxnSpPr/>
          <p:nvPr/>
        </p:nvCxnSpPr>
        <p:spPr>
          <a:xfrm>
            <a:off x="3078763" y="1951871"/>
            <a:ext cx="0" cy="24688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201163" y="1974731"/>
            <a:ext cx="0" cy="24688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073468" y="1803449"/>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71" name="Rectangle 70"/>
          <p:cNvSpPr/>
          <p:nvPr/>
        </p:nvSpPr>
        <p:spPr>
          <a:xfrm>
            <a:off x="0" y="1895425"/>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72" name="Rectangle 71"/>
          <p:cNvSpPr/>
          <p:nvPr/>
        </p:nvSpPr>
        <p:spPr>
          <a:xfrm>
            <a:off x="1424034" y="1984465"/>
            <a:ext cx="679993" cy="307777"/>
          </a:xfrm>
          <a:prstGeom prst="rect">
            <a:avLst/>
          </a:prstGeom>
        </p:spPr>
        <p:txBody>
          <a:bodyPr wrap="none">
            <a:spAutoFit/>
          </a:bodyPr>
          <a:lstStyle/>
          <a:p>
            <a:pPr lvl="0" algn="ctr" defTabSz="457200"/>
            <a:r>
              <a:rPr lang="en-US" sz="1400" b="1" dirty="0">
                <a:solidFill>
                  <a:schemeClr val="tx1">
                    <a:lumMod val="85000"/>
                    <a:lumOff val="15000"/>
                  </a:schemeClr>
                </a:solidFill>
              </a:rPr>
              <a:t>29%B</a:t>
            </a:r>
          </a:p>
        </p:txBody>
      </p:sp>
      <p:sp>
        <p:nvSpPr>
          <p:cNvPr id="73" name="Rounded Rectangle 72"/>
          <p:cNvSpPr/>
          <p:nvPr/>
        </p:nvSpPr>
        <p:spPr>
          <a:xfrm>
            <a:off x="7214450" y="2003896"/>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TextBox 73"/>
          <p:cNvSpPr txBox="1"/>
          <p:nvPr/>
        </p:nvSpPr>
        <p:spPr>
          <a:xfrm>
            <a:off x="4021746" y="1803449"/>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75" name="Rectangle 74"/>
          <p:cNvSpPr/>
          <p:nvPr/>
        </p:nvSpPr>
        <p:spPr>
          <a:xfrm>
            <a:off x="4426012" y="1984465"/>
            <a:ext cx="572593" cy="307777"/>
          </a:xfrm>
          <a:prstGeom prst="rect">
            <a:avLst/>
          </a:prstGeom>
        </p:spPr>
        <p:txBody>
          <a:bodyPr wrap="none">
            <a:spAutoFit/>
          </a:bodyPr>
          <a:lstStyle/>
          <a:p>
            <a:pPr lvl="0" algn="ctr" defTabSz="457200"/>
            <a:r>
              <a:rPr lang="en-US" sz="1400" b="1" dirty="0">
                <a:solidFill>
                  <a:schemeClr val="tx1">
                    <a:lumMod val="85000"/>
                    <a:lumOff val="15000"/>
                  </a:schemeClr>
                </a:solidFill>
              </a:rPr>
              <a:t>17%</a:t>
            </a:r>
          </a:p>
        </p:txBody>
      </p:sp>
      <p:sp>
        <p:nvSpPr>
          <p:cNvPr id="82" name="TextBox 81"/>
          <p:cNvSpPr txBox="1"/>
          <p:nvPr/>
        </p:nvSpPr>
        <p:spPr>
          <a:xfrm>
            <a:off x="6952513" y="1803449"/>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85" name="Rectangle 84"/>
          <p:cNvSpPr/>
          <p:nvPr/>
        </p:nvSpPr>
        <p:spPr>
          <a:xfrm>
            <a:off x="7239759" y="1984465"/>
            <a:ext cx="806632" cy="307777"/>
          </a:xfrm>
          <a:prstGeom prst="rect">
            <a:avLst/>
          </a:prstGeom>
        </p:spPr>
        <p:txBody>
          <a:bodyPr wrap="none">
            <a:spAutoFit/>
          </a:bodyPr>
          <a:lstStyle/>
          <a:p>
            <a:pPr lvl="0" algn="ctr" defTabSz="457200"/>
            <a:r>
              <a:rPr lang="en-US" sz="1400" b="1" dirty="0">
                <a:solidFill>
                  <a:schemeClr val="tx1">
                    <a:lumMod val="85000"/>
                    <a:lumOff val="15000"/>
                  </a:schemeClr>
                </a:solidFill>
              </a:rPr>
              <a:t>54%AB</a:t>
            </a:r>
          </a:p>
        </p:txBody>
      </p:sp>
      <p:grpSp>
        <p:nvGrpSpPr>
          <p:cNvPr id="81" name="Group 80"/>
          <p:cNvGrpSpPr/>
          <p:nvPr/>
        </p:nvGrpSpPr>
        <p:grpSpPr>
          <a:xfrm>
            <a:off x="314325" y="1248075"/>
            <a:ext cx="8515350" cy="489579"/>
            <a:chOff x="314325" y="1248075"/>
            <a:chExt cx="8515350" cy="489579"/>
          </a:xfrm>
        </p:grpSpPr>
        <p:sp>
          <p:nvSpPr>
            <p:cNvPr id="47" name="Rectangle 46"/>
            <p:cNvSpPr/>
            <p:nvPr/>
          </p:nvSpPr>
          <p:spPr>
            <a:xfrm>
              <a:off x="314325" y="1280454"/>
              <a:ext cx="8515350" cy="45720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54" name="Rectangle 53"/>
            <p:cNvSpPr/>
            <p:nvPr/>
          </p:nvSpPr>
          <p:spPr>
            <a:xfrm>
              <a:off x="325024" y="1293611"/>
              <a:ext cx="1309431" cy="430887"/>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59" name="TextBox 58"/>
            <p:cNvSpPr txBox="1"/>
            <p:nvPr/>
          </p:nvSpPr>
          <p:spPr>
            <a:xfrm>
              <a:off x="1696294" y="1286175"/>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66" name="TextBox 65"/>
            <p:cNvSpPr txBox="1"/>
            <p:nvPr/>
          </p:nvSpPr>
          <p:spPr>
            <a:xfrm>
              <a:off x="3803570" y="1248075"/>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6"/>
                  </a:solidFill>
                </a:rPr>
                <a:t>-</a:t>
              </a:r>
            </a:p>
          </p:txBody>
        </p:sp>
        <p:sp>
          <p:nvSpPr>
            <p:cNvPr id="48" name="Rectangle 47"/>
            <p:cNvSpPr/>
            <p:nvPr/>
          </p:nvSpPr>
          <p:spPr>
            <a:xfrm>
              <a:off x="1874186" y="1309436"/>
              <a:ext cx="1879103" cy="399236"/>
            </a:xfrm>
            <a:prstGeom prst="rect">
              <a:avLst/>
            </a:prstGeom>
          </p:spPr>
          <p:txBody>
            <a:bodyPr wrap="square">
              <a:spAutoFit/>
            </a:bodyPr>
            <a:lstStyle/>
            <a:p>
              <a:r>
                <a:rPr lang="en-US" sz="1000" dirty="0">
                  <a:solidFill>
                    <a:srgbClr val="003C71"/>
                  </a:solidFill>
                </a:rPr>
                <a:t>Intel logo well liked because Intel is a trusted brand</a:t>
              </a:r>
              <a:endParaRPr lang="en-US" dirty="0"/>
            </a:p>
          </p:txBody>
        </p:sp>
        <p:sp>
          <p:nvSpPr>
            <p:cNvPr id="65" name="Rectangle 64"/>
            <p:cNvSpPr/>
            <p:nvPr/>
          </p:nvSpPr>
          <p:spPr>
            <a:xfrm>
              <a:off x="6947281" y="1308999"/>
              <a:ext cx="1818538" cy="400110"/>
            </a:xfrm>
            <a:prstGeom prst="rect">
              <a:avLst/>
            </a:prstGeom>
          </p:spPr>
          <p:txBody>
            <a:bodyPr wrap="square">
              <a:spAutoFit/>
            </a:bodyPr>
            <a:lstStyle/>
            <a:p>
              <a:pPr marL="117475" lvl="0" indent="-117475">
                <a:spcAft>
                  <a:spcPts val="300"/>
                </a:spcAft>
              </a:pPr>
              <a:r>
                <a:rPr lang="en-US" sz="1000" dirty="0">
                  <a:solidFill>
                    <a:srgbClr val="003C71"/>
                  </a:solidFill>
                </a:rPr>
                <a:t>	Respondents like that the login adds extra security</a:t>
              </a:r>
            </a:p>
          </p:txBody>
        </p:sp>
        <p:sp>
          <p:nvSpPr>
            <p:cNvPr id="67" name="TextBox 66"/>
            <p:cNvSpPr txBox="1"/>
            <p:nvPr/>
          </p:nvSpPr>
          <p:spPr>
            <a:xfrm>
              <a:off x="6855114" y="1286175"/>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7" name="Rectangle 76"/>
            <p:cNvSpPr/>
            <p:nvPr/>
          </p:nvSpPr>
          <p:spPr>
            <a:xfrm>
              <a:off x="4000512" y="1308999"/>
              <a:ext cx="2952750" cy="400110"/>
            </a:xfrm>
            <a:prstGeom prst="rect">
              <a:avLst/>
            </a:prstGeom>
          </p:spPr>
          <p:txBody>
            <a:bodyPr wrap="square">
              <a:spAutoFit/>
            </a:bodyPr>
            <a:lstStyle/>
            <a:p>
              <a:r>
                <a:rPr lang="en-US" sz="1000" dirty="0">
                  <a:solidFill>
                    <a:srgbClr val="003C71"/>
                  </a:solidFill>
                </a:rPr>
                <a:t>Though both Intel and McAfee are liked, presence of both brands is confusing to some</a:t>
              </a:r>
              <a:endParaRPr lang="en-US" dirty="0"/>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Slide Number Placeholder 25"/>
          <p:cNvSpPr>
            <a:spLocks noGrp="1"/>
          </p:cNvSpPr>
          <p:nvPr>
            <p:ph type="sldNum" sz="quarter" idx="12"/>
          </p:nvPr>
        </p:nvSpPr>
        <p:spPr>
          <a:xfrm>
            <a:off x="6872352" y="4824387"/>
            <a:ext cx="2133600" cy="273844"/>
          </a:xfrm>
        </p:spPr>
        <p:txBody>
          <a:bodyPr/>
          <a:lstStyle/>
          <a:p>
            <a:fld id="{AD853D7B-1EFE-4375-8708-B48456447D0F}" type="slidenum">
              <a:rPr lang="en-US" smtClean="0">
                <a:solidFill>
                  <a:schemeClr val="bg1"/>
                </a:solidFill>
              </a:rPr>
              <a:pPr/>
              <a:t>41</a:t>
            </a:fld>
            <a:endParaRPr lang="en-US" dirty="0">
              <a:solidFill>
                <a:schemeClr val="bg1"/>
              </a:solidFill>
            </a:endParaRPr>
          </a:p>
        </p:txBody>
      </p:sp>
      <p:sp>
        <p:nvSpPr>
          <p:cNvPr id="8" name="Title 7"/>
          <p:cNvSpPr>
            <a:spLocks noGrp="1"/>
          </p:cNvSpPr>
          <p:nvPr>
            <p:ph type="title"/>
          </p:nvPr>
        </p:nvSpPr>
        <p:spPr>
          <a:xfrm>
            <a:off x="228600" y="133351"/>
            <a:ext cx="8277225" cy="628650"/>
          </a:xfrm>
        </p:spPr>
        <p:txBody>
          <a:bodyPr/>
          <a:lstStyle/>
          <a:p>
            <a:r>
              <a:rPr lang="en-US" dirty="0"/>
              <a:t>In US, Concept C’s menu bar is liked most due to the large, Intel Clear Pro font that makes it easy to see key information</a:t>
            </a:r>
          </a:p>
        </p:txBody>
      </p:sp>
      <p:sp>
        <p:nvSpPr>
          <p:cNvPr id="9" name="Text Placeholder 8"/>
          <p:cNvSpPr>
            <a:spLocks noGrp="1"/>
          </p:cNvSpPr>
          <p:nvPr>
            <p:ph type="body" sz="quarter" idx="13"/>
          </p:nvPr>
        </p:nvSpPr>
        <p:spPr/>
        <p:txBody>
          <a:bodyPr/>
          <a:lstStyle/>
          <a:p>
            <a:r>
              <a:rPr lang="en-US" sz="1200" i="1" dirty="0"/>
              <a:t>US B2B | Dashboard Screen</a:t>
            </a:r>
          </a:p>
        </p:txBody>
      </p:sp>
      <p:sp>
        <p:nvSpPr>
          <p:cNvPr id="10" name="Text Placeholder 9"/>
          <p:cNvSpPr>
            <a:spLocks noGrp="1"/>
          </p:cNvSpPr>
          <p:nvPr>
            <p:ph type="body" sz="quarter" idx="14"/>
          </p:nvPr>
        </p:nvSpPr>
        <p:spPr/>
        <p:txBody>
          <a:bodyPr/>
          <a:lstStyle/>
          <a:p>
            <a:r>
              <a:rPr lang="en-US" dirty="0"/>
              <a:t>*	Among Total US B2B (n = 400) in head-to-head competition.</a:t>
            </a:r>
          </a:p>
          <a:p>
            <a:r>
              <a:rPr lang="en-US" dirty="0"/>
              <a:t>Note:	Capital letters indicate statistical significance at the 90% confidence level.</a:t>
            </a:r>
          </a:p>
          <a:p>
            <a:r>
              <a:rPr lang="en-GB" dirty="0"/>
              <a:t>EX2.	Overall, which of these three versions do you prefer?</a:t>
            </a:r>
            <a:r>
              <a:rPr lang="en-US" dirty="0"/>
              <a:t> </a:t>
            </a:r>
          </a:p>
          <a:p>
            <a:r>
              <a:rPr lang="en-US" dirty="0"/>
              <a:t>R1b.	</a:t>
            </a:r>
            <a:r>
              <a:rPr lang="en-GB" dirty="0"/>
              <a:t>Thinking specifically about the dashboard screen (Screen 2), please rate whether you agree or disagree with each statement. </a:t>
            </a:r>
          </a:p>
        </p:txBody>
      </p:sp>
      <p:pic>
        <p:nvPicPr>
          <p:cNvPr id="41" name="Picture 3" descr="C:\Users\cmitchell\Desktop\USA-Flag.jpg"/>
          <p:cNvPicPr>
            <a:picLocks noChangeAspect="1" noChangeArrowheads="1"/>
          </p:cNvPicPr>
          <p:nvPr/>
        </p:nvPicPr>
        <p:blipFill>
          <a:blip r:embed="rId6" cstate="screen"/>
          <a:srcRect/>
          <a:stretch>
            <a:fillRect/>
          </a:stretch>
        </p:blipFill>
        <p:spPr bwMode="auto">
          <a:xfrm>
            <a:off x="8515589" y="88900"/>
            <a:ext cx="501412" cy="302017"/>
          </a:xfrm>
          <a:prstGeom prst="rect">
            <a:avLst/>
          </a:prstGeom>
          <a:noFill/>
        </p:spPr>
      </p:pic>
      <p:sp>
        <p:nvSpPr>
          <p:cNvPr id="87" name="TextBox 86"/>
          <p:cNvSpPr txBox="1"/>
          <p:nvPr/>
        </p:nvSpPr>
        <p:spPr>
          <a:xfrm>
            <a:off x="464872" y="3461998"/>
            <a:ext cx="2457449"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Menu bar least favorite because whites and grays are less visually appealing than bold blues used in B and C</a:t>
            </a:r>
          </a:p>
        </p:txBody>
      </p:sp>
      <p:sp>
        <p:nvSpPr>
          <p:cNvPr id="88" name="TextBox 87"/>
          <p:cNvSpPr txBox="1"/>
          <p:nvPr/>
        </p:nvSpPr>
        <p:spPr>
          <a:xfrm>
            <a:off x="3086100" y="3461998"/>
            <a:ext cx="2847975"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B’s menu bar receives fewer positive comments vs. C’s, since large text in C makes it easier to quickly understand key information whereas B’s icons require an extra layer of interpretation</a:t>
            </a:r>
          </a:p>
          <a:p>
            <a:pPr marL="117475" indent="-117475">
              <a:spcAft>
                <a:spcPts val="300"/>
              </a:spcAft>
            </a:pPr>
            <a:r>
              <a:rPr lang="en-US" sz="1000" dirty="0">
                <a:solidFill>
                  <a:srgbClr val="003C71"/>
                </a:solidFill>
              </a:rPr>
              <a:t>	</a:t>
            </a:r>
            <a:r>
              <a:rPr lang="en-US" sz="800" i="1" dirty="0">
                <a:solidFill>
                  <a:srgbClr val="FF4E00">
                    <a:lumMod val="75000"/>
                  </a:srgbClr>
                </a:solidFill>
              </a:rPr>
              <a:t>“Should be more prominent, maybe bold or a different color.”</a:t>
            </a:r>
          </a:p>
        </p:txBody>
      </p:sp>
      <p:sp>
        <p:nvSpPr>
          <p:cNvPr id="89" name="TextBox 88"/>
          <p:cNvSpPr txBox="1"/>
          <p:nvPr/>
        </p:nvSpPr>
        <p:spPr>
          <a:xfrm>
            <a:off x="6194257" y="3461998"/>
            <a:ext cx="2825917"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Menu bar elicits more positive comments in C than A and B because C shows key numbers with large, easy-to read Intel Clear Pro font </a:t>
            </a:r>
            <a:r>
              <a:rPr lang="en-US" sz="800" dirty="0">
                <a:solidFill>
                  <a:srgbClr val="003C71"/>
                </a:solidFill>
              </a:rPr>
              <a:t>(vs. using that space for icons like in A and B) </a:t>
            </a:r>
            <a:r>
              <a:rPr lang="en-US" sz="1000" dirty="0">
                <a:solidFill>
                  <a:srgbClr val="003C71"/>
                </a:solidFill>
              </a:rPr>
              <a:t>and identifies threats with an eye-catching red background</a:t>
            </a:r>
          </a:p>
          <a:p>
            <a:pPr marL="117475" indent="-117475">
              <a:spcAft>
                <a:spcPts val="300"/>
              </a:spcAft>
            </a:pPr>
            <a:r>
              <a:rPr lang="en-US" sz="800" i="1" dirty="0">
                <a:solidFill>
                  <a:schemeClr val="accent1">
                    <a:lumMod val="50000"/>
                  </a:schemeClr>
                </a:solidFill>
              </a:rPr>
              <a:t>	“This is easy to read, understand, and respond to. Especially the red highlighted threat.”</a:t>
            </a:r>
          </a:p>
          <a:p>
            <a:pPr marL="117475" indent="-117475">
              <a:spcAft>
                <a:spcPts val="300"/>
              </a:spcAft>
            </a:pPr>
            <a:r>
              <a:rPr lang="en-US" sz="1000" dirty="0">
                <a:solidFill>
                  <a:srgbClr val="003C71"/>
                </a:solidFill>
              </a:rPr>
              <a:t>	</a:t>
            </a:r>
            <a:endParaRPr lang="en-US" sz="800" i="1" dirty="0">
              <a:solidFill>
                <a:schemeClr val="accent1">
                  <a:lumMod val="50000"/>
                </a:schemeClr>
              </a:solidFill>
            </a:endParaRPr>
          </a:p>
        </p:txBody>
      </p:sp>
      <p:sp>
        <p:nvSpPr>
          <p:cNvPr id="94" name="TextBox 93"/>
          <p:cNvSpPr txBox="1"/>
          <p:nvPr/>
        </p:nvSpPr>
        <p:spPr>
          <a:xfrm>
            <a:off x="6064793" y="3376273"/>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98" name="TextBox 97"/>
          <p:cNvSpPr txBox="1"/>
          <p:nvPr/>
        </p:nvSpPr>
        <p:spPr>
          <a:xfrm>
            <a:off x="319364" y="3328648"/>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2" name="Group 34"/>
          <p:cNvGrpSpPr/>
          <p:nvPr/>
        </p:nvGrpSpPr>
        <p:grpSpPr>
          <a:xfrm>
            <a:off x="8596614" y="468313"/>
            <a:ext cx="339362" cy="289333"/>
            <a:chOff x="4733925" y="458788"/>
            <a:chExt cx="876300" cy="787400"/>
          </a:xfrm>
          <a:solidFill>
            <a:schemeClr val="accent2"/>
          </a:solidFill>
        </p:grpSpPr>
        <p:sp>
          <p:nvSpPr>
            <p:cNvPr id="36"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9" name="Rectangle 38"/>
          <p:cNvSpPr/>
          <p:nvPr/>
        </p:nvSpPr>
        <p:spPr>
          <a:xfrm>
            <a:off x="4210048" y="788584"/>
            <a:ext cx="4933952" cy="430616"/>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B2B respondents like bold color contrasts and bold text because they draw attention to important information </a:t>
            </a:r>
          </a:p>
        </p:txBody>
      </p:sp>
      <p:sp>
        <p:nvSpPr>
          <p:cNvPr id="43" name="TextBox 42"/>
          <p:cNvSpPr txBox="1"/>
          <p:nvPr/>
        </p:nvSpPr>
        <p:spPr>
          <a:xfrm>
            <a:off x="2950185" y="3328648"/>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3" name="Group 55"/>
          <p:cNvGrpSpPr/>
          <p:nvPr/>
        </p:nvGrpSpPr>
        <p:grpSpPr>
          <a:xfrm>
            <a:off x="1009003" y="2375047"/>
            <a:ext cx="1448085" cy="1029195"/>
            <a:chOff x="1190626" y="1726417"/>
            <a:chExt cx="2187165" cy="1554480"/>
          </a:xfrm>
        </p:grpSpPr>
        <p:pic>
          <p:nvPicPr>
            <p:cNvPr id="95" name="Picture 94"/>
            <p:cNvPicPr>
              <a:picLocks noChangeAspect="1"/>
            </p:cNvPicPr>
            <p:nvPr/>
          </p:nvPicPr>
          <p:blipFill>
            <a:blip r:embed="rId7" cstate="screen"/>
            <a:stretch>
              <a:fillRect/>
            </a:stretch>
          </p:blipFill>
          <p:spPr>
            <a:xfrm>
              <a:off x="1190626" y="1726417"/>
              <a:ext cx="2187165" cy="1554480"/>
            </a:xfrm>
            <a:prstGeom prst="rect">
              <a:avLst/>
            </a:prstGeom>
          </p:spPr>
        </p:pic>
        <p:sp>
          <p:nvSpPr>
            <p:cNvPr id="33" name="Rounded Rectangle 32"/>
            <p:cNvSpPr/>
            <p:nvPr/>
          </p:nvSpPr>
          <p:spPr>
            <a:xfrm>
              <a:off x="1230313" y="2804207"/>
              <a:ext cx="2141537"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1230313" y="1746933"/>
              <a:ext cx="2141537" cy="34856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ounded Rectangle 49"/>
            <p:cNvSpPr/>
            <p:nvPr/>
          </p:nvSpPr>
          <p:spPr>
            <a:xfrm>
              <a:off x="1247775" y="2137457"/>
              <a:ext cx="1428750" cy="586693"/>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53"/>
          <p:cNvGrpSpPr/>
          <p:nvPr/>
        </p:nvGrpSpPr>
        <p:grpSpPr>
          <a:xfrm>
            <a:off x="6859216" y="2375047"/>
            <a:ext cx="1551360" cy="1029195"/>
            <a:chOff x="6562725" y="1726417"/>
            <a:chExt cx="2343150" cy="1554480"/>
          </a:xfrm>
        </p:grpSpPr>
        <p:pic>
          <p:nvPicPr>
            <p:cNvPr id="97" name="Picture 96"/>
            <p:cNvPicPr>
              <a:picLocks noChangeAspect="1"/>
            </p:cNvPicPr>
            <p:nvPr/>
          </p:nvPicPr>
          <p:blipFill>
            <a:blip r:embed="rId8" cstate="screen"/>
            <a:stretch>
              <a:fillRect/>
            </a:stretch>
          </p:blipFill>
          <p:spPr>
            <a:xfrm>
              <a:off x="6562725" y="1726417"/>
              <a:ext cx="2338440" cy="1554480"/>
            </a:xfrm>
            <a:prstGeom prst="rect">
              <a:avLst/>
            </a:prstGeom>
          </p:spPr>
        </p:pic>
        <p:sp>
          <p:nvSpPr>
            <p:cNvPr id="34" name="Rounded Rectangle 33"/>
            <p:cNvSpPr/>
            <p:nvPr/>
          </p:nvSpPr>
          <p:spPr>
            <a:xfrm>
              <a:off x="6619875" y="1733550"/>
              <a:ext cx="2238374" cy="25717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ounded Rectangle 48"/>
            <p:cNvSpPr/>
            <p:nvPr/>
          </p:nvSpPr>
          <p:spPr>
            <a:xfrm>
              <a:off x="6602413" y="2804207"/>
              <a:ext cx="2303462"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ounded Rectangle 50"/>
            <p:cNvSpPr/>
            <p:nvPr/>
          </p:nvSpPr>
          <p:spPr>
            <a:xfrm>
              <a:off x="6638925" y="2137457"/>
              <a:ext cx="1428750" cy="586693"/>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54"/>
          <p:cNvGrpSpPr/>
          <p:nvPr/>
        </p:nvGrpSpPr>
        <p:grpSpPr>
          <a:xfrm>
            <a:off x="3739491" y="2375047"/>
            <a:ext cx="1551360" cy="1029195"/>
            <a:chOff x="3800476" y="1726417"/>
            <a:chExt cx="2343150" cy="1554480"/>
          </a:xfrm>
        </p:grpSpPr>
        <p:pic>
          <p:nvPicPr>
            <p:cNvPr id="96" name="Picture 95"/>
            <p:cNvPicPr>
              <a:picLocks noChangeAspect="1"/>
            </p:cNvPicPr>
            <p:nvPr/>
          </p:nvPicPr>
          <p:blipFill>
            <a:blip r:embed="rId9" cstate="screen"/>
            <a:stretch>
              <a:fillRect/>
            </a:stretch>
          </p:blipFill>
          <p:spPr>
            <a:xfrm>
              <a:off x="3805142" y="1726417"/>
              <a:ext cx="2338440" cy="1554480"/>
            </a:xfrm>
            <a:prstGeom prst="rect">
              <a:avLst/>
            </a:prstGeom>
          </p:spPr>
        </p:pic>
        <p:sp>
          <p:nvSpPr>
            <p:cNvPr id="42" name="Rounded Rectangle 41"/>
            <p:cNvSpPr/>
            <p:nvPr/>
          </p:nvSpPr>
          <p:spPr>
            <a:xfrm>
              <a:off x="3838575" y="2061257"/>
              <a:ext cx="1504950" cy="586693"/>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ounded Rectangle 47"/>
            <p:cNvSpPr/>
            <p:nvPr/>
          </p:nvSpPr>
          <p:spPr>
            <a:xfrm>
              <a:off x="3830638" y="2804207"/>
              <a:ext cx="2303462"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ounded Rectangle 51"/>
            <p:cNvSpPr/>
            <p:nvPr/>
          </p:nvSpPr>
          <p:spPr>
            <a:xfrm>
              <a:off x="3800476" y="1746933"/>
              <a:ext cx="2343150" cy="272367"/>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57" name="Straight Connector 56"/>
          <p:cNvCxnSpPr/>
          <p:nvPr/>
        </p:nvCxnSpPr>
        <p:spPr>
          <a:xfrm>
            <a:off x="2936623" y="1861053"/>
            <a:ext cx="0" cy="24688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019185" y="1883913"/>
            <a:ext cx="0" cy="24688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1041569" y="1857117"/>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60" name="Rectangle 59"/>
          <p:cNvSpPr/>
          <p:nvPr/>
        </p:nvSpPr>
        <p:spPr>
          <a:xfrm>
            <a:off x="0" y="1991297"/>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61" name="Rectangle 60"/>
          <p:cNvSpPr/>
          <p:nvPr/>
        </p:nvSpPr>
        <p:spPr>
          <a:xfrm>
            <a:off x="1445835" y="2080337"/>
            <a:ext cx="572593" cy="307777"/>
          </a:xfrm>
          <a:prstGeom prst="rect">
            <a:avLst/>
          </a:prstGeom>
        </p:spPr>
        <p:txBody>
          <a:bodyPr wrap="none">
            <a:spAutoFit/>
          </a:bodyPr>
          <a:lstStyle/>
          <a:p>
            <a:pPr lvl="0" algn="ctr" defTabSz="457200"/>
            <a:r>
              <a:rPr lang="en-US" sz="1400" b="1" dirty="0">
                <a:solidFill>
                  <a:schemeClr val="tx1">
                    <a:lumMod val="85000"/>
                    <a:lumOff val="15000"/>
                  </a:schemeClr>
                </a:solidFill>
              </a:rPr>
              <a:t>19%</a:t>
            </a:r>
          </a:p>
        </p:txBody>
      </p:sp>
      <p:sp>
        <p:nvSpPr>
          <p:cNvPr id="63" name="TextBox 62"/>
          <p:cNvSpPr txBox="1"/>
          <p:nvPr/>
        </p:nvSpPr>
        <p:spPr>
          <a:xfrm>
            <a:off x="3824609" y="1857117"/>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64" name="Rectangle 63"/>
          <p:cNvSpPr/>
          <p:nvPr/>
        </p:nvSpPr>
        <p:spPr>
          <a:xfrm>
            <a:off x="4168762" y="2080337"/>
            <a:ext cx="692818" cy="307777"/>
          </a:xfrm>
          <a:prstGeom prst="rect">
            <a:avLst/>
          </a:prstGeom>
        </p:spPr>
        <p:txBody>
          <a:bodyPr wrap="none">
            <a:spAutoFit/>
          </a:bodyPr>
          <a:lstStyle/>
          <a:p>
            <a:pPr lvl="0" algn="ctr" defTabSz="457200"/>
            <a:r>
              <a:rPr lang="en-US" sz="1400" b="1" dirty="0">
                <a:solidFill>
                  <a:schemeClr val="tx1">
                    <a:lumMod val="85000"/>
                    <a:lumOff val="15000"/>
                  </a:schemeClr>
                </a:solidFill>
              </a:rPr>
              <a:t>33%A</a:t>
            </a:r>
          </a:p>
        </p:txBody>
      </p:sp>
      <p:sp>
        <p:nvSpPr>
          <p:cNvPr id="65" name="Rounded Rectangle 64"/>
          <p:cNvSpPr/>
          <p:nvPr/>
        </p:nvSpPr>
        <p:spPr>
          <a:xfrm>
            <a:off x="7226908" y="2110401"/>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TextBox 65"/>
          <p:cNvSpPr txBox="1"/>
          <p:nvPr/>
        </p:nvSpPr>
        <p:spPr>
          <a:xfrm>
            <a:off x="6964271" y="1857117"/>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67" name="Rectangle 66"/>
          <p:cNvSpPr/>
          <p:nvPr/>
        </p:nvSpPr>
        <p:spPr>
          <a:xfrm>
            <a:off x="7251517" y="2080337"/>
            <a:ext cx="806632" cy="307777"/>
          </a:xfrm>
          <a:prstGeom prst="rect">
            <a:avLst/>
          </a:prstGeom>
        </p:spPr>
        <p:txBody>
          <a:bodyPr wrap="none">
            <a:spAutoFit/>
          </a:bodyPr>
          <a:lstStyle/>
          <a:p>
            <a:pPr lvl="0" algn="ctr" defTabSz="457200"/>
            <a:r>
              <a:rPr lang="en-US" sz="1400" b="1" dirty="0">
                <a:solidFill>
                  <a:schemeClr val="tx1">
                    <a:lumMod val="85000"/>
                    <a:lumOff val="15000"/>
                  </a:schemeClr>
                </a:solidFill>
              </a:rPr>
              <a:t>48%AB</a:t>
            </a:r>
          </a:p>
        </p:txBody>
      </p:sp>
      <p:sp>
        <p:nvSpPr>
          <p:cNvPr id="47" name="Rectangle 46"/>
          <p:cNvSpPr/>
          <p:nvPr/>
        </p:nvSpPr>
        <p:spPr>
          <a:xfrm>
            <a:off x="157163" y="1288004"/>
            <a:ext cx="8829675" cy="45720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62" name="Rectangle 61"/>
          <p:cNvSpPr/>
          <p:nvPr/>
        </p:nvSpPr>
        <p:spPr>
          <a:xfrm>
            <a:off x="141156" y="1301161"/>
            <a:ext cx="1528465" cy="430887"/>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68" name="TextBox 67"/>
          <p:cNvSpPr txBox="1"/>
          <p:nvPr/>
        </p:nvSpPr>
        <p:spPr>
          <a:xfrm>
            <a:off x="6089272" y="1279102"/>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6"/>
                </a:solidFill>
              </a:rPr>
              <a:t>-</a:t>
            </a:r>
          </a:p>
        </p:txBody>
      </p:sp>
      <p:sp>
        <p:nvSpPr>
          <p:cNvPr id="53" name="Rectangle 52"/>
          <p:cNvSpPr/>
          <p:nvPr/>
        </p:nvSpPr>
        <p:spPr>
          <a:xfrm>
            <a:off x="6248113" y="1331938"/>
            <a:ext cx="2728011" cy="369332"/>
          </a:xfrm>
          <a:prstGeom prst="rect">
            <a:avLst/>
          </a:prstGeom>
        </p:spPr>
        <p:txBody>
          <a:bodyPr wrap="square">
            <a:spAutoFit/>
          </a:bodyPr>
          <a:lstStyle/>
          <a:p>
            <a:pPr marL="1588" lvl="0" indent="-3175">
              <a:spcAft>
                <a:spcPts val="300"/>
              </a:spcAft>
            </a:pPr>
            <a:r>
              <a:rPr lang="en-US" sz="900" dirty="0">
                <a:solidFill>
                  <a:srgbClr val="003C71"/>
                </a:solidFill>
              </a:rPr>
              <a:t>Event count tables are confusing because they show too much information in too small a space </a:t>
            </a:r>
          </a:p>
        </p:txBody>
      </p:sp>
      <p:sp>
        <p:nvSpPr>
          <p:cNvPr id="55" name="Rectangle 54"/>
          <p:cNvSpPr/>
          <p:nvPr/>
        </p:nvSpPr>
        <p:spPr>
          <a:xfrm>
            <a:off x="3570109" y="1331938"/>
            <a:ext cx="2573947" cy="369332"/>
          </a:xfrm>
          <a:prstGeom prst="rect">
            <a:avLst/>
          </a:prstGeom>
        </p:spPr>
        <p:txBody>
          <a:bodyPr wrap="square">
            <a:spAutoFit/>
          </a:bodyPr>
          <a:lstStyle/>
          <a:p>
            <a:pPr marL="1588" lvl="0" indent="-3175">
              <a:spcAft>
                <a:spcPts val="300"/>
              </a:spcAft>
            </a:pPr>
            <a:r>
              <a:rPr lang="en-US" sz="900" dirty="0">
                <a:solidFill>
                  <a:srgbClr val="003C71"/>
                </a:solidFill>
              </a:rPr>
              <a:t>While the map is visually appealing to some, others find it confusing and taking up space</a:t>
            </a:r>
          </a:p>
        </p:txBody>
      </p:sp>
      <p:sp>
        <p:nvSpPr>
          <p:cNvPr id="70" name="TextBox 69"/>
          <p:cNvSpPr txBox="1"/>
          <p:nvPr/>
        </p:nvSpPr>
        <p:spPr>
          <a:xfrm>
            <a:off x="3249343" y="1308785"/>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1" name="TextBox 70"/>
          <p:cNvSpPr txBox="1"/>
          <p:nvPr/>
        </p:nvSpPr>
        <p:spPr>
          <a:xfrm>
            <a:off x="3411268" y="1289735"/>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6"/>
                </a:solidFill>
              </a:rPr>
              <a:t>-</a:t>
            </a:r>
          </a:p>
        </p:txBody>
      </p:sp>
      <p:sp>
        <p:nvSpPr>
          <p:cNvPr id="56" name="Rectangle 55"/>
          <p:cNvSpPr/>
          <p:nvPr/>
        </p:nvSpPr>
        <p:spPr>
          <a:xfrm>
            <a:off x="1364316" y="1331938"/>
            <a:ext cx="1930501" cy="369332"/>
          </a:xfrm>
          <a:prstGeom prst="rect">
            <a:avLst/>
          </a:prstGeom>
        </p:spPr>
        <p:txBody>
          <a:bodyPr wrap="square">
            <a:spAutoFit/>
          </a:bodyPr>
          <a:lstStyle/>
          <a:p>
            <a:pPr marL="1588" lvl="0" indent="-3175">
              <a:spcAft>
                <a:spcPts val="300"/>
              </a:spcAft>
            </a:pPr>
            <a:r>
              <a:rPr lang="en-US" sz="900" dirty="0">
                <a:solidFill>
                  <a:srgbClr val="003C71"/>
                </a:solidFill>
              </a:rPr>
              <a:t>Menu well-liked because it makes key information easy to find</a:t>
            </a:r>
          </a:p>
        </p:txBody>
      </p:sp>
      <p:sp>
        <p:nvSpPr>
          <p:cNvPr id="72" name="TextBox 71"/>
          <p:cNvSpPr txBox="1"/>
          <p:nvPr/>
        </p:nvSpPr>
        <p:spPr>
          <a:xfrm>
            <a:off x="1205474" y="1299260"/>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Slide Number Placeholder 25"/>
          <p:cNvSpPr>
            <a:spLocks noGrp="1"/>
          </p:cNvSpPr>
          <p:nvPr>
            <p:ph type="sldNum" sz="quarter" idx="12"/>
          </p:nvPr>
        </p:nvSpPr>
        <p:spPr>
          <a:xfrm>
            <a:off x="6872352" y="4824387"/>
            <a:ext cx="2133600" cy="273844"/>
          </a:xfrm>
        </p:spPr>
        <p:txBody>
          <a:bodyPr/>
          <a:lstStyle/>
          <a:p>
            <a:fld id="{AD853D7B-1EFE-4375-8708-B48456447D0F}" type="slidenum">
              <a:rPr lang="en-US" smtClean="0">
                <a:solidFill>
                  <a:schemeClr val="bg1"/>
                </a:solidFill>
              </a:rPr>
              <a:pPr/>
              <a:t>42</a:t>
            </a:fld>
            <a:endParaRPr lang="en-US" dirty="0">
              <a:solidFill>
                <a:schemeClr val="bg1"/>
              </a:solidFill>
            </a:endParaRPr>
          </a:p>
        </p:txBody>
      </p:sp>
      <p:sp>
        <p:nvSpPr>
          <p:cNvPr id="8" name="Title 7"/>
          <p:cNvSpPr>
            <a:spLocks noGrp="1"/>
          </p:cNvSpPr>
          <p:nvPr>
            <p:ph type="title"/>
          </p:nvPr>
        </p:nvSpPr>
        <p:spPr>
          <a:xfrm>
            <a:off x="228600" y="133351"/>
            <a:ext cx="8315325" cy="628650"/>
          </a:xfrm>
        </p:spPr>
        <p:txBody>
          <a:bodyPr/>
          <a:lstStyle/>
          <a:p>
            <a:r>
              <a:rPr lang="en-US" dirty="0"/>
              <a:t>Across concepts, most B2B respondents in US find the timeline confusing, suggesting a need for a more simple display</a:t>
            </a:r>
          </a:p>
        </p:txBody>
      </p:sp>
      <p:sp>
        <p:nvSpPr>
          <p:cNvPr id="9" name="Text Placeholder 8"/>
          <p:cNvSpPr>
            <a:spLocks noGrp="1"/>
          </p:cNvSpPr>
          <p:nvPr>
            <p:ph type="body" sz="quarter" idx="13"/>
          </p:nvPr>
        </p:nvSpPr>
        <p:spPr/>
        <p:txBody>
          <a:bodyPr/>
          <a:lstStyle/>
          <a:p>
            <a:r>
              <a:rPr lang="en-US" sz="1200" i="1" dirty="0"/>
              <a:t>US B2B | Drilldown Screen</a:t>
            </a:r>
          </a:p>
        </p:txBody>
      </p:sp>
      <p:sp>
        <p:nvSpPr>
          <p:cNvPr id="10" name="Text Placeholder 9"/>
          <p:cNvSpPr>
            <a:spLocks noGrp="1"/>
          </p:cNvSpPr>
          <p:nvPr>
            <p:ph type="body" sz="quarter" idx="14"/>
          </p:nvPr>
        </p:nvSpPr>
        <p:spPr>
          <a:xfrm>
            <a:off x="228600" y="4400550"/>
            <a:ext cx="8686800" cy="304800"/>
          </a:xfrm>
        </p:spPr>
        <p:txBody>
          <a:bodyPr/>
          <a:lstStyle/>
          <a:p>
            <a:r>
              <a:rPr lang="en-US" dirty="0"/>
              <a:t>R1c.	</a:t>
            </a:r>
            <a:r>
              <a:rPr lang="en-GB" dirty="0"/>
              <a:t>Thinking specifically about the drilldown screen (Screen 3), please rate whether you agree or disagree with each statement. </a:t>
            </a:r>
          </a:p>
        </p:txBody>
      </p:sp>
      <p:pic>
        <p:nvPicPr>
          <p:cNvPr id="29" name="Picture 3" descr="C:\Users\cmitchell\Desktop\USA-Flag.jpg"/>
          <p:cNvPicPr>
            <a:picLocks noChangeAspect="1" noChangeArrowheads="1"/>
          </p:cNvPicPr>
          <p:nvPr/>
        </p:nvPicPr>
        <p:blipFill>
          <a:blip r:embed="rId6" cstate="screen"/>
          <a:srcRect/>
          <a:stretch>
            <a:fillRect/>
          </a:stretch>
        </p:blipFill>
        <p:spPr bwMode="auto">
          <a:xfrm>
            <a:off x="8515589" y="88900"/>
            <a:ext cx="501412" cy="302017"/>
          </a:xfrm>
          <a:prstGeom prst="rect">
            <a:avLst/>
          </a:prstGeom>
          <a:noFill/>
        </p:spPr>
      </p:pic>
      <p:sp>
        <p:nvSpPr>
          <p:cNvPr id="71" name="TextBox 70"/>
          <p:cNvSpPr txBox="1"/>
          <p:nvPr/>
        </p:nvSpPr>
        <p:spPr>
          <a:xfrm>
            <a:off x="438008" y="3549560"/>
            <a:ext cx="2502143"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Majority of comments on menu bar of B and C are positive, suggesting adding a menu bar to Concept A would be helpful </a:t>
            </a:r>
          </a:p>
          <a:p>
            <a:pPr marL="117475" indent="-117475">
              <a:spcAft>
                <a:spcPts val="300"/>
              </a:spcAft>
            </a:pPr>
            <a:r>
              <a:rPr lang="en-US" sz="1000" dirty="0">
                <a:solidFill>
                  <a:srgbClr val="003C71"/>
                </a:solidFill>
              </a:rPr>
              <a:t>	</a:t>
            </a:r>
          </a:p>
          <a:p>
            <a:pPr marL="117475" indent="-117475">
              <a:spcAft>
                <a:spcPts val="300"/>
              </a:spcAft>
            </a:pPr>
            <a:endParaRPr lang="en-US" sz="1000" dirty="0">
              <a:solidFill>
                <a:srgbClr val="003C71"/>
              </a:solidFill>
            </a:endParaRPr>
          </a:p>
        </p:txBody>
      </p:sp>
      <p:sp>
        <p:nvSpPr>
          <p:cNvPr id="72" name="TextBox 71"/>
          <p:cNvSpPr txBox="1"/>
          <p:nvPr/>
        </p:nvSpPr>
        <p:spPr>
          <a:xfrm>
            <a:off x="3322470" y="3549560"/>
            <a:ext cx="274320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Continuing to show the menu bar in the Drilldown Screen, like B and C do, helps navigation because it creates a sense of continuity across screens</a:t>
            </a:r>
          </a:p>
          <a:p>
            <a:pPr marL="117475" lvl="0" indent="-117475">
              <a:spcAft>
                <a:spcPts val="300"/>
              </a:spcAft>
            </a:pPr>
            <a:r>
              <a:rPr lang="en-US" sz="800" i="1" dirty="0">
                <a:solidFill>
                  <a:srgbClr val="B7D108">
                    <a:lumMod val="50000"/>
                  </a:srgbClr>
                </a:solidFill>
              </a:rPr>
              <a:t>	“Nice that pertinent info stays within view at all times.”</a:t>
            </a:r>
          </a:p>
          <a:p>
            <a:pPr marL="117475" indent="-117475">
              <a:spcAft>
                <a:spcPts val="300"/>
              </a:spcAft>
            </a:pPr>
            <a:endParaRPr lang="en-US" sz="1000" dirty="0">
              <a:solidFill>
                <a:srgbClr val="003C71"/>
              </a:solidFill>
            </a:endParaRPr>
          </a:p>
        </p:txBody>
      </p:sp>
      <p:sp>
        <p:nvSpPr>
          <p:cNvPr id="73" name="TextBox 72"/>
          <p:cNvSpPr txBox="1"/>
          <p:nvPr/>
        </p:nvSpPr>
        <p:spPr>
          <a:xfrm>
            <a:off x="6296569" y="3549560"/>
            <a:ext cx="2533106"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For Concepts B and C, many say they like the top portion because the important information shown in the Dashboard is still shown at the Drilldown </a:t>
            </a:r>
          </a:p>
          <a:p>
            <a:pPr marL="117475" lvl="0" indent="-117475">
              <a:spcAft>
                <a:spcPts val="300"/>
              </a:spcAft>
            </a:pPr>
            <a:r>
              <a:rPr lang="en-US" sz="800" i="1" dirty="0">
                <a:solidFill>
                  <a:srgbClr val="B7D108">
                    <a:lumMod val="50000"/>
                  </a:srgbClr>
                </a:solidFill>
              </a:rPr>
              <a:t>	“Like the summary of system responses at the top of the page.”</a:t>
            </a:r>
          </a:p>
          <a:p>
            <a:pPr marL="117475" indent="-117475">
              <a:spcAft>
                <a:spcPts val="300"/>
              </a:spcAft>
            </a:pPr>
            <a:r>
              <a:rPr lang="en-US" sz="800" i="1" dirty="0">
                <a:solidFill>
                  <a:srgbClr val="B7D108">
                    <a:lumMod val="50000"/>
                  </a:srgbClr>
                </a:solidFill>
              </a:rPr>
              <a:t>	“Stats are very useful.”</a:t>
            </a:r>
          </a:p>
        </p:txBody>
      </p:sp>
      <p:sp>
        <p:nvSpPr>
          <p:cNvPr id="78" name="TextBox 77"/>
          <p:cNvSpPr txBox="1"/>
          <p:nvPr/>
        </p:nvSpPr>
        <p:spPr>
          <a:xfrm>
            <a:off x="6150518" y="3473360"/>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82" name="TextBox 81"/>
          <p:cNvSpPr txBox="1"/>
          <p:nvPr/>
        </p:nvSpPr>
        <p:spPr>
          <a:xfrm>
            <a:off x="285607" y="3414033"/>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2" name="Group 26"/>
          <p:cNvGrpSpPr/>
          <p:nvPr/>
        </p:nvGrpSpPr>
        <p:grpSpPr>
          <a:xfrm>
            <a:off x="8596614" y="468313"/>
            <a:ext cx="339362" cy="289333"/>
            <a:chOff x="4733925" y="458788"/>
            <a:chExt cx="876300" cy="787400"/>
          </a:xfrm>
          <a:solidFill>
            <a:schemeClr val="accent2"/>
          </a:solidFill>
        </p:grpSpPr>
        <p:sp>
          <p:nvSpPr>
            <p:cNvPr id="28"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2" name="Rectangle 31"/>
          <p:cNvSpPr/>
          <p:nvPr/>
        </p:nvSpPr>
        <p:spPr>
          <a:xfrm>
            <a:off x="4648200" y="864784"/>
            <a:ext cx="4495802" cy="325841"/>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u="sng" dirty="0">
                <a:solidFill>
                  <a:schemeClr val="tx1">
                    <a:lumMod val="75000"/>
                    <a:lumOff val="25000"/>
                  </a:schemeClr>
                </a:solidFill>
              </a:rPr>
              <a:t>Implication</a:t>
            </a:r>
            <a:r>
              <a:rPr lang="en-US" sz="1000" dirty="0">
                <a:solidFill>
                  <a:schemeClr val="tx1">
                    <a:lumMod val="75000"/>
                    <a:lumOff val="25000"/>
                  </a:schemeClr>
                </a:solidFill>
              </a:rPr>
              <a:t>: It is important to show information conveyed in the menu bar across screens, since ITDMs find these stats useful and important</a:t>
            </a:r>
          </a:p>
        </p:txBody>
      </p:sp>
      <p:grpSp>
        <p:nvGrpSpPr>
          <p:cNvPr id="3" name="Group 42"/>
          <p:cNvGrpSpPr/>
          <p:nvPr/>
        </p:nvGrpSpPr>
        <p:grpSpPr>
          <a:xfrm>
            <a:off x="640627" y="2163535"/>
            <a:ext cx="1804198" cy="1327222"/>
            <a:chOff x="1247776" y="1739752"/>
            <a:chExt cx="2113127" cy="1554480"/>
          </a:xfrm>
        </p:grpSpPr>
        <p:pic>
          <p:nvPicPr>
            <p:cNvPr id="79" name="Picture 78"/>
            <p:cNvPicPr>
              <a:picLocks noChangeAspect="1"/>
            </p:cNvPicPr>
            <p:nvPr/>
          </p:nvPicPr>
          <p:blipFill>
            <a:blip r:embed="rId7" cstate="screen"/>
            <a:stretch>
              <a:fillRect/>
            </a:stretch>
          </p:blipFill>
          <p:spPr>
            <a:xfrm>
              <a:off x="1247776" y="1739752"/>
              <a:ext cx="2113127" cy="1554480"/>
            </a:xfrm>
            <a:prstGeom prst="rect">
              <a:avLst/>
            </a:prstGeom>
          </p:spPr>
        </p:pic>
        <p:sp>
          <p:nvSpPr>
            <p:cNvPr id="33" name="Rounded Rectangle 32"/>
            <p:cNvSpPr/>
            <p:nvPr/>
          </p:nvSpPr>
          <p:spPr>
            <a:xfrm>
              <a:off x="1287463" y="1756458"/>
              <a:ext cx="2065337" cy="196167"/>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ounded Rectangle 37"/>
            <p:cNvSpPr/>
            <p:nvPr/>
          </p:nvSpPr>
          <p:spPr>
            <a:xfrm>
              <a:off x="1284790" y="2804207"/>
              <a:ext cx="1504710"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43"/>
          <p:cNvGrpSpPr/>
          <p:nvPr/>
        </p:nvGrpSpPr>
        <p:grpSpPr>
          <a:xfrm>
            <a:off x="3713686" y="2163535"/>
            <a:ext cx="1804193" cy="1327223"/>
            <a:chOff x="3962401" y="1739752"/>
            <a:chExt cx="2113121" cy="1554480"/>
          </a:xfrm>
        </p:grpSpPr>
        <p:pic>
          <p:nvPicPr>
            <p:cNvPr id="80" name="Picture 79"/>
            <p:cNvPicPr>
              <a:picLocks noChangeAspect="1"/>
            </p:cNvPicPr>
            <p:nvPr/>
          </p:nvPicPr>
          <p:blipFill>
            <a:blip r:embed="rId8" cstate="screen"/>
            <a:stretch>
              <a:fillRect/>
            </a:stretch>
          </p:blipFill>
          <p:spPr>
            <a:xfrm>
              <a:off x="3962401" y="1739752"/>
              <a:ext cx="2113121" cy="1554480"/>
            </a:xfrm>
            <a:prstGeom prst="rect">
              <a:avLst/>
            </a:prstGeom>
          </p:spPr>
        </p:pic>
        <p:sp>
          <p:nvSpPr>
            <p:cNvPr id="39" name="Rounded Rectangle 38"/>
            <p:cNvSpPr/>
            <p:nvPr/>
          </p:nvSpPr>
          <p:spPr>
            <a:xfrm>
              <a:off x="4016416" y="2804207"/>
              <a:ext cx="1504710"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ounded Rectangle 40"/>
            <p:cNvSpPr/>
            <p:nvPr/>
          </p:nvSpPr>
          <p:spPr>
            <a:xfrm>
              <a:off x="3992563" y="1756458"/>
              <a:ext cx="2065337" cy="23426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44"/>
          <p:cNvGrpSpPr/>
          <p:nvPr/>
        </p:nvGrpSpPr>
        <p:grpSpPr>
          <a:xfrm>
            <a:off x="6666811" y="2163535"/>
            <a:ext cx="1804193" cy="1327223"/>
            <a:chOff x="6696076" y="1739752"/>
            <a:chExt cx="2113121" cy="1554480"/>
          </a:xfrm>
        </p:grpSpPr>
        <p:pic>
          <p:nvPicPr>
            <p:cNvPr id="81" name="Picture 80"/>
            <p:cNvPicPr>
              <a:picLocks noChangeAspect="1"/>
            </p:cNvPicPr>
            <p:nvPr/>
          </p:nvPicPr>
          <p:blipFill>
            <a:blip r:embed="rId9" cstate="screen"/>
            <a:stretch>
              <a:fillRect/>
            </a:stretch>
          </p:blipFill>
          <p:spPr>
            <a:xfrm>
              <a:off x="6696076" y="1739752"/>
              <a:ext cx="2113121" cy="1554480"/>
            </a:xfrm>
            <a:prstGeom prst="rect">
              <a:avLst/>
            </a:prstGeom>
          </p:spPr>
        </p:pic>
        <p:sp>
          <p:nvSpPr>
            <p:cNvPr id="40" name="Rounded Rectangle 39"/>
            <p:cNvSpPr/>
            <p:nvPr/>
          </p:nvSpPr>
          <p:spPr>
            <a:xfrm>
              <a:off x="6713317" y="2804207"/>
              <a:ext cx="1504710"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ed Rectangle 41"/>
            <p:cNvSpPr/>
            <p:nvPr/>
          </p:nvSpPr>
          <p:spPr>
            <a:xfrm>
              <a:off x="6735763" y="1756458"/>
              <a:ext cx="2065337" cy="23426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50"/>
          <p:cNvGrpSpPr/>
          <p:nvPr/>
        </p:nvGrpSpPr>
        <p:grpSpPr>
          <a:xfrm>
            <a:off x="3063555" y="1902366"/>
            <a:ext cx="3016890" cy="2681486"/>
            <a:chOff x="3184273" y="1408946"/>
            <a:chExt cx="3016890" cy="2948940"/>
          </a:xfrm>
        </p:grpSpPr>
        <p:cxnSp>
          <p:nvCxnSpPr>
            <p:cNvPr id="52" name="Straight Connector 51"/>
            <p:cNvCxnSpPr/>
            <p:nvPr/>
          </p:nvCxnSpPr>
          <p:spPr>
            <a:xfrm>
              <a:off x="3184273" y="1408946"/>
              <a:ext cx="0" cy="29260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6201163" y="1431806"/>
              <a:ext cx="0" cy="29260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54" name="TextBox 53"/>
          <p:cNvSpPr txBox="1"/>
          <p:nvPr/>
        </p:nvSpPr>
        <p:spPr>
          <a:xfrm>
            <a:off x="853690" y="1887841"/>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55" name="TextBox 54"/>
          <p:cNvSpPr txBox="1"/>
          <p:nvPr/>
        </p:nvSpPr>
        <p:spPr>
          <a:xfrm>
            <a:off x="3888343" y="1887841"/>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56" name="TextBox 55"/>
          <p:cNvSpPr txBox="1"/>
          <p:nvPr/>
        </p:nvSpPr>
        <p:spPr>
          <a:xfrm>
            <a:off x="6887219" y="1887841"/>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43" name="TextBox 42"/>
          <p:cNvSpPr txBox="1"/>
          <p:nvPr/>
        </p:nvSpPr>
        <p:spPr>
          <a:xfrm>
            <a:off x="3171247" y="3473360"/>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44" name="Rectangle 43"/>
          <p:cNvSpPr/>
          <p:nvPr/>
        </p:nvSpPr>
        <p:spPr>
          <a:xfrm>
            <a:off x="231591" y="1378654"/>
            <a:ext cx="8680819" cy="28575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45" name="Rectangle 44"/>
          <p:cNvSpPr/>
          <p:nvPr/>
        </p:nvSpPr>
        <p:spPr>
          <a:xfrm>
            <a:off x="201027" y="1390724"/>
            <a:ext cx="2400300" cy="261610"/>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46" name="TextBox 45"/>
          <p:cNvSpPr txBox="1"/>
          <p:nvPr/>
        </p:nvSpPr>
        <p:spPr>
          <a:xfrm>
            <a:off x="1952186" y="1337465"/>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6"/>
                </a:solidFill>
              </a:rPr>
              <a:t>-</a:t>
            </a:r>
          </a:p>
        </p:txBody>
      </p:sp>
      <p:sp>
        <p:nvSpPr>
          <p:cNvPr id="37" name="Rectangle 36"/>
          <p:cNvSpPr/>
          <p:nvPr/>
        </p:nvSpPr>
        <p:spPr>
          <a:xfrm>
            <a:off x="2003077" y="1398419"/>
            <a:ext cx="7002693" cy="246221"/>
          </a:xfrm>
          <a:prstGeom prst="rect">
            <a:avLst/>
          </a:prstGeom>
        </p:spPr>
        <p:txBody>
          <a:bodyPr wrap="square">
            <a:spAutoFit/>
          </a:bodyPr>
          <a:lstStyle/>
          <a:p>
            <a:pPr marL="117475" lvl="0" indent="-117475">
              <a:spcAft>
                <a:spcPts val="300"/>
              </a:spcAft>
            </a:pPr>
            <a:r>
              <a:rPr lang="en-US" sz="1000" dirty="0">
                <a:solidFill>
                  <a:srgbClr val="003C71"/>
                </a:solidFill>
              </a:rPr>
              <a:t>	Some like the timeline since it conveys data in an interesting way, but most say it is too complicated and confusing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4" descr="C:\Users\cmitchell\Downloads\shutterstock_321307775.jpg"/>
          <p:cNvPicPr>
            <a:picLocks noChangeAspect="1" noChangeArrowheads="1"/>
          </p:cNvPicPr>
          <p:nvPr/>
        </p:nvPicPr>
        <p:blipFill>
          <a:blip r:embed="rId6" cstate="screen"/>
          <a:srcRect/>
          <a:stretch>
            <a:fillRect/>
          </a:stretch>
        </p:blipFill>
        <p:spPr bwMode="auto">
          <a:xfrm>
            <a:off x="0" y="0"/>
            <a:ext cx="9144000" cy="4762500"/>
          </a:xfrm>
          <a:prstGeom prst="rect">
            <a:avLst/>
          </a:prstGeom>
          <a:noFill/>
        </p:spPr>
      </p:pic>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43</a:t>
            </a:fld>
            <a:endParaRPr lang="en-US" dirty="0">
              <a:solidFill>
                <a:prstClr val="white"/>
              </a:solidFill>
            </a:endParaRPr>
          </a:p>
        </p:txBody>
      </p:sp>
      <p:sp>
        <p:nvSpPr>
          <p:cNvPr id="8" name="Rectangle 7"/>
          <p:cNvSpPr/>
          <p:nvPr/>
        </p:nvSpPr>
        <p:spPr bwMode="white">
          <a:xfrm>
            <a:off x="0" y="3436033"/>
            <a:ext cx="9144000" cy="1318439"/>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2"/>
          <p:cNvSpPr txBox="1">
            <a:spLocks/>
          </p:cNvSpPr>
          <p:nvPr/>
        </p:nvSpPr>
        <p:spPr>
          <a:xfrm>
            <a:off x="148862" y="4200311"/>
            <a:ext cx="6634710" cy="1123950"/>
          </a:xfrm>
          <a:prstGeom prst="rect">
            <a:avLst/>
          </a:prstGeom>
        </p:spPr>
        <p:txBody>
          <a:bodyPr vert="horz" lIns="0" tIns="0" rIns="0" bIns="0" rtlCol="0"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2500" dirty="0">
                <a:solidFill>
                  <a:srgbClr val="0071C5"/>
                </a:solidFill>
              </a:rPr>
              <a:t>JAPAN B2B CONCEPTS</a:t>
            </a:r>
          </a:p>
        </p:txBody>
      </p:sp>
      <p:sp>
        <p:nvSpPr>
          <p:cNvPr id="12" name="Title 1"/>
          <p:cNvSpPr txBox="1">
            <a:spLocks/>
          </p:cNvSpPr>
          <p:nvPr/>
        </p:nvSpPr>
        <p:spPr>
          <a:xfrm>
            <a:off x="148862" y="3236964"/>
            <a:ext cx="7772400" cy="1020763"/>
          </a:xfrm>
          <a:prstGeom prst="rect">
            <a:avLst/>
          </a:prstGeom>
        </p:spPr>
        <p:txBody>
          <a:bodyPr vert="horz" lIns="0" tIns="0" rIns="0" bIns="0" rtlCol="0"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3C71"/>
                </a:solidFill>
                <a:effectLst/>
                <a:uLnTx/>
                <a:uFillTx/>
                <a:latin typeface="Intel Clear Pro" panose="020B0804020202060201" pitchFamily="34" charset="0"/>
                <a:ea typeface="Intel Clear"/>
                <a:cs typeface="Intel Clear Pro" panose="020B0804020202060201" pitchFamily="34" charset="0"/>
              </a:rPr>
              <a:t>Chapter 7</a:t>
            </a:r>
          </a:p>
        </p:txBody>
      </p:sp>
      <p:pic>
        <p:nvPicPr>
          <p:cNvPr id="16" name="Picture 5" descr="C:\Users\cmitchell\Desktop\1280px-Flag_of_Japan.svg.png"/>
          <p:cNvPicPr>
            <a:picLocks noChangeAspect="1" noChangeArrowheads="1"/>
          </p:cNvPicPr>
          <p:nvPr/>
        </p:nvPicPr>
        <p:blipFill>
          <a:blip r:embed="rId7" cstate="screen"/>
          <a:srcRect/>
          <a:stretch>
            <a:fillRect/>
          </a:stretch>
        </p:blipFill>
        <p:spPr bwMode="auto">
          <a:xfrm>
            <a:off x="7360094" y="3653818"/>
            <a:ext cx="722376" cy="481394"/>
          </a:xfrm>
          <a:prstGeom prst="rect">
            <a:avLst/>
          </a:prstGeom>
          <a:noFill/>
          <a:ln>
            <a:solidFill>
              <a:schemeClr val="bg2"/>
            </a:solidFill>
          </a:ln>
        </p:spPr>
      </p:pic>
      <p:grpSp>
        <p:nvGrpSpPr>
          <p:cNvPr id="2" name="Group 17"/>
          <p:cNvGrpSpPr/>
          <p:nvPr/>
        </p:nvGrpSpPr>
        <p:grpSpPr>
          <a:xfrm>
            <a:off x="8236744" y="3640138"/>
            <a:ext cx="602456" cy="541337"/>
            <a:chOff x="4733925" y="458788"/>
            <a:chExt cx="876300" cy="787400"/>
          </a:xfrm>
          <a:solidFill>
            <a:schemeClr val="accent2"/>
          </a:solidFill>
        </p:grpSpPr>
        <p:sp>
          <p:nvSpPr>
            <p:cNvPr id="19"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605649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3" name="Object 3"/>
          <p:cNvGraphicFramePr>
            <a:graphicFrameLocks/>
          </p:cNvGraphicFramePr>
          <p:nvPr>
            <p:extLst>
              <p:ext uri="{D42A27DB-BD31-4B8C-83A1-F6EECF244321}">
                <p14:modId xmlns:p14="http://schemas.microsoft.com/office/powerpoint/2010/main" val="2518308447"/>
              </p:ext>
            </p:extLst>
          </p:nvPr>
        </p:nvGraphicFramePr>
        <p:xfrm>
          <a:off x="2120900" y="2875942"/>
          <a:ext cx="7048500" cy="1620838"/>
        </p:xfrm>
        <a:graphic>
          <a:graphicData uri="http://schemas.openxmlformats.org/presentationml/2006/ole">
            <mc:AlternateContent xmlns:mc="http://schemas.openxmlformats.org/markup-compatibility/2006">
              <mc:Choice xmlns:v="urn:schemas-microsoft-com:vml" Requires="v">
                <p:oleObj name="Worksheet" r:id="rId6" imgW="7058150" imgH="1628852" progId="Excel.Sheet.12">
                  <p:embed/>
                </p:oleObj>
              </mc:Choice>
              <mc:Fallback>
                <p:oleObj name="Worksheet" r:id="rId6" imgW="7058150" imgH="1628852" progId="Excel.Sheet.1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900" y="2875942"/>
                        <a:ext cx="7048500" cy="162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414618441"/>
              </p:ext>
            </p:extLst>
          </p:nvPr>
        </p:nvGraphicFramePr>
        <p:xfrm>
          <a:off x="304800" y="1673877"/>
          <a:ext cx="8686800" cy="2773149"/>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95709">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b="1" dirty="0">
                          <a:solidFill>
                            <a:srgbClr val="92D050"/>
                          </a:solidFill>
                        </a:rPr>
                        <a:t>Overall Opinion </a:t>
                      </a:r>
                      <a:r>
                        <a:rPr lang="en-US" sz="1000" i="1" dirty="0">
                          <a:solidFill>
                            <a:schemeClr val="bg2">
                              <a:lumMod val="50000"/>
                            </a:schemeClr>
                          </a:solidFill>
                        </a:rPr>
                        <a:t>(Top 2 Box</a:t>
                      </a:r>
                      <a:r>
                        <a:rPr lang="en-US" sz="1000" i="1" baseline="0" dirty="0">
                          <a:solidFill>
                            <a:schemeClr val="bg2">
                              <a:lumMod val="50000"/>
                            </a:schemeClr>
                          </a:solidFill>
                        </a:rPr>
                        <a:t>)</a:t>
                      </a:r>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53%</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51%</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49%</a:t>
                      </a:r>
                    </a:p>
                  </a:txBody>
                  <a:tcPr marL="9525" marR="9525" marT="9525" marB="0"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dirty="0">
                          <a:solidFill>
                            <a:srgbClr val="00B050"/>
                          </a:solidFill>
                        </a:rPr>
                        <a:t>Likelihood to Purchase </a:t>
                      </a:r>
                      <a:r>
                        <a:rPr lang="en-US" sz="1000" i="1" dirty="0">
                          <a:solidFill>
                            <a:schemeClr val="bg2">
                              <a:lumMod val="50000"/>
                            </a:schemeClr>
                          </a:solidFill>
                        </a:rPr>
                        <a:t>(Top 2 Box)</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49%</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63040">
                <a:tc gridSpan="2">
                  <a:txBody>
                    <a:bodyPr/>
                    <a:lstStyle/>
                    <a:p>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itle 7"/>
          <p:cNvSpPr>
            <a:spLocks noGrp="1"/>
          </p:cNvSpPr>
          <p:nvPr>
            <p:ph type="title"/>
          </p:nvPr>
        </p:nvSpPr>
        <p:spPr>
          <a:xfrm>
            <a:off x="228600" y="133350"/>
            <a:ext cx="8001000" cy="708479"/>
          </a:xfrm>
        </p:spPr>
        <p:txBody>
          <a:bodyPr/>
          <a:lstStyle/>
          <a:p>
            <a:r>
              <a:rPr lang="en-US" dirty="0"/>
              <a:t>In Japan, all concepts perform similarly when rated independently, but C pulls forward in head-to-head comparisons </a:t>
            </a:r>
            <a:r>
              <a:rPr lang="en-US" sz="1600" dirty="0"/>
              <a:t>(see following slides)</a:t>
            </a:r>
            <a:endParaRPr lang="en-US" dirty="0"/>
          </a:p>
        </p:txBody>
      </p:sp>
      <p:sp>
        <p:nvSpPr>
          <p:cNvPr id="9" name="Text Placeholder 8"/>
          <p:cNvSpPr>
            <a:spLocks noGrp="1"/>
          </p:cNvSpPr>
          <p:nvPr>
            <p:ph type="body" sz="quarter" idx="13"/>
          </p:nvPr>
        </p:nvSpPr>
        <p:spPr/>
        <p:txBody>
          <a:bodyPr/>
          <a:lstStyle/>
          <a:p>
            <a:r>
              <a:rPr lang="en-US" sz="1200" i="1" dirty="0"/>
              <a:t>Japanese B2B | Overall Ratings</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44</a:t>
            </a:fld>
            <a:endParaRPr lang="en-US" dirty="0">
              <a:solidFill>
                <a:prstClr val="white"/>
              </a:solidFill>
            </a:endParaRPr>
          </a:p>
        </p:txBody>
      </p:sp>
      <p:sp>
        <p:nvSpPr>
          <p:cNvPr id="43" name="Text Placeholder 9"/>
          <p:cNvSpPr>
            <a:spLocks noGrp="1"/>
          </p:cNvSpPr>
          <p:nvPr>
            <p:ph type="body" sz="quarter" idx="14"/>
          </p:nvPr>
        </p:nvSpPr>
        <p:spPr>
          <a:xfrm>
            <a:off x="228600" y="4400550"/>
            <a:ext cx="8686800" cy="304800"/>
          </a:xfrm>
        </p:spPr>
        <p:txBody>
          <a:bodyPr/>
          <a:lstStyle/>
          <a:p>
            <a:pPr>
              <a:spcBef>
                <a:spcPts val="0"/>
              </a:spcBef>
            </a:pPr>
            <a:r>
              <a:rPr lang="en-US" dirty="0"/>
              <a:t>Note:	Capital letters indicate statistical significance at the 90% confidence level. </a:t>
            </a:r>
          </a:p>
          <a:p>
            <a:r>
              <a:rPr lang="en-US" dirty="0"/>
              <a:t>R1.	</a:t>
            </a:r>
            <a:r>
              <a:rPr lang="en-GB" dirty="0"/>
              <a:t>Thinking about the product overall, please rate whether you agree or disagree with each statement. </a:t>
            </a:r>
          </a:p>
          <a:p>
            <a:r>
              <a:rPr lang="en-GB" dirty="0"/>
              <a:t>R2.	Overall, how much do you like the security product? </a:t>
            </a:r>
          </a:p>
          <a:p>
            <a:r>
              <a:rPr lang="en-US" dirty="0"/>
              <a:t>R3.	</a:t>
            </a:r>
            <a:r>
              <a:rPr lang="en-GB" dirty="0"/>
              <a:t>If it was at a price you found acceptable, could comprehensively serve your IT security needs and you were in the market for a new security product, how likely are you to buy the security product?</a:t>
            </a:r>
            <a:endParaRPr lang="en-US" dirty="0"/>
          </a:p>
        </p:txBody>
      </p:sp>
      <p:sp>
        <p:nvSpPr>
          <p:cNvPr id="41" name="Rectangle 40"/>
          <p:cNvSpPr/>
          <p:nvPr/>
        </p:nvSpPr>
        <p:spPr>
          <a:xfrm>
            <a:off x="959550" y="3045197"/>
            <a:ext cx="2250375" cy="461665"/>
          </a:xfrm>
          <a:prstGeom prst="rect">
            <a:avLst/>
          </a:prstGeom>
        </p:spPr>
        <p:txBody>
          <a:bodyPr wrap="square">
            <a:spAutoFit/>
          </a:bodyPr>
          <a:lstStyle/>
          <a:p>
            <a:pPr lvl="0" defTabSz="457200"/>
            <a:r>
              <a:rPr lang="en-US" sz="1400" b="1" dirty="0">
                <a:solidFill>
                  <a:srgbClr val="0070C0"/>
                </a:solidFill>
              </a:rPr>
              <a:t>Product Attributes</a:t>
            </a:r>
          </a:p>
          <a:p>
            <a:pPr lvl="0" defTabSz="457200">
              <a:defRPr/>
            </a:pPr>
            <a:r>
              <a:rPr lang="en-US" sz="1000" i="1" dirty="0">
                <a:solidFill>
                  <a:srgbClr val="B1BABF">
                    <a:lumMod val="50000"/>
                  </a:srgbClr>
                </a:solidFill>
              </a:rPr>
              <a:t>(</a:t>
            </a:r>
            <a:r>
              <a:rPr lang="en-US" sz="1000" i="1" dirty="0">
                <a:solidFill>
                  <a:schemeClr val="bg2">
                    <a:lumMod val="50000"/>
                  </a:schemeClr>
                </a:solidFill>
              </a:rPr>
              <a:t>Top 2 Box</a:t>
            </a:r>
            <a:r>
              <a:rPr lang="en-US" sz="1000" i="1" dirty="0">
                <a:solidFill>
                  <a:srgbClr val="B1BABF">
                    <a:lumMod val="50000"/>
                  </a:srgbClr>
                </a:solidFill>
              </a:rPr>
              <a:t>)</a:t>
            </a:r>
          </a:p>
        </p:txBody>
      </p:sp>
      <p:sp>
        <p:nvSpPr>
          <p:cNvPr id="33" name="Freeform 308"/>
          <p:cNvSpPr>
            <a:spLocks noEditPoints="1"/>
          </p:cNvSpPr>
          <p:nvPr/>
        </p:nvSpPr>
        <p:spPr bwMode="auto">
          <a:xfrm>
            <a:off x="504294" y="3053107"/>
            <a:ext cx="345057" cy="345057"/>
          </a:xfrm>
          <a:custGeom>
            <a:avLst/>
            <a:gdLst/>
            <a:ahLst/>
            <a:cxnLst>
              <a:cxn ang="0">
                <a:pos x="2807" y="1016"/>
              </a:cxn>
              <a:cxn ang="0">
                <a:pos x="2732" y="1129"/>
              </a:cxn>
              <a:cxn ang="0">
                <a:pos x="1122" y="2299"/>
              </a:cxn>
              <a:cxn ang="0">
                <a:pos x="1016" y="2335"/>
              </a:cxn>
              <a:cxn ang="0">
                <a:pos x="988" y="2409"/>
              </a:cxn>
              <a:cxn ang="0">
                <a:pos x="1044" y="2506"/>
              </a:cxn>
              <a:cxn ang="0">
                <a:pos x="1684" y="4378"/>
              </a:cxn>
              <a:cxn ang="0">
                <a:pos x="1676" y="4514"/>
              </a:cxn>
              <a:cxn ang="0">
                <a:pos x="1726" y="4585"/>
              </a:cxn>
              <a:cxn ang="0">
                <a:pos x="1826" y="4589"/>
              </a:cxn>
              <a:cxn ang="0">
                <a:pos x="2880" y="3967"/>
              </a:cxn>
              <a:cxn ang="0">
                <a:pos x="3933" y="4589"/>
              </a:cxn>
              <a:cxn ang="0">
                <a:pos x="4030" y="4587"/>
              </a:cxn>
              <a:cxn ang="0">
                <a:pos x="4076" y="4515"/>
              </a:cxn>
              <a:cxn ang="0">
                <a:pos x="4063" y="4381"/>
              </a:cxn>
              <a:cxn ang="0">
                <a:pos x="4723" y="2515"/>
              </a:cxn>
              <a:cxn ang="0">
                <a:pos x="4776" y="2414"/>
              </a:cxn>
              <a:cxn ang="0">
                <a:pos x="4744" y="2339"/>
              </a:cxn>
              <a:cxn ang="0">
                <a:pos x="4636" y="2299"/>
              </a:cxn>
              <a:cxn ang="0">
                <a:pos x="3023" y="1131"/>
              </a:cxn>
              <a:cxn ang="0">
                <a:pos x="2950" y="1016"/>
              </a:cxn>
              <a:cxn ang="0">
                <a:pos x="2864" y="988"/>
              </a:cxn>
              <a:cxn ang="0">
                <a:pos x="3227" y="21"/>
              </a:cxn>
              <a:cxn ang="0">
                <a:pos x="3727" y="126"/>
              </a:cxn>
              <a:cxn ang="0">
                <a:pos x="4189" y="314"/>
              </a:cxn>
              <a:cxn ang="0">
                <a:pos x="4608" y="574"/>
              </a:cxn>
              <a:cxn ang="0">
                <a:pos x="4975" y="902"/>
              </a:cxn>
              <a:cxn ang="0">
                <a:pos x="5280" y="1286"/>
              </a:cxn>
              <a:cxn ang="0">
                <a:pos x="5517" y="1721"/>
              </a:cxn>
              <a:cxn ang="0">
                <a:pos x="5678" y="2196"/>
              </a:cxn>
              <a:cxn ang="0">
                <a:pos x="5755" y="2704"/>
              </a:cxn>
              <a:cxn ang="0">
                <a:pos x="5739" y="3227"/>
              </a:cxn>
              <a:cxn ang="0">
                <a:pos x="5634" y="3727"/>
              </a:cxn>
              <a:cxn ang="0">
                <a:pos x="5446" y="4189"/>
              </a:cxn>
              <a:cxn ang="0">
                <a:pos x="5186" y="4608"/>
              </a:cxn>
              <a:cxn ang="0">
                <a:pos x="4858" y="4975"/>
              </a:cxn>
              <a:cxn ang="0">
                <a:pos x="4474" y="5280"/>
              </a:cxn>
              <a:cxn ang="0">
                <a:pos x="4039" y="5517"/>
              </a:cxn>
              <a:cxn ang="0">
                <a:pos x="3564" y="5678"/>
              </a:cxn>
              <a:cxn ang="0">
                <a:pos x="3056" y="5755"/>
              </a:cxn>
              <a:cxn ang="0">
                <a:pos x="2704" y="5755"/>
              </a:cxn>
              <a:cxn ang="0">
                <a:pos x="2196" y="5678"/>
              </a:cxn>
              <a:cxn ang="0">
                <a:pos x="1721" y="5517"/>
              </a:cxn>
              <a:cxn ang="0">
                <a:pos x="1286" y="5280"/>
              </a:cxn>
              <a:cxn ang="0">
                <a:pos x="902" y="4975"/>
              </a:cxn>
              <a:cxn ang="0">
                <a:pos x="574" y="4608"/>
              </a:cxn>
              <a:cxn ang="0">
                <a:pos x="314" y="4189"/>
              </a:cxn>
              <a:cxn ang="0">
                <a:pos x="126" y="3727"/>
              </a:cxn>
              <a:cxn ang="0">
                <a:pos x="21" y="3227"/>
              </a:cxn>
              <a:cxn ang="0">
                <a:pos x="5" y="2704"/>
              </a:cxn>
              <a:cxn ang="0">
                <a:pos x="82" y="2196"/>
              </a:cxn>
              <a:cxn ang="0">
                <a:pos x="243" y="1721"/>
              </a:cxn>
              <a:cxn ang="0">
                <a:pos x="480" y="1286"/>
              </a:cxn>
              <a:cxn ang="0">
                <a:pos x="785" y="902"/>
              </a:cxn>
              <a:cxn ang="0">
                <a:pos x="1152" y="574"/>
              </a:cxn>
              <a:cxn ang="0">
                <a:pos x="1571" y="314"/>
              </a:cxn>
              <a:cxn ang="0">
                <a:pos x="2033" y="126"/>
              </a:cxn>
              <a:cxn ang="0">
                <a:pos x="2533" y="21"/>
              </a:cxn>
            </a:cxnLst>
            <a:rect l="0" t="0" r="r" b="b"/>
            <a:pathLst>
              <a:path w="5760" h="5760">
                <a:moveTo>
                  <a:pt x="2864" y="988"/>
                </a:moveTo>
                <a:lnTo>
                  <a:pt x="2835" y="997"/>
                </a:lnTo>
                <a:lnTo>
                  <a:pt x="2807" y="1016"/>
                </a:lnTo>
                <a:lnTo>
                  <a:pt x="2781" y="1044"/>
                </a:lnTo>
                <a:lnTo>
                  <a:pt x="2754" y="1082"/>
                </a:lnTo>
                <a:lnTo>
                  <a:pt x="2732" y="1129"/>
                </a:lnTo>
                <a:lnTo>
                  <a:pt x="2229" y="2297"/>
                </a:lnTo>
                <a:lnTo>
                  <a:pt x="1173" y="2297"/>
                </a:lnTo>
                <a:lnTo>
                  <a:pt x="1122" y="2299"/>
                </a:lnTo>
                <a:lnTo>
                  <a:pt x="1077" y="2307"/>
                </a:lnTo>
                <a:lnTo>
                  <a:pt x="1042" y="2320"/>
                </a:lnTo>
                <a:lnTo>
                  <a:pt x="1016" y="2335"/>
                </a:lnTo>
                <a:lnTo>
                  <a:pt x="997" y="2356"/>
                </a:lnTo>
                <a:lnTo>
                  <a:pt x="988" y="2381"/>
                </a:lnTo>
                <a:lnTo>
                  <a:pt x="988" y="2409"/>
                </a:lnTo>
                <a:lnTo>
                  <a:pt x="997" y="2438"/>
                </a:lnTo>
                <a:lnTo>
                  <a:pt x="1016" y="2472"/>
                </a:lnTo>
                <a:lnTo>
                  <a:pt x="1044" y="2506"/>
                </a:lnTo>
                <a:lnTo>
                  <a:pt x="1080" y="2543"/>
                </a:lnTo>
                <a:lnTo>
                  <a:pt x="1950" y="3309"/>
                </a:lnTo>
                <a:lnTo>
                  <a:pt x="1684" y="4378"/>
                </a:lnTo>
                <a:lnTo>
                  <a:pt x="1674" y="4430"/>
                </a:lnTo>
                <a:lnTo>
                  <a:pt x="1672" y="4474"/>
                </a:lnTo>
                <a:lnTo>
                  <a:pt x="1676" y="4514"/>
                </a:lnTo>
                <a:lnTo>
                  <a:pt x="1688" y="4545"/>
                </a:lnTo>
                <a:lnTo>
                  <a:pt x="1704" y="4568"/>
                </a:lnTo>
                <a:lnTo>
                  <a:pt x="1726" y="4585"/>
                </a:lnTo>
                <a:lnTo>
                  <a:pt x="1754" y="4594"/>
                </a:lnTo>
                <a:lnTo>
                  <a:pt x="1789" y="4596"/>
                </a:lnTo>
                <a:lnTo>
                  <a:pt x="1826" y="4589"/>
                </a:lnTo>
                <a:lnTo>
                  <a:pt x="1869" y="4573"/>
                </a:lnTo>
                <a:lnTo>
                  <a:pt x="1915" y="4549"/>
                </a:lnTo>
                <a:lnTo>
                  <a:pt x="2880" y="3967"/>
                </a:lnTo>
                <a:lnTo>
                  <a:pt x="3843" y="4549"/>
                </a:lnTo>
                <a:lnTo>
                  <a:pt x="3891" y="4573"/>
                </a:lnTo>
                <a:lnTo>
                  <a:pt x="3933" y="4589"/>
                </a:lnTo>
                <a:lnTo>
                  <a:pt x="3969" y="4598"/>
                </a:lnTo>
                <a:lnTo>
                  <a:pt x="4002" y="4596"/>
                </a:lnTo>
                <a:lnTo>
                  <a:pt x="4030" y="4587"/>
                </a:lnTo>
                <a:lnTo>
                  <a:pt x="4051" y="4570"/>
                </a:lnTo>
                <a:lnTo>
                  <a:pt x="4067" y="4547"/>
                </a:lnTo>
                <a:lnTo>
                  <a:pt x="4076" y="4515"/>
                </a:lnTo>
                <a:lnTo>
                  <a:pt x="4079" y="4477"/>
                </a:lnTo>
                <a:lnTo>
                  <a:pt x="4076" y="4432"/>
                </a:lnTo>
                <a:lnTo>
                  <a:pt x="4063" y="4381"/>
                </a:lnTo>
                <a:lnTo>
                  <a:pt x="3789" y="3400"/>
                </a:lnTo>
                <a:lnTo>
                  <a:pt x="4687" y="2554"/>
                </a:lnTo>
                <a:lnTo>
                  <a:pt x="4723" y="2515"/>
                </a:lnTo>
                <a:lnTo>
                  <a:pt x="4749" y="2480"/>
                </a:lnTo>
                <a:lnTo>
                  <a:pt x="4767" y="2445"/>
                </a:lnTo>
                <a:lnTo>
                  <a:pt x="4776" y="2414"/>
                </a:lnTo>
                <a:lnTo>
                  <a:pt x="4774" y="2386"/>
                </a:lnTo>
                <a:lnTo>
                  <a:pt x="4763" y="2360"/>
                </a:lnTo>
                <a:lnTo>
                  <a:pt x="4744" y="2339"/>
                </a:lnTo>
                <a:lnTo>
                  <a:pt x="4716" y="2321"/>
                </a:lnTo>
                <a:lnTo>
                  <a:pt x="4681" y="2307"/>
                </a:lnTo>
                <a:lnTo>
                  <a:pt x="4636" y="2299"/>
                </a:lnTo>
                <a:lnTo>
                  <a:pt x="4584" y="2297"/>
                </a:lnTo>
                <a:lnTo>
                  <a:pt x="3514" y="2297"/>
                </a:lnTo>
                <a:lnTo>
                  <a:pt x="3023" y="1131"/>
                </a:lnTo>
                <a:lnTo>
                  <a:pt x="3000" y="1082"/>
                </a:lnTo>
                <a:lnTo>
                  <a:pt x="2976" y="1046"/>
                </a:lnTo>
                <a:lnTo>
                  <a:pt x="2950" y="1016"/>
                </a:lnTo>
                <a:lnTo>
                  <a:pt x="2922" y="998"/>
                </a:lnTo>
                <a:lnTo>
                  <a:pt x="2892" y="988"/>
                </a:lnTo>
                <a:lnTo>
                  <a:pt x="2864" y="988"/>
                </a:lnTo>
                <a:close/>
                <a:moveTo>
                  <a:pt x="2880" y="0"/>
                </a:moveTo>
                <a:lnTo>
                  <a:pt x="3056" y="5"/>
                </a:lnTo>
                <a:lnTo>
                  <a:pt x="3227" y="21"/>
                </a:lnTo>
                <a:lnTo>
                  <a:pt x="3398" y="47"/>
                </a:lnTo>
                <a:lnTo>
                  <a:pt x="3564" y="82"/>
                </a:lnTo>
                <a:lnTo>
                  <a:pt x="3727" y="126"/>
                </a:lnTo>
                <a:lnTo>
                  <a:pt x="3885" y="180"/>
                </a:lnTo>
                <a:lnTo>
                  <a:pt x="4039" y="243"/>
                </a:lnTo>
                <a:lnTo>
                  <a:pt x="4189" y="314"/>
                </a:lnTo>
                <a:lnTo>
                  <a:pt x="4334" y="393"/>
                </a:lnTo>
                <a:lnTo>
                  <a:pt x="4474" y="480"/>
                </a:lnTo>
                <a:lnTo>
                  <a:pt x="4608" y="574"/>
                </a:lnTo>
                <a:lnTo>
                  <a:pt x="4735" y="677"/>
                </a:lnTo>
                <a:lnTo>
                  <a:pt x="4858" y="785"/>
                </a:lnTo>
                <a:lnTo>
                  <a:pt x="4975" y="902"/>
                </a:lnTo>
                <a:lnTo>
                  <a:pt x="5083" y="1025"/>
                </a:lnTo>
                <a:lnTo>
                  <a:pt x="5186" y="1152"/>
                </a:lnTo>
                <a:lnTo>
                  <a:pt x="5280" y="1286"/>
                </a:lnTo>
                <a:lnTo>
                  <a:pt x="5367" y="1426"/>
                </a:lnTo>
                <a:lnTo>
                  <a:pt x="5446" y="1571"/>
                </a:lnTo>
                <a:lnTo>
                  <a:pt x="5517" y="1721"/>
                </a:lnTo>
                <a:lnTo>
                  <a:pt x="5580" y="1875"/>
                </a:lnTo>
                <a:lnTo>
                  <a:pt x="5634" y="2033"/>
                </a:lnTo>
                <a:lnTo>
                  <a:pt x="5678" y="2196"/>
                </a:lnTo>
                <a:lnTo>
                  <a:pt x="5713" y="2362"/>
                </a:lnTo>
                <a:lnTo>
                  <a:pt x="5739" y="2533"/>
                </a:lnTo>
                <a:lnTo>
                  <a:pt x="5755" y="2704"/>
                </a:lnTo>
                <a:lnTo>
                  <a:pt x="5760" y="2878"/>
                </a:lnTo>
                <a:lnTo>
                  <a:pt x="5755" y="3056"/>
                </a:lnTo>
                <a:lnTo>
                  <a:pt x="5739" y="3227"/>
                </a:lnTo>
                <a:lnTo>
                  <a:pt x="5713" y="3398"/>
                </a:lnTo>
                <a:lnTo>
                  <a:pt x="5678" y="3564"/>
                </a:lnTo>
                <a:lnTo>
                  <a:pt x="5634" y="3727"/>
                </a:lnTo>
                <a:lnTo>
                  <a:pt x="5580" y="3885"/>
                </a:lnTo>
                <a:lnTo>
                  <a:pt x="5517" y="4039"/>
                </a:lnTo>
                <a:lnTo>
                  <a:pt x="5446" y="4189"/>
                </a:lnTo>
                <a:lnTo>
                  <a:pt x="5367" y="4334"/>
                </a:lnTo>
                <a:lnTo>
                  <a:pt x="5280" y="4474"/>
                </a:lnTo>
                <a:lnTo>
                  <a:pt x="5186" y="4608"/>
                </a:lnTo>
                <a:lnTo>
                  <a:pt x="5083" y="4735"/>
                </a:lnTo>
                <a:lnTo>
                  <a:pt x="4975" y="4858"/>
                </a:lnTo>
                <a:lnTo>
                  <a:pt x="4858" y="4975"/>
                </a:lnTo>
                <a:lnTo>
                  <a:pt x="4735" y="5083"/>
                </a:lnTo>
                <a:lnTo>
                  <a:pt x="4608" y="5186"/>
                </a:lnTo>
                <a:lnTo>
                  <a:pt x="4474" y="5280"/>
                </a:lnTo>
                <a:lnTo>
                  <a:pt x="4334" y="5367"/>
                </a:lnTo>
                <a:lnTo>
                  <a:pt x="4189" y="5446"/>
                </a:lnTo>
                <a:lnTo>
                  <a:pt x="4039" y="5517"/>
                </a:lnTo>
                <a:lnTo>
                  <a:pt x="3885" y="5580"/>
                </a:lnTo>
                <a:lnTo>
                  <a:pt x="3727" y="5634"/>
                </a:lnTo>
                <a:lnTo>
                  <a:pt x="3564" y="5678"/>
                </a:lnTo>
                <a:lnTo>
                  <a:pt x="3398" y="5713"/>
                </a:lnTo>
                <a:lnTo>
                  <a:pt x="3227" y="5739"/>
                </a:lnTo>
                <a:lnTo>
                  <a:pt x="3056" y="5755"/>
                </a:lnTo>
                <a:lnTo>
                  <a:pt x="2880" y="5760"/>
                </a:lnTo>
                <a:lnTo>
                  <a:pt x="2878" y="5760"/>
                </a:lnTo>
                <a:lnTo>
                  <a:pt x="2704" y="5755"/>
                </a:lnTo>
                <a:lnTo>
                  <a:pt x="2533" y="5739"/>
                </a:lnTo>
                <a:lnTo>
                  <a:pt x="2362" y="5713"/>
                </a:lnTo>
                <a:lnTo>
                  <a:pt x="2196" y="5678"/>
                </a:lnTo>
                <a:lnTo>
                  <a:pt x="2033" y="5634"/>
                </a:lnTo>
                <a:lnTo>
                  <a:pt x="1875" y="5580"/>
                </a:lnTo>
                <a:lnTo>
                  <a:pt x="1721" y="5517"/>
                </a:lnTo>
                <a:lnTo>
                  <a:pt x="1571" y="5446"/>
                </a:lnTo>
                <a:lnTo>
                  <a:pt x="1426" y="5367"/>
                </a:lnTo>
                <a:lnTo>
                  <a:pt x="1286" y="5280"/>
                </a:lnTo>
                <a:lnTo>
                  <a:pt x="1152" y="5186"/>
                </a:lnTo>
                <a:lnTo>
                  <a:pt x="1025" y="5083"/>
                </a:lnTo>
                <a:lnTo>
                  <a:pt x="902" y="4975"/>
                </a:lnTo>
                <a:lnTo>
                  <a:pt x="785" y="4858"/>
                </a:lnTo>
                <a:lnTo>
                  <a:pt x="677" y="4735"/>
                </a:lnTo>
                <a:lnTo>
                  <a:pt x="574" y="4608"/>
                </a:lnTo>
                <a:lnTo>
                  <a:pt x="480" y="4474"/>
                </a:lnTo>
                <a:lnTo>
                  <a:pt x="393" y="4334"/>
                </a:lnTo>
                <a:lnTo>
                  <a:pt x="314" y="4189"/>
                </a:lnTo>
                <a:lnTo>
                  <a:pt x="243" y="4039"/>
                </a:lnTo>
                <a:lnTo>
                  <a:pt x="180" y="3885"/>
                </a:lnTo>
                <a:lnTo>
                  <a:pt x="126" y="3727"/>
                </a:lnTo>
                <a:lnTo>
                  <a:pt x="82" y="3564"/>
                </a:lnTo>
                <a:lnTo>
                  <a:pt x="47" y="3398"/>
                </a:lnTo>
                <a:lnTo>
                  <a:pt x="21" y="3227"/>
                </a:lnTo>
                <a:lnTo>
                  <a:pt x="5" y="3056"/>
                </a:lnTo>
                <a:lnTo>
                  <a:pt x="0" y="2878"/>
                </a:lnTo>
                <a:lnTo>
                  <a:pt x="5" y="2704"/>
                </a:lnTo>
                <a:lnTo>
                  <a:pt x="21" y="2533"/>
                </a:lnTo>
                <a:lnTo>
                  <a:pt x="47" y="2362"/>
                </a:lnTo>
                <a:lnTo>
                  <a:pt x="82" y="2196"/>
                </a:lnTo>
                <a:lnTo>
                  <a:pt x="126" y="2033"/>
                </a:lnTo>
                <a:lnTo>
                  <a:pt x="180" y="1875"/>
                </a:lnTo>
                <a:lnTo>
                  <a:pt x="243" y="1721"/>
                </a:lnTo>
                <a:lnTo>
                  <a:pt x="314" y="1571"/>
                </a:lnTo>
                <a:lnTo>
                  <a:pt x="393" y="1426"/>
                </a:lnTo>
                <a:lnTo>
                  <a:pt x="480" y="1286"/>
                </a:lnTo>
                <a:lnTo>
                  <a:pt x="574" y="1152"/>
                </a:lnTo>
                <a:lnTo>
                  <a:pt x="677" y="1025"/>
                </a:lnTo>
                <a:lnTo>
                  <a:pt x="785" y="902"/>
                </a:lnTo>
                <a:lnTo>
                  <a:pt x="902" y="785"/>
                </a:lnTo>
                <a:lnTo>
                  <a:pt x="1025" y="677"/>
                </a:lnTo>
                <a:lnTo>
                  <a:pt x="1152" y="574"/>
                </a:lnTo>
                <a:lnTo>
                  <a:pt x="1286" y="480"/>
                </a:lnTo>
                <a:lnTo>
                  <a:pt x="1426" y="393"/>
                </a:lnTo>
                <a:lnTo>
                  <a:pt x="1571" y="314"/>
                </a:lnTo>
                <a:lnTo>
                  <a:pt x="1721" y="243"/>
                </a:lnTo>
                <a:lnTo>
                  <a:pt x="1875" y="180"/>
                </a:lnTo>
                <a:lnTo>
                  <a:pt x="2033" y="126"/>
                </a:lnTo>
                <a:lnTo>
                  <a:pt x="2196" y="82"/>
                </a:lnTo>
                <a:lnTo>
                  <a:pt x="2362" y="47"/>
                </a:lnTo>
                <a:lnTo>
                  <a:pt x="2533" y="21"/>
                </a:lnTo>
                <a:lnTo>
                  <a:pt x="2704" y="5"/>
                </a:lnTo>
                <a:lnTo>
                  <a:pt x="28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29"/>
          <p:cNvGrpSpPr/>
          <p:nvPr/>
        </p:nvGrpSpPr>
        <p:grpSpPr>
          <a:xfrm>
            <a:off x="504488" y="2543654"/>
            <a:ext cx="344669" cy="388684"/>
            <a:chOff x="2297113" y="4763"/>
            <a:chExt cx="4549776" cy="5130800"/>
          </a:xfrm>
          <a:solidFill>
            <a:srgbClr val="00B050"/>
          </a:solidFill>
        </p:grpSpPr>
        <p:sp>
          <p:nvSpPr>
            <p:cNvPr id="45" name="Freeform 10"/>
            <p:cNvSpPr>
              <a:spLocks noEditPoints="1"/>
            </p:cNvSpPr>
            <p:nvPr/>
          </p:nvSpPr>
          <p:spPr bwMode="auto">
            <a:xfrm>
              <a:off x="3597276" y="4763"/>
              <a:ext cx="3249613" cy="4573588"/>
            </a:xfrm>
            <a:custGeom>
              <a:avLst/>
              <a:gdLst/>
              <a:ahLst/>
              <a:cxnLst>
                <a:cxn ang="0">
                  <a:pos x="1758" y="151"/>
                </a:cxn>
                <a:cxn ang="0">
                  <a:pos x="1589" y="194"/>
                </a:cxn>
                <a:cxn ang="0">
                  <a:pos x="1440" y="275"/>
                </a:cxn>
                <a:cxn ang="0">
                  <a:pos x="1316" y="389"/>
                </a:cxn>
                <a:cxn ang="0">
                  <a:pos x="1222" y="528"/>
                </a:cxn>
                <a:cxn ang="0">
                  <a:pos x="1163" y="689"/>
                </a:cxn>
                <a:cxn ang="0">
                  <a:pos x="1151" y="793"/>
                </a:cxn>
                <a:cxn ang="0">
                  <a:pos x="1181" y="813"/>
                </a:cxn>
                <a:cxn ang="0">
                  <a:pos x="2530" y="807"/>
                </a:cxn>
                <a:cxn ang="0">
                  <a:pos x="2546" y="776"/>
                </a:cxn>
                <a:cxn ang="0">
                  <a:pos x="2507" y="607"/>
                </a:cxn>
                <a:cxn ang="0">
                  <a:pos x="2428" y="456"/>
                </a:cxn>
                <a:cxn ang="0">
                  <a:pos x="2318" y="328"/>
                </a:cxn>
                <a:cxn ang="0">
                  <a:pos x="2181" y="230"/>
                </a:cxn>
                <a:cxn ang="0">
                  <a:pos x="2022" y="167"/>
                </a:cxn>
                <a:cxn ang="0">
                  <a:pos x="1847" y="145"/>
                </a:cxn>
                <a:cxn ang="0">
                  <a:pos x="1949" y="6"/>
                </a:cxn>
                <a:cxn ang="0">
                  <a:pos x="2139" y="51"/>
                </a:cxn>
                <a:cxn ang="0">
                  <a:pos x="2310" y="137"/>
                </a:cxn>
                <a:cxn ang="0">
                  <a:pos x="2458" y="259"/>
                </a:cxn>
                <a:cxn ang="0">
                  <a:pos x="2574" y="410"/>
                </a:cxn>
                <a:cxn ang="0">
                  <a:pos x="2654" y="587"/>
                </a:cxn>
                <a:cxn ang="0">
                  <a:pos x="2693" y="780"/>
                </a:cxn>
                <a:cxn ang="0">
                  <a:pos x="2711" y="807"/>
                </a:cxn>
                <a:cxn ang="0">
                  <a:pos x="3599" y="813"/>
                </a:cxn>
                <a:cxn ang="0">
                  <a:pos x="3642" y="829"/>
                </a:cxn>
                <a:cxn ang="0">
                  <a:pos x="3662" y="870"/>
                </a:cxn>
                <a:cxn ang="0">
                  <a:pos x="4090" y="5722"/>
                </a:cxn>
                <a:cxn ang="0">
                  <a:pos x="4057" y="5757"/>
                </a:cxn>
                <a:cxn ang="0">
                  <a:pos x="1743" y="5763"/>
                </a:cxn>
                <a:cxn ang="0">
                  <a:pos x="1701" y="5747"/>
                </a:cxn>
                <a:cxn ang="0">
                  <a:pos x="1682" y="5706"/>
                </a:cxn>
                <a:cxn ang="0">
                  <a:pos x="1411" y="2738"/>
                </a:cxn>
                <a:cxn ang="0">
                  <a:pos x="1377" y="2709"/>
                </a:cxn>
                <a:cxn ang="0">
                  <a:pos x="766" y="2703"/>
                </a:cxn>
                <a:cxn ang="0">
                  <a:pos x="731" y="2687"/>
                </a:cxn>
                <a:cxn ang="0">
                  <a:pos x="694" y="2589"/>
                </a:cxn>
                <a:cxn ang="0">
                  <a:pos x="613" y="2439"/>
                </a:cxn>
                <a:cxn ang="0">
                  <a:pos x="503" y="2314"/>
                </a:cxn>
                <a:cxn ang="0">
                  <a:pos x="368" y="2214"/>
                </a:cxn>
                <a:cxn ang="0">
                  <a:pos x="212" y="2145"/>
                </a:cxn>
                <a:cxn ang="0">
                  <a:pos x="42" y="2111"/>
                </a:cxn>
                <a:cxn ang="0">
                  <a:pos x="10" y="2096"/>
                </a:cxn>
                <a:cxn ang="0">
                  <a:pos x="0" y="2064"/>
                </a:cxn>
                <a:cxn ang="0">
                  <a:pos x="112" y="846"/>
                </a:cxn>
                <a:cxn ang="0">
                  <a:pos x="146" y="817"/>
                </a:cxn>
                <a:cxn ang="0">
                  <a:pos x="967" y="813"/>
                </a:cxn>
                <a:cxn ang="0">
                  <a:pos x="996" y="797"/>
                </a:cxn>
                <a:cxn ang="0">
                  <a:pos x="1016" y="681"/>
                </a:cxn>
                <a:cxn ang="0">
                  <a:pos x="1075" y="497"/>
                </a:cxn>
                <a:cxn ang="0">
                  <a:pos x="1175" y="332"/>
                </a:cxn>
                <a:cxn ang="0">
                  <a:pos x="1307" y="194"/>
                </a:cxn>
                <a:cxn ang="0">
                  <a:pos x="1466" y="90"/>
                </a:cxn>
                <a:cxn ang="0">
                  <a:pos x="1648" y="23"/>
                </a:cxn>
                <a:cxn ang="0">
                  <a:pos x="1847" y="0"/>
                </a:cxn>
              </a:cxnLst>
              <a:rect l="0" t="0" r="r" b="b"/>
              <a:pathLst>
                <a:path w="4094" h="5763">
                  <a:moveTo>
                    <a:pt x="1847" y="145"/>
                  </a:moveTo>
                  <a:lnTo>
                    <a:pt x="1758" y="151"/>
                  </a:lnTo>
                  <a:lnTo>
                    <a:pt x="1672" y="167"/>
                  </a:lnTo>
                  <a:lnTo>
                    <a:pt x="1589" y="194"/>
                  </a:lnTo>
                  <a:lnTo>
                    <a:pt x="1513" y="230"/>
                  </a:lnTo>
                  <a:lnTo>
                    <a:pt x="1440" y="275"/>
                  </a:lnTo>
                  <a:lnTo>
                    <a:pt x="1375" y="328"/>
                  </a:lnTo>
                  <a:lnTo>
                    <a:pt x="1316" y="389"/>
                  </a:lnTo>
                  <a:lnTo>
                    <a:pt x="1265" y="456"/>
                  </a:lnTo>
                  <a:lnTo>
                    <a:pt x="1222" y="528"/>
                  </a:lnTo>
                  <a:lnTo>
                    <a:pt x="1187" y="607"/>
                  </a:lnTo>
                  <a:lnTo>
                    <a:pt x="1163" y="689"/>
                  </a:lnTo>
                  <a:lnTo>
                    <a:pt x="1147" y="776"/>
                  </a:lnTo>
                  <a:lnTo>
                    <a:pt x="1151" y="793"/>
                  </a:lnTo>
                  <a:lnTo>
                    <a:pt x="1163" y="807"/>
                  </a:lnTo>
                  <a:lnTo>
                    <a:pt x="1181" y="813"/>
                  </a:lnTo>
                  <a:lnTo>
                    <a:pt x="2513" y="813"/>
                  </a:lnTo>
                  <a:lnTo>
                    <a:pt x="2530" y="807"/>
                  </a:lnTo>
                  <a:lnTo>
                    <a:pt x="2542" y="793"/>
                  </a:lnTo>
                  <a:lnTo>
                    <a:pt x="2546" y="776"/>
                  </a:lnTo>
                  <a:lnTo>
                    <a:pt x="2532" y="689"/>
                  </a:lnTo>
                  <a:lnTo>
                    <a:pt x="2507" y="607"/>
                  </a:lnTo>
                  <a:lnTo>
                    <a:pt x="2471" y="528"/>
                  </a:lnTo>
                  <a:lnTo>
                    <a:pt x="2428" y="456"/>
                  </a:lnTo>
                  <a:lnTo>
                    <a:pt x="2377" y="389"/>
                  </a:lnTo>
                  <a:lnTo>
                    <a:pt x="2318" y="328"/>
                  </a:lnTo>
                  <a:lnTo>
                    <a:pt x="2253" y="275"/>
                  </a:lnTo>
                  <a:lnTo>
                    <a:pt x="2181" y="230"/>
                  </a:lnTo>
                  <a:lnTo>
                    <a:pt x="2104" y="194"/>
                  </a:lnTo>
                  <a:lnTo>
                    <a:pt x="2022" y="167"/>
                  </a:lnTo>
                  <a:lnTo>
                    <a:pt x="1937" y="151"/>
                  </a:lnTo>
                  <a:lnTo>
                    <a:pt x="1847" y="145"/>
                  </a:lnTo>
                  <a:close/>
                  <a:moveTo>
                    <a:pt x="1847" y="0"/>
                  </a:moveTo>
                  <a:lnTo>
                    <a:pt x="1949" y="6"/>
                  </a:lnTo>
                  <a:lnTo>
                    <a:pt x="2045" y="23"/>
                  </a:lnTo>
                  <a:lnTo>
                    <a:pt x="2139" y="51"/>
                  </a:lnTo>
                  <a:lnTo>
                    <a:pt x="2228" y="90"/>
                  </a:lnTo>
                  <a:lnTo>
                    <a:pt x="2310" y="137"/>
                  </a:lnTo>
                  <a:lnTo>
                    <a:pt x="2387" y="194"/>
                  </a:lnTo>
                  <a:lnTo>
                    <a:pt x="2458" y="259"/>
                  </a:lnTo>
                  <a:lnTo>
                    <a:pt x="2521" y="332"/>
                  </a:lnTo>
                  <a:lnTo>
                    <a:pt x="2574" y="410"/>
                  </a:lnTo>
                  <a:lnTo>
                    <a:pt x="2619" y="497"/>
                  </a:lnTo>
                  <a:lnTo>
                    <a:pt x="2654" y="587"/>
                  </a:lnTo>
                  <a:lnTo>
                    <a:pt x="2678" y="681"/>
                  </a:lnTo>
                  <a:lnTo>
                    <a:pt x="2693" y="780"/>
                  </a:lnTo>
                  <a:lnTo>
                    <a:pt x="2697" y="797"/>
                  </a:lnTo>
                  <a:lnTo>
                    <a:pt x="2711" y="807"/>
                  </a:lnTo>
                  <a:lnTo>
                    <a:pt x="2727" y="813"/>
                  </a:lnTo>
                  <a:lnTo>
                    <a:pt x="3599" y="813"/>
                  </a:lnTo>
                  <a:lnTo>
                    <a:pt x="3623" y="817"/>
                  </a:lnTo>
                  <a:lnTo>
                    <a:pt x="3642" y="829"/>
                  </a:lnTo>
                  <a:lnTo>
                    <a:pt x="3656" y="846"/>
                  </a:lnTo>
                  <a:lnTo>
                    <a:pt x="3662" y="870"/>
                  </a:lnTo>
                  <a:lnTo>
                    <a:pt x="4094" y="5694"/>
                  </a:lnTo>
                  <a:lnTo>
                    <a:pt x="4090" y="5722"/>
                  </a:lnTo>
                  <a:lnTo>
                    <a:pt x="4076" y="5743"/>
                  </a:lnTo>
                  <a:lnTo>
                    <a:pt x="4057" y="5757"/>
                  </a:lnTo>
                  <a:lnTo>
                    <a:pt x="4031" y="5763"/>
                  </a:lnTo>
                  <a:lnTo>
                    <a:pt x="1743" y="5763"/>
                  </a:lnTo>
                  <a:lnTo>
                    <a:pt x="1721" y="5759"/>
                  </a:lnTo>
                  <a:lnTo>
                    <a:pt x="1701" y="5747"/>
                  </a:lnTo>
                  <a:lnTo>
                    <a:pt x="1688" y="5730"/>
                  </a:lnTo>
                  <a:lnTo>
                    <a:pt x="1682" y="5706"/>
                  </a:lnTo>
                  <a:lnTo>
                    <a:pt x="1417" y="2760"/>
                  </a:lnTo>
                  <a:lnTo>
                    <a:pt x="1411" y="2738"/>
                  </a:lnTo>
                  <a:lnTo>
                    <a:pt x="1397" y="2720"/>
                  </a:lnTo>
                  <a:lnTo>
                    <a:pt x="1377" y="2709"/>
                  </a:lnTo>
                  <a:lnTo>
                    <a:pt x="1356" y="2703"/>
                  </a:lnTo>
                  <a:lnTo>
                    <a:pt x="766" y="2703"/>
                  </a:lnTo>
                  <a:lnTo>
                    <a:pt x="747" y="2699"/>
                  </a:lnTo>
                  <a:lnTo>
                    <a:pt x="731" y="2687"/>
                  </a:lnTo>
                  <a:lnTo>
                    <a:pt x="721" y="2669"/>
                  </a:lnTo>
                  <a:lnTo>
                    <a:pt x="694" y="2589"/>
                  </a:lnTo>
                  <a:lnTo>
                    <a:pt x="658" y="2512"/>
                  </a:lnTo>
                  <a:lnTo>
                    <a:pt x="613" y="2439"/>
                  </a:lnTo>
                  <a:lnTo>
                    <a:pt x="562" y="2373"/>
                  </a:lnTo>
                  <a:lnTo>
                    <a:pt x="503" y="2314"/>
                  </a:lnTo>
                  <a:lnTo>
                    <a:pt x="438" y="2259"/>
                  </a:lnTo>
                  <a:lnTo>
                    <a:pt x="368" y="2214"/>
                  </a:lnTo>
                  <a:lnTo>
                    <a:pt x="293" y="2174"/>
                  </a:lnTo>
                  <a:lnTo>
                    <a:pt x="212" y="2145"/>
                  </a:lnTo>
                  <a:lnTo>
                    <a:pt x="128" y="2123"/>
                  </a:lnTo>
                  <a:lnTo>
                    <a:pt x="42" y="2111"/>
                  </a:lnTo>
                  <a:lnTo>
                    <a:pt x="24" y="2108"/>
                  </a:lnTo>
                  <a:lnTo>
                    <a:pt x="10" y="2096"/>
                  </a:lnTo>
                  <a:lnTo>
                    <a:pt x="2" y="2082"/>
                  </a:lnTo>
                  <a:lnTo>
                    <a:pt x="0" y="2064"/>
                  </a:lnTo>
                  <a:lnTo>
                    <a:pt x="106" y="870"/>
                  </a:lnTo>
                  <a:lnTo>
                    <a:pt x="112" y="846"/>
                  </a:lnTo>
                  <a:lnTo>
                    <a:pt x="126" y="829"/>
                  </a:lnTo>
                  <a:lnTo>
                    <a:pt x="146" y="817"/>
                  </a:lnTo>
                  <a:lnTo>
                    <a:pt x="169" y="813"/>
                  </a:lnTo>
                  <a:lnTo>
                    <a:pt x="967" y="813"/>
                  </a:lnTo>
                  <a:lnTo>
                    <a:pt x="984" y="807"/>
                  </a:lnTo>
                  <a:lnTo>
                    <a:pt x="996" y="797"/>
                  </a:lnTo>
                  <a:lnTo>
                    <a:pt x="1002" y="780"/>
                  </a:lnTo>
                  <a:lnTo>
                    <a:pt x="1016" y="681"/>
                  </a:lnTo>
                  <a:lnTo>
                    <a:pt x="1041" y="587"/>
                  </a:lnTo>
                  <a:lnTo>
                    <a:pt x="1075" y="497"/>
                  </a:lnTo>
                  <a:lnTo>
                    <a:pt x="1120" y="410"/>
                  </a:lnTo>
                  <a:lnTo>
                    <a:pt x="1175" y="332"/>
                  </a:lnTo>
                  <a:lnTo>
                    <a:pt x="1236" y="259"/>
                  </a:lnTo>
                  <a:lnTo>
                    <a:pt x="1307" y="194"/>
                  </a:lnTo>
                  <a:lnTo>
                    <a:pt x="1383" y="137"/>
                  </a:lnTo>
                  <a:lnTo>
                    <a:pt x="1466" y="90"/>
                  </a:lnTo>
                  <a:lnTo>
                    <a:pt x="1554" y="51"/>
                  </a:lnTo>
                  <a:lnTo>
                    <a:pt x="1648" y="23"/>
                  </a:lnTo>
                  <a:lnTo>
                    <a:pt x="1747" y="6"/>
                  </a:lnTo>
                  <a:lnTo>
                    <a:pt x="18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11"/>
            <p:cNvSpPr>
              <a:spLocks noEditPoints="1"/>
            </p:cNvSpPr>
            <p:nvPr/>
          </p:nvSpPr>
          <p:spPr bwMode="auto">
            <a:xfrm>
              <a:off x="2297113" y="1787525"/>
              <a:ext cx="2560638" cy="3348038"/>
            </a:xfrm>
            <a:custGeom>
              <a:avLst/>
              <a:gdLst/>
              <a:ahLst/>
              <a:cxnLst>
                <a:cxn ang="0">
                  <a:pos x="1516" y="151"/>
                </a:cxn>
                <a:cxn ang="0">
                  <a:pos x="1387" y="189"/>
                </a:cxn>
                <a:cxn ang="0">
                  <a:pos x="1277" y="261"/>
                </a:cxn>
                <a:cxn ang="0">
                  <a:pos x="1190" y="359"/>
                </a:cxn>
                <a:cxn ang="0">
                  <a:pos x="1133" y="479"/>
                </a:cxn>
                <a:cxn ang="0">
                  <a:pos x="1118" y="564"/>
                </a:cxn>
                <a:cxn ang="0">
                  <a:pos x="1141" y="591"/>
                </a:cxn>
                <a:cxn ang="0">
                  <a:pos x="2013" y="595"/>
                </a:cxn>
                <a:cxn ang="0">
                  <a:pos x="2045" y="579"/>
                </a:cxn>
                <a:cxn ang="0">
                  <a:pos x="2055" y="544"/>
                </a:cxn>
                <a:cxn ang="0">
                  <a:pos x="2015" y="416"/>
                </a:cxn>
                <a:cxn ang="0">
                  <a:pos x="1943" y="306"/>
                </a:cxn>
                <a:cxn ang="0">
                  <a:pos x="1843" y="222"/>
                </a:cxn>
                <a:cxn ang="0">
                  <a:pos x="1723" y="165"/>
                </a:cxn>
                <a:cxn ang="0">
                  <a:pos x="1585" y="145"/>
                </a:cxn>
                <a:cxn ang="0">
                  <a:pos x="1672" y="6"/>
                </a:cxn>
                <a:cxn ang="0">
                  <a:pos x="1833" y="51"/>
                </a:cxn>
                <a:cxn ang="0">
                  <a:pos x="1972" y="136"/>
                </a:cxn>
                <a:cxn ang="0">
                  <a:pos x="2084" y="251"/>
                </a:cxn>
                <a:cxn ang="0">
                  <a:pos x="2163" y="393"/>
                </a:cxn>
                <a:cxn ang="0">
                  <a:pos x="2204" y="556"/>
                </a:cxn>
                <a:cxn ang="0">
                  <a:pos x="2228" y="589"/>
                </a:cxn>
                <a:cxn ang="0">
                  <a:pos x="2831" y="595"/>
                </a:cxn>
                <a:cxn ang="0">
                  <a:pos x="2880" y="609"/>
                </a:cxn>
                <a:cxn ang="0">
                  <a:pos x="2911" y="648"/>
                </a:cxn>
                <a:cxn ang="0">
                  <a:pos x="3225" y="4123"/>
                </a:cxn>
                <a:cxn ang="0">
                  <a:pos x="3212" y="4178"/>
                </a:cxn>
                <a:cxn ang="0">
                  <a:pos x="3169" y="4213"/>
                </a:cxn>
                <a:cxn ang="0">
                  <a:pos x="86" y="4217"/>
                </a:cxn>
                <a:cxn ang="0">
                  <a:pos x="33" y="4200"/>
                </a:cxn>
                <a:cxn ang="0">
                  <a:pos x="2" y="4152"/>
                </a:cxn>
                <a:cxn ang="0">
                  <a:pos x="308" y="674"/>
                </a:cxn>
                <a:cxn ang="0">
                  <a:pos x="328" y="627"/>
                </a:cxn>
                <a:cxn ang="0">
                  <a:pos x="369" y="599"/>
                </a:cxn>
                <a:cxn ang="0">
                  <a:pos x="925" y="595"/>
                </a:cxn>
                <a:cxn ang="0">
                  <a:pos x="961" y="575"/>
                </a:cxn>
                <a:cxn ang="0">
                  <a:pos x="984" y="471"/>
                </a:cxn>
                <a:cxn ang="0">
                  <a:pos x="1043" y="318"/>
                </a:cxn>
                <a:cxn ang="0">
                  <a:pos x="1141" y="189"/>
                </a:cxn>
                <a:cxn ang="0">
                  <a:pos x="1267" y="88"/>
                </a:cxn>
                <a:cxn ang="0">
                  <a:pos x="1418" y="24"/>
                </a:cxn>
                <a:cxn ang="0">
                  <a:pos x="1585" y="0"/>
                </a:cxn>
              </a:cxnLst>
              <a:rect l="0" t="0" r="r" b="b"/>
              <a:pathLst>
                <a:path w="3225" h="4217">
                  <a:moveTo>
                    <a:pt x="1585" y="145"/>
                  </a:moveTo>
                  <a:lnTo>
                    <a:pt x="1516" y="151"/>
                  </a:lnTo>
                  <a:lnTo>
                    <a:pt x="1450" y="165"/>
                  </a:lnTo>
                  <a:lnTo>
                    <a:pt x="1387" y="189"/>
                  </a:lnTo>
                  <a:lnTo>
                    <a:pt x="1330" y="222"/>
                  </a:lnTo>
                  <a:lnTo>
                    <a:pt x="1277" y="261"/>
                  </a:lnTo>
                  <a:lnTo>
                    <a:pt x="1230" y="306"/>
                  </a:lnTo>
                  <a:lnTo>
                    <a:pt x="1190" y="359"/>
                  </a:lnTo>
                  <a:lnTo>
                    <a:pt x="1157" y="416"/>
                  </a:lnTo>
                  <a:lnTo>
                    <a:pt x="1133" y="479"/>
                  </a:lnTo>
                  <a:lnTo>
                    <a:pt x="1118" y="544"/>
                  </a:lnTo>
                  <a:lnTo>
                    <a:pt x="1118" y="564"/>
                  </a:lnTo>
                  <a:lnTo>
                    <a:pt x="1126" y="579"/>
                  </a:lnTo>
                  <a:lnTo>
                    <a:pt x="1141" y="591"/>
                  </a:lnTo>
                  <a:lnTo>
                    <a:pt x="1159" y="595"/>
                  </a:lnTo>
                  <a:lnTo>
                    <a:pt x="2013" y="595"/>
                  </a:lnTo>
                  <a:lnTo>
                    <a:pt x="2031" y="591"/>
                  </a:lnTo>
                  <a:lnTo>
                    <a:pt x="2045" y="579"/>
                  </a:lnTo>
                  <a:lnTo>
                    <a:pt x="2055" y="564"/>
                  </a:lnTo>
                  <a:lnTo>
                    <a:pt x="2055" y="544"/>
                  </a:lnTo>
                  <a:lnTo>
                    <a:pt x="2039" y="479"/>
                  </a:lnTo>
                  <a:lnTo>
                    <a:pt x="2015" y="416"/>
                  </a:lnTo>
                  <a:lnTo>
                    <a:pt x="1982" y="359"/>
                  </a:lnTo>
                  <a:lnTo>
                    <a:pt x="1943" y="306"/>
                  </a:lnTo>
                  <a:lnTo>
                    <a:pt x="1896" y="261"/>
                  </a:lnTo>
                  <a:lnTo>
                    <a:pt x="1843" y="222"/>
                  </a:lnTo>
                  <a:lnTo>
                    <a:pt x="1784" y="189"/>
                  </a:lnTo>
                  <a:lnTo>
                    <a:pt x="1723" y="165"/>
                  </a:lnTo>
                  <a:lnTo>
                    <a:pt x="1656" y="151"/>
                  </a:lnTo>
                  <a:lnTo>
                    <a:pt x="1585" y="145"/>
                  </a:lnTo>
                  <a:close/>
                  <a:moveTo>
                    <a:pt x="1585" y="0"/>
                  </a:moveTo>
                  <a:lnTo>
                    <a:pt x="1672" y="6"/>
                  </a:lnTo>
                  <a:lnTo>
                    <a:pt x="1754" y="24"/>
                  </a:lnTo>
                  <a:lnTo>
                    <a:pt x="1833" y="51"/>
                  </a:lnTo>
                  <a:lnTo>
                    <a:pt x="1905" y="88"/>
                  </a:lnTo>
                  <a:lnTo>
                    <a:pt x="1972" y="136"/>
                  </a:lnTo>
                  <a:lnTo>
                    <a:pt x="2031" y="189"/>
                  </a:lnTo>
                  <a:lnTo>
                    <a:pt x="2084" y="251"/>
                  </a:lnTo>
                  <a:lnTo>
                    <a:pt x="2127" y="318"/>
                  </a:lnTo>
                  <a:lnTo>
                    <a:pt x="2163" y="393"/>
                  </a:lnTo>
                  <a:lnTo>
                    <a:pt x="2188" y="471"/>
                  </a:lnTo>
                  <a:lnTo>
                    <a:pt x="2204" y="556"/>
                  </a:lnTo>
                  <a:lnTo>
                    <a:pt x="2212" y="575"/>
                  </a:lnTo>
                  <a:lnTo>
                    <a:pt x="2228" y="589"/>
                  </a:lnTo>
                  <a:lnTo>
                    <a:pt x="2247" y="595"/>
                  </a:lnTo>
                  <a:lnTo>
                    <a:pt x="2831" y="595"/>
                  </a:lnTo>
                  <a:lnTo>
                    <a:pt x="2856" y="599"/>
                  </a:lnTo>
                  <a:lnTo>
                    <a:pt x="2880" y="609"/>
                  </a:lnTo>
                  <a:lnTo>
                    <a:pt x="2897" y="627"/>
                  </a:lnTo>
                  <a:lnTo>
                    <a:pt x="2911" y="648"/>
                  </a:lnTo>
                  <a:lnTo>
                    <a:pt x="2917" y="674"/>
                  </a:lnTo>
                  <a:lnTo>
                    <a:pt x="3225" y="4123"/>
                  </a:lnTo>
                  <a:lnTo>
                    <a:pt x="3224" y="4152"/>
                  </a:lnTo>
                  <a:lnTo>
                    <a:pt x="3212" y="4178"/>
                  </a:lnTo>
                  <a:lnTo>
                    <a:pt x="3194" y="4200"/>
                  </a:lnTo>
                  <a:lnTo>
                    <a:pt x="3169" y="4213"/>
                  </a:lnTo>
                  <a:lnTo>
                    <a:pt x="3139" y="4217"/>
                  </a:lnTo>
                  <a:lnTo>
                    <a:pt x="86" y="4217"/>
                  </a:lnTo>
                  <a:lnTo>
                    <a:pt x="57" y="4213"/>
                  </a:lnTo>
                  <a:lnTo>
                    <a:pt x="33" y="4200"/>
                  </a:lnTo>
                  <a:lnTo>
                    <a:pt x="14" y="4178"/>
                  </a:lnTo>
                  <a:lnTo>
                    <a:pt x="2" y="4152"/>
                  </a:lnTo>
                  <a:lnTo>
                    <a:pt x="0" y="4123"/>
                  </a:lnTo>
                  <a:lnTo>
                    <a:pt x="308" y="674"/>
                  </a:lnTo>
                  <a:lnTo>
                    <a:pt x="314" y="648"/>
                  </a:lnTo>
                  <a:lnTo>
                    <a:pt x="328" y="627"/>
                  </a:lnTo>
                  <a:lnTo>
                    <a:pt x="346" y="609"/>
                  </a:lnTo>
                  <a:lnTo>
                    <a:pt x="369" y="599"/>
                  </a:lnTo>
                  <a:lnTo>
                    <a:pt x="395" y="595"/>
                  </a:lnTo>
                  <a:lnTo>
                    <a:pt x="925" y="595"/>
                  </a:lnTo>
                  <a:lnTo>
                    <a:pt x="945" y="589"/>
                  </a:lnTo>
                  <a:lnTo>
                    <a:pt x="961" y="575"/>
                  </a:lnTo>
                  <a:lnTo>
                    <a:pt x="968" y="556"/>
                  </a:lnTo>
                  <a:lnTo>
                    <a:pt x="984" y="471"/>
                  </a:lnTo>
                  <a:lnTo>
                    <a:pt x="1010" y="393"/>
                  </a:lnTo>
                  <a:lnTo>
                    <a:pt x="1043" y="318"/>
                  </a:lnTo>
                  <a:lnTo>
                    <a:pt x="1088" y="251"/>
                  </a:lnTo>
                  <a:lnTo>
                    <a:pt x="1141" y="189"/>
                  </a:lnTo>
                  <a:lnTo>
                    <a:pt x="1200" y="136"/>
                  </a:lnTo>
                  <a:lnTo>
                    <a:pt x="1267" y="88"/>
                  </a:lnTo>
                  <a:lnTo>
                    <a:pt x="1340" y="51"/>
                  </a:lnTo>
                  <a:lnTo>
                    <a:pt x="1418" y="24"/>
                  </a:lnTo>
                  <a:lnTo>
                    <a:pt x="1501" y="6"/>
                  </a:lnTo>
                  <a:lnTo>
                    <a:pt x="1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7" name="Freeform 25"/>
          <p:cNvSpPr>
            <a:spLocks/>
          </p:cNvSpPr>
          <p:nvPr/>
        </p:nvSpPr>
        <p:spPr bwMode="auto">
          <a:xfrm>
            <a:off x="530434" y="2100975"/>
            <a:ext cx="292777" cy="348285"/>
          </a:xfrm>
          <a:custGeom>
            <a:avLst/>
            <a:gdLst/>
            <a:ahLst/>
            <a:cxnLst>
              <a:cxn ang="0">
                <a:pos x="1743" y="14"/>
              </a:cxn>
              <a:cxn ang="0">
                <a:pos x="1847" y="61"/>
              </a:cxn>
              <a:cxn ang="0">
                <a:pos x="1919" y="125"/>
              </a:cxn>
              <a:cxn ang="0">
                <a:pos x="1939" y="198"/>
              </a:cxn>
              <a:cxn ang="0">
                <a:pos x="1932" y="332"/>
              </a:cxn>
              <a:cxn ang="0">
                <a:pos x="1922" y="500"/>
              </a:cxn>
              <a:cxn ang="0">
                <a:pos x="1918" y="654"/>
              </a:cxn>
              <a:cxn ang="0">
                <a:pos x="1927" y="750"/>
              </a:cxn>
              <a:cxn ang="0">
                <a:pos x="1961" y="816"/>
              </a:cxn>
              <a:cxn ang="0">
                <a:pos x="2033" y="939"/>
              </a:cxn>
              <a:cxn ang="0">
                <a:pos x="2132" y="1101"/>
              </a:cxn>
              <a:cxn ang="0">
                <a:pos x="2243" y="1278"/>
              </a:cxn>
              <a:cxn ang="0">
                <a:pos x="2352" y="1450"/>
              </a:cxn>
              <a:cxn ang="0">
                <a:pos x="2446" y="1595"/>
              </a:cxn>
              <a:cxn ang="0">
                <a:pos x="2512" y="1694"/>
              </a:cxn>
              <a:cxn ang="0">
                <a:pos x="2559" y="1743"/>
              </a:cxn>
              <a:cxn ang="0">
                <a:pos x="2658" y="1800"/>
              </a:cxn>
              <a:cxn ang="0">
                <a:pos x="2781" y="1858"/>
              </a:cxn>
              <a:cxn ang="0">
                <a:pos x="2891" y="1903"/>
              </a:cxn>
              <a:cxn ang="0">
                <a:pos x="2952" y="1926"/>
              </a:cxn>
              <a:cxn ang="0">
                <a:pos x="2672" y="3385"/>
              </a:cxn>
              <a:cxn ang="0">
                <a:pos x="2618" y="3412"/>
              </a:cxn>
              <a:cxn ang="0">
                <a:pos x="2534" y="3466"/>
              </a:cxn>
              <a:cxn ang="0">
                <a:pos x="2399" y="3517"/>
              </a:cxn>
              <a:cxn ang="0">
                <a:pos x="608" y="3517"/>
              </a:cxn>
              <a:cxn ang="0">
                <a:pos x="442" y="3466"/>
              </a:cxn>
              <a:cxn ang="0">
                <a:pos x="330" y="3365"/>
              </a:cxn>
              <a:cxn ang="0">
                <a:pos x="273" y="3236"/>
              </a:cxn>
              <a:cxn ang="0">
                <a:pos x="282" y="3093"/>
              </a:cxn>
              <a:cxn ang="0">
                <a:pos x="296" y="2978"/>
              </a:cxn>
              <a:cxn ang="0">
                <a:pos x="187" y="2826"/>
              </a:cxn>
              <a:cxn ang="0">
                <a:pos x="172" y="2655"/>
              </a:cxn>
              <a:cxn ang="0">
                <a:pos x="248" y="2526"/>
              </a:cxn>
              <a:cxn ang="0">
                <a:pos x="124" y="2391"/>
              </a:cxn>
              <a:cxn ang="0">
                <a:pos x="82" y="2218"/>
              </a:cxn>
              <a:cxn ang="0">
                <a:pos x="139" y="2074"/>
              </a:cxn>
              <a:cxn ang="0">
                <a:pos x="71" y="1954"/>
              </a:cxn>
              <a:cxn ang="0">
                <a:pos x="4" y="1799"/>
              </a:cxn>
              <a:cxn ang="0">
                <a:pos x="16" y="1642"/>
              </a:cxn>
              <a:cxn ang="0">
                <a:pos x="97" y="1528"/>
              </a:cxn>
              <a:cxn ang="0">
                <a:pos x="234" y="1476"/>
              </a:cxn>
              <a:cxn ang="0">
                <a:pos x="1333" y="1361"/>
              </a:cxn>
              <a:cxn ang="0">
                <a:pos x="1294" y="1126"/>
              </a:cxn>
              <a:cxn ang="0">
                <a:pos x="1261" y="915"/>
              </a:cxn>
              <a:cxn ang="0">
                <a:pos x="1242" y="781"/>
              </a:cxn>
              <a:cxn ang="0">
                <a:pos x="1263" y="657"/>
              </a:cxn>
              <a:cxn ang="0">
                <a:pos x="1314" y="495"/>
              </a:cxn>
              <a:cxn ang="0">
                <a:pos x="1379" y="326"/>
              </a:cxn>
              <a:cxn ang="0">
                <a:pos x="1440" y="179"/>
              </a:cxn>
              <a:cxn ang="0">
                <a:pos x="1489" y="75"/>
              </a:cxn>
              <a:cxn ang="0">
                <a:pos x="1575" y="11"/>
              </a:cxn>
            </a:cxnLst>
            <a:rect l="0" t="0" r="r" b="b"/>
            <a:pathLst>
              <a:path w="2954" h="3521">
                <a:moveTo>
                  <a:pt x="1657" y="0"/>
                </a:moveTo>
                <a:lnTo>
                  <a:pt x="1685" y="2"/>
                </a:lnTo>
                <a:lnTo>
                  <a:pt x="1715" y="8"/>
                </a:lnTo>
                <a:lnTo>
                  <a:pt x="1743" y="14"/>
                </a:lnTo>
                <a:lnTo>
                  <a:pt x="1770" y="24"/>
                </a:lnTo>
                <a:lnTo>
                  <a:pt x="1798" y="35"/>
                </a:lnTo>
                <a:lnTo>
                  <a:pt x="1823" y="47"/>
                </a:lnTo>
                <a:lnTo>
                  <a:pt x="1847" y="61"/>
                </a:lnTo>
                <a:lnTo>
                  <a:pt x="1869" y="77"/>
                </a:lnTo>
                <a:lnTo>
                  <a:pt x="1889" y="92"/>
                </a:lnTo>
                <a:lnTo>
                  <a:pt x="1906" y="108"/>
                </a:lnTo>
                <a:lnTo>
                  <a:pt x="1919" y="125"/>
                </a:lnTo>
                <a:lnTo>
                  <a:pt x="1930" y="142"/>
                </a:lnTo>
                <a:lnTo>
                  <a:pt x="1937" y="159"/>
                </a:lnTo>
                <a:lnTo>
                  <a:pt x="1939" y="174"/>
                </a:lnTo>
                <a:lnTo>
                  <a:pt x="1939" y="198"/>
                </a:lnTo>
                <a:lnTo>
                  <a:pt x="1938" y="225"/>
                </a:lnTo>
                <a:lnTo>
                  <a:pt x="1937" y="258"/>
                </a:lnTo>
                <a:lnTo>
                  <a:pt x="1935" y="293"/>
                </a:lnTo>
                <a:lnTo>
                  <a:pt x="1932" y="332"/>
                </a:lnTo>
                <a:lnTo>
                  <a:pt x="1930" y="373"/>
                </a:lnTo>
                <a:lnTo>
                  <a:pt x="1927" y="414"/>
                </a:lnTo>
                <a:lnTo>
                  <a:pt x="1925" y="457"/>
                </a:lnTo>
                <a:lnTo>
                  <a:pt x="1922" y="500"/>
                </a:lnTo>
                <a:lnTo>
                  <a:pt x="1920" y="541"/>
                </a:lnTo>
                <a:lnTo>
                  <a:pt x="1919" y="581"/>
                </a:lnTo>
                <a:lnTo>
                  <a:pt x="1918" y="619"/>
                </a:lnTo>
                <a:lnTo>
                  <a:pt x="1918" y="654"/>
                </a:lnTo>
                <a:lnTo>
                  <a:pt x="1919" y="684"/>
                </a:lnTo>
                <a:lnTo>
                  <a:pt x="1920" y="712"/>
                </a:lnTo>
                <a:lnTo>
                  <a:pt x="1922" y="734"/>
                </a:lnTo>
                <a:lnTo>
                  <a:pt x="1927" y="750"/>
                </a:lnTo>
                <a:lnTo>
                  <a:pt x="1930" y="760"/>
                </a:lnTo>
                <a:lnTo>
                  <a:pt x="1938" y="774"/>
                </a:lnTo>
                <a:lnTo>
                  <a:pt x="1948" y="793"/>
                </a:lnTo>
                <a:lnTo>
                  <a:pt x="1961" y="816"/>
                </a:lnTo>
                <a:lnTo>
                  <a:pt x="1976" y="842"/>
                </a:lnTo>
                <a:lnTo>
                  <a:pt x="1992" y="871"/>
                </a:lnTo>
                <a:lnTo>
                  <a:pt x="2012" y="904"/>
                </a:lnTo>
                <a:lnTo>
                  <a:pt x="2033" y="939"/>
                </a:lnTo>
                <a:lnTo>
                  <a:pt x="2056" y="977"/>
                </a:lnTo>
                <a:lnTo>
                  <a:pt x="2080" y="1017"/>
                </a:lnTo>
                <a:lnTo>
                  <a:pt x="2106" y="1058"/>
                </a:lnTo>
                <a:lnTo>
                  <a:pt x="2132" y="1101"/>
                </a:lnTo>
                <a:lnTo>
                  <a:pt x="2159" y="1145"/>
                </a:lnTo>
                <a:lnTo>
                  <a:pt x="2186" y="1188"/>
                </a:lnTo>
                <a:lnTo>
                  <a:pt x="2214" y="1233"/>
                </a:lnTo>
                <a:lnTo>
                  <a:pt x="2243" y="1278"/>
                </a:lnTo>
                <a:lnTo>
                  <a:pt x="2270" y="1323"/>
                </a:lnTo>
                <a:lnTo>
                  <a:pt x="2298" y="1366"/>
                </a:lnTo>
                <a:lnTo>
                  <a:pt x="2325" y="1409"/>
                </a:lnTo>
                <a:lnTo>
                  <a:pt x="2352" y="1450"/>
                </a:lnTo>
                <a:lnTo>
                  <a:pt x="2377" y="1490"/>
                </a:lnTo>
                <a:lnTo>
                  <a:pt x="2401" y="1527"/>
                </a:lnTo>
                <a:lnTo>
                  <a:pt x="2424" y="1563"/>
                </a:lnTo>
                <a:lnTo>
                  <a:pt x="2446" y="1595"/>
                </a:lnTo>
                <a:lnTo>
                  <a:pt x="2466" y="1626"/>
                </a:lnTo>
                <a:lnTo>
                  <a:pt x="2483" y="1652"/>
                </a:lnTo>
                <a:lnTo>
                  <a:pt x="2499" y="1675"/>
                </a:lnTo>
                <a:lnTo>
                  <a:pt x="2512" y="1694"/>
                </a:lnTo>
                <a:lnTo>
                  <a:pt x="2523" y="1708"/>
                </a:lnTo>
                <a:lnTo>
                  <a:pt x="2531" y="1718"/>
                </a:lnTo>
                <a:lnTo>
                  <a:pt x="2543" y="1730"/>
                </a:lnTo>
                <a:lnTo>
                  <a:pt x="2559" y="1743"/>
                </a:lnTo>
                <a:lnTo>
                  <a:pt x="2580" y="1757"/>
                </a:lnTo>
                <a:lnTo>
                  <a:pt x="2604" y="1771"/>
                </a:lnTo>
                <a:lnTo>
                  <a:pt x="2630" y="1785"/>
                </a:lnTo>
                <a:lnTo>
                  <a:pt x="2658" y="1800"/>
                </a:lnTo>
                <a:lnTo>
                  <a:pt x="2688" y="1815"/>
                </a:lnTo>
                <a:lnTo>
                  <a:pt x="2719" y="1829"/>
                </a:lnTo>
                <a:lnTo>
                  <a:pt x="2750" y="1843"/>
                </a:lnTo>
                <a:lnTo>
                  <a:pt x="2781" y="1858"/>
                </a:lnTo>
                <a:lnTo>
                  <a:pt x="2812" y="1871"/>
                </a:lnTo>
                <a:lnTo>
                  <a:pt x="2840" y="1883"/>
                </a:lnTo>
                <a:lnTo>
                  <a:pt x="2867" y="1894"/>
                </a:lnTo>
                <a:lnTo>
                  <a:pt x="2891" y="1903"/>
                </a:lnTo>
                <a:lnTo>
                  <a:pt x="2912" y="1911"/>
                </a:lnTo>
                <a:lnTo>
                  <a:pt x="2930" y="1919"/>
                </a:lnTo>
                <a:lnTo>
                  <a:pt x="2943" y="1923"/>
                </a:lnTo>
                <a:lnTo>
                  <a:pt x="2952" y="1926"/>
                </a:lnTo>
                <a:lnTo>
                  <a:pt x="2954" y="1928"/>
                </a:lnTo>
                <a:lnTo>
                  <a:pt x="2954" y="3383"/>
                </a:lnTo>
                <a:lnTo>
                  <a:pt x="2680" y="3383"/>
                </a:lnTo>
                <a:lnTo>
                  <a:pt x="2672" y="3385"/>
                </a:lnTo>
                <a:lnTo>
                  <a:pt x="2661" y="3389"/>
                </a:lnTo>
                <a:lnTo>
                  <a:pt x="2648" y="3396"/>
                </a:lnTo>
                <a:lnTo>
                  <a:pt x="2632" y="3404"/>
                </a:lnTo>
                <a:lnTo>
                  <a:pt x="2618" y="3412"/>
                </a:lnTo>
                <a:lnTo>
                  <a:pt x="2604" y="3422"/>
                </a:lnTo>
                <a:lnTo>
                  <a:pt x="2590" y="3431"/>
                </a:lnTo>
                <a:lnTo>
                  <a:pt x="2562" y="3448"/>
                </a:lnTo>
                <a:lnTo>
                  <a:pt x="2534" y="3466"/>
                </a:lnTo>
                <a:lnTo>
                  <a:pt x="2502" y="3482"/>
                </a:lnTo>
                <a:lnTo>
                  <a:pt x="2469" y="3498"/>
                </a:lnTo>
                <a:lnTo>
                  <a:pt x="2435" y="3510"/>
                </a:lnTo>
                <a:lnTo>
                  <a:pt x="2399" y="3517"/>
                </a:lnTo>
                <a:lnTo>
                  <a:pt x="2362" y="3521"/>
                </a:lnTo>
                <a:lnTo>
                  <a:pt x="2362" y="3521"/>
                </a:lnTo>
                <a:lnTo>
                  <a:pt x="658" y="3519"/>
                </a:lnTo>
                <a:lnTo>
                  <a:pt x="608" y="3517"/>
                </a:lnTo>
                <a:lnTo>
                  <a:pt x="562" y="3510"/>
                </a:lnTo>
                <a:lnTo>
                  <a:pt x="518" y="3499"/>
                </a:lnTo>
                <a:lnTo>
                  <a:pt x="479" y="3484"/>
                </a:lnTo>
                <a:lnTo>
                  <a:pt x="442" y="3466"/>
                </a:lnTo>
                <a:lnTo>
                  <a:pt x="409" y="3444"/>
                </a:lnTo>
                <a:lnTo>
                  <a:pt x="379" y="3420"/>
                </a:lnTo>
                <a:lnTo>
                  <a:pt x="353" y="3394"/>
                </a:lnTo>
                <a:lnTo>
                  <a:pt x="330" y="3365"/>
                </a:lnTo>
                <a:lnTo>
                  <a:pt x="311" y="3335"/>
                </a:lnTo>
                <a:lnTo>
                  <a:pt x="294" y="3303"/>
                </a:lnTo>
                <a:lnTo>
                  <a:pt x="282" y="3270"/>
                </a:lnTo>
                <a:lnTo>
                  <a:pt x="273" y="3236"/>
                </a:lnTo>
                <a:lnTo>
                  <a:pt x="269" y="3203"/>
                </a:lnTo>
                <a:lnTo>
                  <a:pt x="269" y="3165"/>
                </a:lnTo>
                <a:lnTo>
                  <a:pt x="272" y="3128"/>
                </a:lnTo>
                <a:lnTo>
                  <a:pt x="282" y="3093"/>
                </a:lnTo>
                <a:lnTo>
                  <a:pt x="295" y="3061"/>
                </a:lnTo>
                <a:lnTo>
                  <a:pt x="313" y="3032"/>
                </a:lnTo>
                <a:lnTo>
                  <a:pt x="334" y="3006"/>
                </a:lnTo>
                <a:lnTo>
                  <a:pt x="296" y="2978"/>
                </a:lnTo>
                <a:lnTo>
                  <a:pt x="261" y="2945"/>
                </a:lnTo>
                <a:lnTo>
                  <a:pt x="232" y="2909"/>
                </a:lnTo>
                <a:lnTo>
                  <a:pt x="207" y="2869"/>
                </a:lnTo>
                <a:lnTo>
                  <a:pt x="187" y="2826"/>
                </a:lnTo>
                <a:lnTo>
                  <a:pt x="174" y="2781"/>
                </a:lnTo>
                <a:lnTo>
                  <a:pt x="166" y="2734"/>
                </a:lnTo>
                <a:lnTo>
                  <a:pt x="166" y="2693"/>
                </a:lnTo>
                <a:lnTo>
                  <a:pt x="172" y="2655"/>
                </a:lnTo>
                <a:lnTo>
                  <a:pt x="184" y="2617"/>
                </a:lnTo>
                <a:lnTo>
                  <a:pt x="200" y="2584"/>
                </a:lnTo>
                <a:lnTo>
                  <a:pt x="222" y="2553"/>
                </a:lnTo>
                <a:lnTo>
                  <a:pt x="248" y="2526"/>
                </a:lnTo>
                <a:lnTo>
                  <a:pt x="211" y="2498"/>
                </a:lnTo>
                <a:lnTo>
                  <a:pt x="178" y="2467"/>
                </a:lnTo>
                <a:lnTo>
                  <a:pt x="148" y="2430"/>
                </a:lnTo>
                <a:lnTo>
                  <a:pt x="124" y="2391"/>
                </a:lnTo>
                <a:lnTo>
                  <a:pt x="104" y="2350"/>
                </a:lnTo>
                <a:lnTo>
                  <a:pt x="90" y="2306"/>
                </a:lnTo>
                <a:lnTo>
                  <a:pt x="82" y="2260"/>
                </a:lnTo>
                <a:lnTo>
                  <a:pt x="82" y="2218"/>
                </a:lnTo>
                <a:lnTo>
                  <a:pt x="87" y="2178"/>
                </a:lnTo>
                <a:lnTo>
                  <a:pt x="100" y="2141"/>
                </a:lnTo>
                <a:lnTo>
                  <a:pt x="116" y="2106"/>
                </a:lnTo>
                <a:lnTo>
                  <a:pt x="139" y="2074"/>
                </a:lnTo>
                <a:lnTo>
                  <a:pt x="167" y="2046"/>
                </a:lnTo>
                <a:lnTo>
                  <a:pt x="131" y="2018"/>
                </a:lnTo>
                <a:lnTo>
                  <a:pt x="98" y="1988"/>
                </a:lnTo>
                <a:lnTo>
                  <a:pt x="71" y="1954"/>
                </a:lnTo>
                <a:lnTo>
                  <a:pt x="47" y="1918"/>
                </a:lnTo>
                <a:lnTo>
                  <a:pt x="28" y="1878"/>
                </a:lnTo>
                <a:lnTo>
                  <a:pt x="14" y="1839"/>
                </a:lnTo>
                <a:lnTo>
                  <a:pt x="4" y="1799"/>
                </a:lnTo>
                <a:lnTo>
                  <a:pt x="0" y="1757"/>
                </a:lnTo>
                <a:lnTo>
                  <a:pt x="1" y="1718"/>
                </a:lnTo>
                <a:lnTo>
                  <a:pt x="7" y="1678"/>
                </a:lnTo>
                <a:lnTo>
                  <a:pt x="16" y="1642"/>
                </a:lnTo>
                <a:lnTo>
                  <a:pt x="31" y="1608"/>
                </a:lnTo>
                <a:lnTo>
                  <a:pt x="49" y="1579"/>
                </a:lnTo>
                <a:lnTo>
                  <a:pt x="71" y="1551"/>
                </a:lnTo>
                <a:lnTo>
                  <a:pt x="97" y="1528"/>
                </a:lnTo>
                <a:lnTo>
                  <a:pt x="127" y="1510"/>
                </a:lnTo>
                <a:lnTo>
                  <a:pt x="160" y="1495"/>
                </a:lnTo>
                <a:lnTo>
                  <a:pt x="196" y="1483"/>
                </a:lnTo>
                <a:lnTo>
                  <a:pt x="234" y="1476"/>
                </a:lnTo>
                <a:lnTo>
                  <a:pt x="276" y="1474"/>
                </a:lnTo>
                <a:lnTo>
                  <a:pt x="1354" y="1474"/>
                </a:lnTo>
                <a:lnTo>
                  <a:pt x="1344" y="1418"/>
                </a:lnTo>
                <a:lnTo>
                  <a:pt x="1333" y="1361"/>
                </a:lnTo>
                <a:lnTo>
                  <a:pt x="1323" y="1302"/>
                </a:lnTo>
                <a:lnTo>
                  <a:pt x="1312" y="1243"/>
                </a:lnTo>
                <a:lnTo>
                  <a:pt x="1302" y="1184"/>
                </a:lnTo>
                <a:lnTo>
                  <a:pt x="1294" y="1126"/>
                </a:lnTo>
                <a:lnTo>
                  <a:pt x="1284" y="1069"/>
                </a:lnTo>
                <a:lnTo>
                  <a:pt x="1276" y="1015"/>
                </a:lnTo>
                <a:lnTo>
                  <a:pt x="1269" y="963"/>
                </a:lnTo>
                <a:lnTo>
                  <a:pt x="1261" y="915"/>
                </a:lnTo>
                <a:lnTo>
                  <a:pt x="1254" y="872"/>
                </a:lnTo>
                <a:lnTo>
                  <a:pt x="1249" y="834"/>
                </a:lnTo>
                <a:lnTo>
                  <a:pt x="1243" y="801"/>
                </a:lnTo>
                <a:lnTo>
                  <a:pt x="1242" y="781"/>
                </a:lnTo>
                <a:lnTo>
                  <a:pt x="1244" y="754"/>
                </a:lnTo>
                <a:lnTo>
                  <a:pt x="1248" y="725"/>
                </a:lnTo>
                <a:lnTo>
                  <a:pt x="1254" y="692"/>
                </a:lnTo>
                <a:lnTo>
                  <a:pt x="1263" y="657"/>
                </a:lnTo>
                <a:lnTo>
                  <a:pt x="1274" y="619"/>
                </a:lnTo>
                <a:lnTo>
                  <a:pt x="1286" y="578"/>
                </a:lnTo>
                <a:lnTo>
                  <a:pt x="1300" y="537"/>
                </a:lnTo>
                <a:lnTo>
                  <a:pt x="1314" y="495"/>
                </a:lnTo>
                <a:lnTo>
                  <a:pt x="1330" y="453"/>
                </a:lnTo>
                <a:lnTo>
                  <a:pt x="1346" y="409"/>
                </a:lnTo>
                <a:lnTo>
                  <a:pt x="1363" y="367"/>
                </a:lnTo>
                <a:lnTo>
                  <a:pt x="1379" y="326"/>
                </a:lnTo>
                <a:lnTo>
                  <a:pt x="1395" y="285"/>
                </a:lnTo>
                <a:lnTo>
                  <a:pt x="1411" y="247"/>
                </a:lnTo>
                <a:lnTo>
                  <a:pt x="1426" y="212"/>
                </a:lnTo>
                <a:lnTo>
                  <a:pt x="1440" y="179"/>
                </a:lnTo>
                <a:lnTo>
                  <a:pt x="1453" y="150"/>
                </a:lnTo>
                <a:lnTo>
                  <a:pt x="1464" y="124"/>
                </a:lnTo>
                <a:lnTo>
                  <a:pt x="1474" y="103"/>
                </a:lnTo>
                <a:lnTo>
                  <a:pt x="1489" y="75"/>
                </a:lnTo>
                <a:lnTo>
                  <a:pt x="1507" y="54"/>
                </a:lnTo>
                <a:lnTo>
                  <a:pt x="1528" y="35"/>
                </a:lnTo>
                <a:lnTo>
                  <a:pt x="1551" y="21"/>
                </a:lnTo>
                <a:lnTo>
                  <a:pt x="1575" y="11"/>
                </a:lnTo>
                <a:lnTo>
                  <a:pt x="1601" y="4"/>
                </a:lnTo>
                <a:lnTo>
                  <a:pt x="1628" y="1"/>
                </a:lnTo>
                <a:lnTo>
                  <a:pt x="1657"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8" name="Picture 5" descr="C:\Users\cmitchell\Desktop\1280px-Flag_of_Japan.svg.png"/>
          <p:cNvPicPr>
            <a:picLocks noChangeAspect="1" noChangeArrowheads="1"/>
          </p:cNvPicPr>
          <p:nvPr/>
        </p:nvPicPr>
        <p:blipFill>
          <a:blip r:embed="rId8" cstate="screen"/>
          <a:srcRect/>
          <a:stretch>
            <a:fillRect/>
          </a:stretch>
        </p:blipFill>
        <p:spPr bwMode="auto">
          <a:xfrm>
            <a:off x="8514081" y="88900"/>
            <a:ext cx="502920" cy="335148"/>
          </a:xfrm>
          <a:prstGeom prst="rect">
            <a:avLst/>
          </a:prstGeom>
          <a:noFill/>
          <a:ln>
            <a:solidFill>
              <a:schemeClr val="bg2"/>
            </a:solidFill>
          </a:ln>
        </p:spPr>
      </p:pic>
      <p:grpSp>
        <p:nvGrpSpPr>
          <p:cNvPr id="3" name="Group 28"/>
          <p:cNvGrpSpPr/>
          <p:nvPr/>
        </p:nvGrpSpPr>
        <p:grpSpPr>
          <a:xfrm>
            <a:off x="8595860" y="468313"/>
            <a:ext cx="339362" cy="289333"/>
            <a:chOff x="4733925" y="458788"/>
            <a:chExt cx="876300" cy="787400"/>
          </a:xfrm>
          <a:solidFill>
            <a:schemeClr val="accent2"/>
          </a:solidFill>
        </p:grpSpPr>
        <p:sp>
          <p:nvSpPr>
            <p:cNvPr id="30"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3" name="TextBox 22"/>
          <p:cNvSpPr txBox="1"/>
          <p:nvPr/>
        </p:nvSpPr>
        <p:spPr>
          <a:xfrm>
            <a:off x="4160998" y="170653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134</a:t>
            </a:r>
          </a:p>
        </p:txBody>
      </p:sp>
      <p:sp>
        <p:nvSpPr>
          <p:cNvPr id="24" name="TextBox 23"/>
          <p:cNvSpPr txBox="1"/>
          <p:nvPr/>
        </p:nvSpPr>
        <p:spPr>
          <a:xfrm>
            <a:off x="5794375" y="170653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133</a:t>
            </a:r>
          </a:p>
        </p:txBody>
      </p:sp>
      <p:sp>
        <p:nvSpPr>
          <p:cNvPr id="25" name="TextBox 24"/>
          <p:cNvSpPr txBox="1"/>
          <p:nvPr/>
        </p:nvSpPr>
        <p:spPr>
          <a:xfrm>
            <a:off x="7439864" y="170653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132</a:t>
            </a:r>
          </a:p>
        </p:txBody>
      </p:sp>
      <p:pic>
        <p:nvPicPr>
          <p:cNvPr id="31" name="Picture 30"/>
          <p:cNvPicPr>
            <a:picLocks noChangeAspect="1"/>
          </p:cNvPicPr>
          <p:nvPr/>
        </p:nvPicPr>
        <p:blipFill>
          <a:blip r:embed="rId9" cstate="screen"/>
          <a:stretch>
            <a:fillRect/>
          </a:stretch>
        </p:blipFill>
        <p:spPr>
          <a:xfrm>
            <a:off x="7467360" y="1380669"/>
            <a:ext cx="412667" cy="274320"/>
          </a:xfrm>
          <a:prstGeom prst="rect">
            <a:avLst/>
          </a:prstGeom>
          <a:ln>
            <a:solidFill>
              <a:schemeClr val="bg1">
                <a:lumMod val="75000"/>
              </a:schemeClr>
            </a:solidFill>
          </a:ln>
        </p:spPr>
      </p:pic>
      <p:pic>
        <p:nvPicPr>
          <p:cNvPr id="34" name="Picture 33"/>
          <p:cNvPicPr>
            <a:picLocks noChangeAspect="1"/>
          </p:cNvPicPr>
          <p:nvPr/>
        </p:nvPicPr>
        <p:blipFill>
          <a:blip r:embed="rId10" cstate="screen"/>
          <a:stretch>
            <a:fillRect/>
          </a:stretch>
        </p:blipFill>
        <p:spPr>
          <a:xfrm>
            <a:off x="7923359" y="1380669"/>
            <a:ext cx="412667" cy="274320"/>
          </a:xfrm>
          <a:prstGeom prst="rect">
            <a:avLst/>
          </a:prstGeom>
          <a:ln>
            <a:solidFill>
              <a:schemeClr val="bg1">
                <a:lumMod val="75000"/>
              </a:schemeClr>
            </a:solidFill>
          </a:ln>
        </p:spPr>
      </p:pic>
      <p:pic>
        <p:nvPicPr>
          <p:cNvPr id="35" name="Picture 34"/>
          <p:cNvPicPr>
            <a:picLocks noChangeAspect="1"/>
          </p:cNvPicPr>
          <p:nvPr/>
        </p:nvPicPr>
        <p:blipFill>
          <a:blip r:embed="rId11" cstate="screen"/>
          <a:stretch>
            <a:fillRect/>
          </a:stretch>
        </p:blipFill>
        <p:spPr>
          <a:xfrm>
            <a:off x="8379358" y="1380669"/>
            <a:ext cx="372905" cy="274320"/>
          </a:xfrm>
          <a:prstGeom prst="rect">
            <a:avLst/>
          </a:prstGeom>
          <a:ln>
            <a:solidFill>
              <a:schemeClr val="bg1">
                <a:lumMod val="75000"/>
              </a:schemeClr>
            </a:solidFill>
          </a:ln>
        </p:spPr>
      </p:pic>
      <p:pic>
        <p:nvPicPr>
          <p:cNvPr id="37" name="Picture 36"/>
          <p:cNvPicPr>
            <a:picLocks noChangeAspect="1"/>
          </p:cNvPicPr>
          <p:nvPr/>
        </p:nvPicPr>
        <p:blipFill>
          <a:blip r:embed="rId12" cstate="screen"/>
          <a:stretch>
            <a:fillRect/>
          </a:stretch>
        </p:blipFill>
        <p:spPr>
          <a:xfrm>
            <a:off x="5820362" y="1380669"/>
            <a:ext cx="412667" cy="274320"/>
          </a:xfrm>
          <a:prstGeom prst="rect">
            <a:avLst/>
          </a:prstGeom>
          <a:ln>
            <a:solidFill>
              <a:schemeClr val="bg1">
                <a:lumMod val="75000"/>
              </a:schemeClr>
            </a:solidFill>
          </a:ln>
        </p:spPr>
      </p:pic>
      <p:pic>
        <p:nvPicPr>
          <p:cNvPr id="38" name="Picture 37"/>
          <p:cNvPicPr>
            <a:picLocks noChangeAspect="1"/>
          </p:cNvPicPr>
          <p:nvPr/>
        </p:nvPicPr>
        <p:blipFill>
          <a:blip r:embed="rId13" cstate="screen"/>
          <a:stretch>
            <a:fillRect/>
          </a:stretch>
        </p:blipFill>
        <p:spPr>
          <a:xfrm>
            <a:off x="6274787" y="1380669"/>
            <a:ext cx="412667" cy="274320"/>
          </a:xfrm>
          <a:prstGeom prst="rect">
            <a:avLst/>
          </a:prstGeom>
          <a:ln>
            <a:solidFill>
              <a:schemeClr val="bg1">
                <a:lumMod val="75000"/>
              </a:schemeClr>
            </a:solidFill>
          </a:ln>
        </p:spPr>
      </p:pic>
      <p:pic>
        <p:nvPicPr>
          <p:cNvPr id="39" name="Picture 38"/>
          <p:cNvPicPr>
            <a:picLocks noChangeAspect="1"/>
          </p:cNvPicPr>
          <p:nvPr/>
        </p:nvPicPr>
        <p:blipFill>
          <a:blip r:embed="rId14" cstate="screen"/>
          <a:stretch>
            <a:fillRect/>
          </a:stretch>
        </p:blipFill>
        <p:spPr>
          <a:xfrm>
            <a:off x="6729213" y="1380669"/>
            <a:ext cx="372905" cy="274320"/>
          </a:xfrm>
          <a:prstGeom prst="rect">
            <a:avLst/>
          </a:prstGeom>
          <a:ln>
            <a:solidFill>
              <a:schemeClr val="bg1">
                <a:lumMod val="75000"/>
              </a:schemeClr>
            </a:solidFill>
          </a:ln>
        </p:spPr>
      </p:pic>
      <p:pic>
        <p:nvPicPr>
          <p:cNvPr id="40" name="Picture 39"/>
          <p:cNvPicPr>
            <a:picLocks noChangeAspect="1"/>
          </p:cNvPicPr>
          <p:nvPr/>
        </p:nvPicPr>
        <p:blipFill>
          <a:blip r:embed="rId15" cstate="screen"/>
          <a:stretch>
            <a:fillRect/>
          </a:stretch>
        </p:blipFill>
        <p:spPr>
          <a:xfrm>
            <a:off x="4205667" y="1380669"/>
            <a:ext cx="412667" cy="274320"/>
          </a:xfrm>
          <a:prstGeom prst="rect">
            <a:avLst/>
          </a:prstGeom>
          <a:ln>
            <a:solidFill>
              <a:schemeClr val="bg1">
                <a:lumMod val="75000"/>
              </a:schemeClr>
            </a:solidFill>
          </a:ln>
        </p:spPr>
      </p:pic>
      <p:pic>
        <p:nvPicPr>
          <p:cNvPr id="42" name="Picture 41"/>
          <p:cNvPicPr>
            <a:picLocks noChangeAspect="1"/>
          </p:cNvPicPr>
          <p:nvPr/>
        </p:nvPicPr>
        <p:blipFill>
          <a:blip r:embed="rId16" cstate="screen"/>
          <a:stretch>
            <a:fillRect/>
          </a:stretch>
        </p:blipFill>
        <p:spPr>
          <a:xfrm>
            <a:off x="4640007" y="1380669"/>
            <a:ext cx="412667" cy="274320"/>
          </a:xfrm>
          <a:prstGeom prst="rect">
            <a:avLst/>
          </a:prstGeom>
          <a:ln>
            <a:solidFill>
              <a:schemeClr val="bg1">
                <a:lumMod val="75000"/>
              </a:schemeClr>
            </a:solidFill>
          </a:ln>
        </p:spPr>
      </p:pic>
      <p:pic>
        <p:nvPicPr>
          <p:cNvPr id="44" name="Picture 43"/>
          <p:cNvPicPr>
            <a:picLocks noChangeAspect="1"/>
          </p:cNvPicPr>
          <p:nvPr/>
        </p:nvPicPr>
        <p:blipFill>
          <a:blip r:embed="rId17" cstate="screen"/>
          <a:stretch>
            <a:fillRect/>
          </a:stretch>
        </p:blipFill>
        <p:spPr>
          <a:xfrm>
            <a:off x="5081636" y="1380669"/>
            <a:ext cx="372905" cy="274320"/>
          </a:xfrm>
          <a:prstGeom prst="rect">
            <a:avLst/>
          </a:prstGeom>
          <a:ln>
            <a:solidFill>
              <a:schemeClr val="bg1">
                <a:lumMod val="75000"/>
              </a:schemeClr>
            </a:solidFill>
          </a:ln>
        </p:spPr>
      </p:pic>
    </p:spTree>
    <p:extLst>
      <p:ext uri="{BB962C8B-B14F-4D97-AF65-F5344CB8AC3E}">
        <p14:creationId xmlns:p14="http://schemas.microsoft.com/office/powerpoint/2010/main" val="3992280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55"/>
          <p:cNvGrpSpPr/>
          <p:nvPr/>
        </p:nvGrpSpPr>
        <p:grpSpPr>
          <a:xfrm>
            <a:off x="979171" y="2184923"/>
            <a:ext cx="1564004" cy="1063101"/>
            <a:chOff x="1114425" y="1736033"/>
            <a:chExt cx="2338439" cy="1554480"/>
          </a:xfrm>
        </p:grpSpPr>
        <p:pic>
          <p:nvPicPr>
            <p:cNvPr id="58" name="Picture 57"/>
            <p:cNvPicPr>
              <a:picLocks noChangeAspect="1"/>
            </p:cNvPicPr>
            <p:nvPr/>
          </p:nvPicPr>
          <p:blipFill>
            <a:blip r:embed="rId6" cstate="screen"/>
            <a:stretch>
              <a:fillRect/>
            </a:stretch>
          </p:blipFill>
          <p:spPr>
            <a:xfrm>
              <a:off x="1114425" y="1736033"/>
              <a:ext cx="2338439" cy="1554480"/>
            </a:xfrm>
            <a:prstGeom prst="rect">
              <a:avLst/>
            </a:prstGeom>
          </p:spPr>
        </p:pic>
        <p:sp>
          <p:nvSpPr>
            <p:cNvPr id="60" name="Rounded Rectangle 59"/>
            <p:cNvSpPr/>
            <p:nvPr/>
          </p:nvSpPr>
          <p:spPr>
            <a:xfrm>
              <a:off x="1128712" y="1800225"/>
              <a:ext cx="842964" cy="1171576"/>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ounded Rectangle 70"/>
            <p:cNvSpPr/>
            <p:nvPr/>
          </p:nvSpPr>
          <p:spPr>
            <a:xfrm>
              <a:off x="3095625" y="2971800"/>
              <a:ext cx="333376" cy="30480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56"/>
          <p:cNvGrpSpPr/>
          <p:nvPr/>
        </p:nvGrpSpPr>
        <p:grpSpPr>
          <a:xfrm>
            <a:off x="4042368" y="2184923"/>
            <a:ext cx="1564004" cy="1063101"/>
            <a:chOff x="3838082" y="1736033"/>
            <a:chExt cx="2338439" cy="1554480"/>
          </a:xfrm>
        </p:grpSpPr>
        <p:pic>
          <p:nvPicPr>
            <p:cNvPr id="73" name="Picture 72"/>
            <p:cNvPicPr>
              <a:picLocks noChangeAspect="1"/>
            </p:cNvPicPr>
            <p:nvPr/>
          </p:nvPicPr>
          <p:blipFill>
            <a:blip r:embed="rId7" cstate="screen"/>
            <a:stretch>
              <a:fillRect/>
            </a:stretch>
          </p:blipFill>
          <p:spPr>
            <a:xfrm>
              <a:off x="3838082" y="1736033"/>
              <a:ext cx="2338439" cy="1554480"/>
            </a:xfrm>
            <a:prstGeom prst="rect">
              <a:avLst/>
            </a:prstGeom>
          </p:spPr>
        </p:pic>
        <p:sp>
          <p:nvSpPr>
            <p:cNvPr id="78" name="Rounded Rectangle 77"/>
            <p:cNvSpPr/>
            <p:nvPr/>
          </p:nvSpPr>
          <p:spPr>
            <a:xfrm>
              <a:off x="3868738" y="1756457"/>
              <a:ext cx="2274887" cy="151061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ounded Rectangle 80"/>
            <p:cNvSpPr/>
            <p:nvPr/>
          </p:nvSpPr>
          <p:spPr>
            <a:xfrm>
              <a:off x="4419599" y="1908857"/>
              <a:ext cx="1219201" cy="18664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ounded Rectangle 81"/>
            <p:cNvSpPr/>
            <p:nvPr/>
          </p:nvSpPr>
          <p:spPr>
            <a:xfrm>
              <a:off x="4819650" y="2905125"/>
              <a:ext cx="419101" cy="19050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57"/>
          <p:cNvGrpSpPr/>
          <p:nvPr/>
        </p:nvGrpSpPr>
        <p:grpSpPr>
          <a:xfrm>
            <a:off x="7188644" y="2184923"/>
            <a:ext cx="1564005" cy="1063101"/>
            <a:chOff x="6581774" y="1736033"/>
            <a:chExt cx="2338440" cy="1554480"/>
          </a:xfrm>
        </p:grpSpPr>
        <p:pic>
          <p:nvPicPr>
            <p:cNvPr id="87" name="Picture 86"/>
            <p:cNvPicPr>
              <a:picLocks noChangeAspect="1"/>
            </p:cNvPicPr>
            <p:nvPr/>
          </p:nvPicPr>
          <p:blipFill>
            <a:blip r:embed="rId8" cstate="screen"/>
            <a:stretch>
              <a:fillRect/>
            </a:stretch>
          </p:blipFill>
          <p:spPr>
            <a:xfrm>
              <a:off x="6581774" y="1736033"/>
              <a:ext cx="2338440" cy="1554480"/>
            </a:xfrm>
            <a:prstGeom prst="rect">
              <a:avLst/>
            </a:prstGeom>
          </p:spPr>
        </p:pic>
        <p:sp>
          <p:nvSpPr>
            <p:cNvPr id="88" name="Rounded Rectangle 87"/>
            <p:cNvSpPr/>
            <p:nvPr/>
          </p:nvSpPr>
          <p:spPr>
            <a:xfrm>
              <a:off x="6605586" y="1753282"/>
              <a:ext cx="2290763" cy="1532843"/>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Rounded Rectangle 88"/>
            <p:cNvSpPr/>
            <p:nvPr/>
          </p:nvSpPr>
          <p:spPr>
            <a:xfrm>
              <a:off x="7191375" y="1794557"/>
              <a:ext cx="1171575" cy="34856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ounded Rectangle 89"/>
            <p:cNvSpPr/>
            <p:nvPr/>
          </p:nvSpPr>
          <p:spPr>
            <a:xfrm>
              <a:off x="7610475" y="2209800"/>
              <a:ext cx="333376" cy="18097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0" name="Rectangle 49"/>
          <p:cNvSpPr/>
          <p:nvPr/>
        </p:nvSpPr>
        <p:spPr>
          <a:xfrm>
            <a:off x="902664" y="1304210"/>
            <a:ext cx="7416676" cy="28575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8" name="Title 7"/>
          <p:cNvSpPr>
            <a:spLocks noGrp="1"/>
          </p:cNvSpPr>
          <p:nvPr>
            <p:ph type="title"/>
          </p:nvPr>
        </p:nvSpPr>
        <p:spPr>
          <a:xfrm>
            <a:off x="228600" y="133350"/>
            <a:ext cx="8091486" cy="708479"/>
          </a:xfrm>
        </p:spPr>
        <p:txBody>
          <a:bodyPr/>
          <a:lstStyle/>
          <a:p>
            <a:r>
              <a:rPr lang="en-US" dirty="0"/>
              <a:t>Many respondents like the image used at Concept C, though many also like the simple, easy to understand design of Concept A</a:t>
            </a:r>
          </a:p>
        </p:txBody>
      </p:sp>
      <p:sp>
        <p:nvSpPr>
          <p:cNvPr id="9" name="Text Placeholder 8"/>
          <p:cNvSpPr>
            <a:spLocks noGrp="1"/>
          </p:cNvSpPr>
          <p:nvPr>
            <p:ph type="body" sz="quarter" idx="13"/>
          </p:nvPr>
        </p:nvSpPr>
        <p:spPr/>
        <p:txBody>
          <a:bodyPr/>
          <a:lstStyle/>
          <a:p>
            <a:r>
              <a:rPr lang="en-US" sz="1200" i="1" dirty="0"/>
              <a:t>Japanese B2B | Login Screen</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45</a:t>
            </a:fld>
            <a:endParaRPr lang="en-US" dirty="0">
              <a:solidFill>
                <a:prstClr val="white"/>
              </a:solidFill>
            </a:endParaRPr>
          </a:p>
        </p:txBody>
      </p:sp>
      <p:pic>
        <p:nvPicPr>
          <p:cNvPr id="32" name="Picture 5" descr="C:\Users\cmitchell\Desktop\1280px-Flag_of_Japan.svg.png"/>
          <p:cNvPicPr>
            <a:picLocks noChangeAspect="1" noChangeArrowheads="1"/>
          </p:cNvPicPr>
          <p:nvPr/>
        </p:nvPicPr>
        <p:blipFill>
          <a:blip r:embed="rId9" cstate="screen"/>
          <a:srcRect/>
          <a:stretch>
            <a:fillRect/>
          </a:stretch>
        </p:blipFill>
        <p:spPr bwMode="auto">
          <a:xfrm>
            <a:off x="8514081" y="88900"/>
            <a:ext cx="502920" cy="335148"/>
          </a:xfrm>
          <a:prstGeom prst="rect">
            <a:avLst/>
          </a:prstGeom>
          <a:noFill/>
          <a:ln>
            <a:solidFill>
              <a:schemeClr val="bg2"/>
            </a:solidFill>
          </a:ln>
        </p:spPr>
      </p:pic>
      <p:sp>
        <p:nvSpPr>
          <p:cNvPr id="10" name="Text Placeholder 9"/>
          <p:cNvSpPr>
            <a:spLocks noGrp="1"/>
          </p:cNvSpPr>
          <p:nvPr>
            <p:ph type="body" sz="quarter" idx="14"/>
          </p:nvPr>
        </p:nvSpPr>
        <p:spPr/>
        <p:txBody>
          <a:bodyPr/>
          <a:lstStyle/>
          <a:p>
            <a:r>
              <a:rPr lang="en-US" dirty="0"/>
              <a:t>*	Among Total JP B2B (n = 399) in head-to-head competition.</a:t>
            </a:r>
          </a:p>
          <a:p>
            <a:pPr>
              <a:spcBef>
                <a:spcPts val="0"/>
              </a:spcBef>
            </a:pPr>
            <a:r>
              <a:rPr lang="en-US" dirty="0"/>
              <a:t>Note:	Capital letters indicate statistical significance at the 90% confidence level.</a:t>
            </a:r>
          </a:p>
          <a:p>
            <a:r>
              <a:rPr lang="en-GB" dirty="0"/>
              <a:t>EX1.	Overall, which of these three versions do you prefer?</a:t>
            </a:r>
            <a:r>
              <a:rPr lang="en-US" dirty="0"/>
              <a:t> </a:t>
            </a:r>
          </a:p>
          <a:p>
            <a:r>
              <a:rPr lang="en-US" dirty="0"/>
              <a:t>R1a.	</a:t>
            </a:r>
            <a:r>
              <a:rPr lang="en-GB" dirty="0"/>
              <a:t>Thinking specifically about the login screen (Screen 1), please rate whether you agree or disagree with each statement.</a:t>
            </a:r>
          </a:p>
        </p:txBody>
      </p:sp>
      <p:sp>
        <p:nvSpPr>
          <p:cNvPr id="74" name="TextBox 73"/>
          <p:cNvSpPr txBox="1"/>
          <p:nvPr/>
        </p:nvSpPr>
        <p:spPr>
          <a:xfrm>
            <a:off x="203408" y="3277962"/>
            <a:ext cx="2901742"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Respondents say A is easier to understand vs. B and C because it has a more simple design</a:t>
            </a:r>
          </a:p>
          <a:p>
            <a:pPr marL="117475" indent="-117475">
              <a:spcAft>
                <a:spcPts val="300"/>
              </a:spcAft>
            </a:pPr>
            <a:r>
              <a:rPr lang="en-US" sz="1000" dirty="0">
                <a:solidFill>
                  <a:srgbClr val="003C71"/>
                </a:solidFill>
              </a:rPr>
              <a:t>	A’s stronger performance in the head-to-head comparison vs. C might be partially due to a line break in C’s welcome message that makes it confusing to read</a:t>
            </a:r>
          </a:p>
        </p:txBody>
      </p:sp>
      <p:sp>
        <p:nvSpPr>
          <p:cNvPr id="75" name="TextBox 74"/>
          <p:cNvSpPr txBox="1"/>
          <p:nvPr/>
        </p:nvSpPr>
        <p:spPr>
          <a:xfrm>
            <a:off x="3350483" y="3277962"/>
            <a:ext cx="3059842"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B’s background receives fewer positive comments than A and C because the color wash over an image of a person is cluttered</a:t>
            </a:r>
          </a:p>
          <a:p>
            <a:pPr marL="117475" indent="-117475">
              <a:spcAft>
                <a:spcPts val="300"/>
              </a:spcAft>
            </a:pPr>
            <a:r>
              <a:rPr lang="en-US" sz="800" i="1" dirty="0">
                <a:solidFill>
                  <a:srgbClr val="FF4E00">
                    <a:lumMod val="75000"/>
                  </a:srgbClr>
                </a:solidFill>
              </a:rPr>
              <a:t>	“When a person is in the background, I feel uneasy.”</a:t>
            </a:r>
          </a:p>
          <a:p>
            <a:pPr marL="117475" indent="-117475">
              <a:spcAft>
                <a:spcPts val="300"/>
              </a:spcAft>
            </a:pPr>
            <a:r>
              <a:rPr lang="en-US" sz="1000" dirty="0">
                <a:solidFill>
                  <a:srgbClr val="003C71"/>
                </a:solidFill>
              </a:rPr>
              <a:t>	Many comment that the syntax in the welcome message is flipped, making the phrase hard to read</a:t>
            </a:r>
          </a:p>
          <a:p>
            <a:pPr marL="117475" indent="-117475">
              <a:spcAft>
                <a:spcPts val="300"/>
              </a:spcAft>
            </a:pPr>
            <a:r>
              <a:rPr lang="en-US" sz="800" i="1" dirty="0">
                <a:solidFill>
                  <a:srgbClr val="FF4E00">
                    <a:lumMod val="75000"/>
                  </a:srgbClr>
                </a:solidFill>
              </a:rPr>
              <a:t>	“The word order is wrong.”</a:t>
            </a:r>
          </a:p>
        </p:txBody>
      </p:sp>
      <p:sp>
        <p:nvSpPr>
          <p:cNvPr id="76" name="TextBox 75"/>
          <p:cNvSpPr txBox="1"/>
          <p:nvPr/>
        </p:nvSpPr>
        <p:spPr>
          <a:xfrm>
            <a:off x="6715124" y="3277962"/>
            <a:ext cx="2209801"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Most respondents like the background image because the cityscape is beautiful</a:t>
            </a:r>
          </a:p>
          <a:p>
            <a:pPr marL="117475" indent="-117475">
              <a:spcAft>
                <a:spcPts val="300"/>
              </a:spcAft>
            </a:pPr>
            <a:r>
              <a:rPr lang="en-US" sz="800" i="1" dirty="0">
                <a:solidFill>
                  <a:schemeClr val="accent1">
                    <a:lumMod val="50000"/>
                  </a:schemeClr>
                </a:solidFill>
              </a:rPr>
              <a:t>	“The night view is beautiful.”</a:t>
            </a:r>
          </a:p>
          <a:p>
            <a:pPr marL="117475" indent="-117475">
              <a:spcAft>
                <a:spcPts val="300"/>
              </a:spcAft>
            </a:pPr>
            <a:r>
              <a:rPr lang="en-US" sz="1000" dirty="0">
                <a:solidFill>
                  <a:srgbClr val="003C71"/>
                </a:solidFill>
              </a:rPr>
              <a:t>	Most dislike the welcome message because there is a line break in the middle of the word “helping”</a:t>
            </a:r>
          </a:p>
          <a:p>
            <a:pPr marL="117475" indent="-117475">
              <a:spcAft>
                <a:spcPts val="300"/>
              </a:spcAft>
            </a:pPr>
            <a:r>
              <a:rPr lang="en-US" sz="800" i="1" dirty="0">
                <a:solidFill>
                  <a:srgbClr val="FF4E00">
                    <a:lumMod val="75000"/>
                  </a:srgbClr>
                </a:solidFill>
              </a:rPr>
              <a:t>	“The line breaks are wrong. The headings should be easy to read in Japanese.”</a:t>
            </a:r>
          </a:p>
        </p:txBody>
      </p:sp>
      <p:sp>
        <p:nvSpPr>
          <p:cNvPr id="77" name="TextBox 76"/>
          <p:cNvSpPr txBox="1"/>
          <p:nvPr/>
        </p:nvSpPr>
        <p:spPr>
          <a:xfrm>
            <a:off x="54518" y="3192237"/>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9" name="TextBox 78"/>
          <p:cNvSpPr txBox="1"/>
          <p:nvPr/>
        </p:nvSpPr>
        <p:spPr>
          <a:xfrm>
            <a:off x="6550568" y="3192237"/>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80" name="TextBox 79"/>
          <p:cNvSpPr txBox="1"/>
          <p:nvPr/>
        </p:nvSpPr>
        <p:spPr>
          <a:xfrm>
            <a:off x="3181001" y="3800023"/>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5" name="Group 35"/>
          <p:cNvGrpSpPr/>
          <p:nvPr/>
        </p:nvGrpSpPr>
        <p:grpSpPr>
          <a:xfrm>
            <a:off x="8595860" y="468313"/>
            <a:ext cx="339362" cy="289333"/>
            <a:chOff x="4733925" y="458788"/>
            <a:chExt cx="876300" cy="787400"/>
          </a:xfrm>
          <a:solidFill>
            <a:schemeClr val="accent2"/>
          </a:solidFill>
        </p:grpSpPr>
        <p:sp>
          <p:nvSpPr>
            <p:cNvPr id="37"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7" name="Rectangle 46"/>
          <p:cNvSpPr/>
          <p:nvPr/>
        </p:nvSpPr>
        <p:spPr>
          <a:xfrm>
            <a:off x="4376101" y="855259"/>
            <a:ext cx="4766810" cy="392516"/>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Work with translators throughout design process to ensure wording fits the space allocated in all languages</a:t>
            </a:r>
          </a:p>
        </p:txBody>
      </p:sp>
      <p:sp>
        <p:nvSpPr>
          <p:cNvPr id="42" name="TextBox 41"/>
          <p:cNvSpPr txBox="1"/>
          <p:nvPr/>
        </p:nvSpPr>
        <p:spPr>
          <a:xfrm>
            <a:off x="2793602" y="1282814"/>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49" name="TextBox 48"/>
          <p:cNvSpPr txBox="1"/>
          <p:nvPr/>
        </p:nvSpPr>
        <p:spPr>
          <a:xfrm>
            <a:off x="3181001" y="3152323"/>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52" name="TextBox 51"/>
          <p:cNvSpPr txBox="1"/>
          <p:nvPr/>
        </p:nvSpPr>
        <p:spPr>
          <a:xfrm>
            <a:off x="6550568" y="3647623"/>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cxnSp>
        <p:nvCxnSpPr>
          <p:cNvPr id="59" name="Straight Connector 58"/>
          <p:cNvCxnSpPr/>
          <p:nvPr/>
        </p:nvCxnSpPr>
        <p:spPr>
          <a:xfrm>
            <a:off x="3184273" y="1704221"/>
            <a:ext cx="0" cy="256032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467863" y="1727081"/>
            <a:ext cx="0" cy="256032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1070611" y="164313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63" name="Rectangle 62"/>
          <p:cNvSpPr/>
          <p:nvPr/>
        </p:nvSpPr>
        <p:spPr>
          <a:xfrm>
            <a:off x="0" y="1748740"/>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64" name="Rectangle 63"/>
          <p:cNvSpPr/>
          <p:nvPr/>
        </p:nvSpPr>
        <p:spPr>
          <a:xfrm>
            <a:off x="1361064" y="1837780"/>
            <a:ext cx="800219" cy="307777"/>
          </a:xfrm>
          <a:prstGeom prst="rect">
            <a:avLst/>
          </a:prstGeom>
        </p:spPr>
        <p:txBody>
          <a:bodyPr wrap="none">
            <a:spAutoFit/>
          </a:bodyPr>
          <a:lstStyle/>
          <a:p>
            <a:pPr algn="ctr" defTabSz="457200"/>
            <a:r>
              <a:rPr lang="en-US" sz="1400" b="1" dirty="0">
                <a:solidFill>
                  <a:schemeClr val="tx1">
                    <a:lumMod val="85000"/>
                    <a:lumOff val="15000"/>
                  </a:schemeClr>
                </a:solidFill>
              </a:rPr>
              <a:t>46%BC</a:t>
            </a:r>
          </a:p>
        </p:txBody>
      </p:sp>
      <p:sp>
        <p:nvSpPr>
          <p:cNvPr id="65" name="Rounded Rectangle 64"/>
          <p:cNvSpPr/>
          <p:nvPr/>
        </p:nvSpPr>
        <p:spPr>
          <a:xfrm>
            <a:off x="1332548" y="1867844"/>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TextBox 65"/>
          <p:cNvSpPr txBox="1"/>
          <p:nvPr/>
        </p:nvSpPr>
        <p:spPr>
          <a:xfrm>
            <a:off x="4133808" y="164313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67" name="Rectangle 66"/>
          <p:cNvSpPr/>
          <p:nvPr/>
        </p:nvSpPr>
        <p:spPr>
          <a:xfrm>
            <a:off x="4538074" y="1837780"/>
            <a:ext cx="572593" cy="307777"/>
          </a:xfrm>
          <a:prstGeom prst="rect">
            <a:avLst/>
          </a:prstGeom>
        </p:spPr>
        <p:txBody>
          <a:bodyPr wrap="none">
            <a:spAutoFit/>
          </a:bodyPr>
          <a:lstStyle/>
          <a:p>
            <a:pPr lvl="0" algn="ctr" defTabSz="457200"/>
            <a:r>
              <a:rPr lang="en-US" sz="1400" b="1" dirty="0">
                <a:solidFill>
                  <a:schemeClr val="tx1">
                    <a:lumMod val="85000"/>
                    <a:lumOff val="15000"/>
                  </a:schemeClr>
                </a:solidFill>
              </a:rPr>
              <a:t>15%</a:t>
            </a:r>
          </a:p>
        </p:txBody>
      </p:sp>
      <p:sp>
        <p:nvSpPr>
          <p:cNvPr id="68" name="Rounded Rectangle 67"/>
          <p:cNvSpPr/>
          <p:nvPr/>
        </p:nvSpPr>
        <p:spPr>
          <a:xfrm>
            <a:off x="7542021" y="1867844"/>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TextBox 68"/>
          <p:cNvSpPr txBox="1"/>
          <p:nvPr/>
        </p:nvSpPr>
        <p:spPr>
          <a:xfrm>
            <a:off x="7280084" y="164313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70" name="Rectangle 69"/>
          <p:cNvSpPr/>
          <p:nvPr/>
        </p:nvSpPr>
        <p:spPr>
          <a:xfrm>
            <a:off x="7627443" y="1837780"/>
            <a:ext cx="686406" cy="307777"/>
          </a:xfrm>
          <a:prstGeom prst="rect">
            <a:avLst/>
          </a:prstGeom>
        </p:spPr>
        <p:txBody>
          <a:bodyPr wrap="none">
            <a:spAutoFit/>
          </a:bodyPr>
          <a:lstStyle/>
          <a:p>
            <a:pPr lvl="0" algn="ctr" defTabSz="457200"/>
            <a:r>
              <a:rPr lang="en-US" sz="1400" b="1" dirty="0">
                <a:solidFill>
                  <a:schemeClr val="tx1">
                    <a:lumMod val="85000"/>
                    <a:lumOff val="15000"/>
                  </a:schemeClr>
                </a:solidFill>
              </a:rPr>
              <a:t>39%B</a:t>
            </a:r>
          </a:p>
        </p:txBody>
      </p:sp>
      <p:sp>
        <p:nvSpPr>
          <p:cNvPr id="54" name="Rectangle 53"/>
          <p:cNvSpPr/>
          <p:nvPr/>
        </p:nvSpPr>
        <p:spPr>
          <a:xfrm>
            <a:off x="2889578" y="1316280"/>
            <a:ext cx="5429762" cy="246221"/>
          </a:xfrm>
          <a:prstGeom prst="rect">
            <a:avLst/>
          </a:prstGeom>
        </p:spPr>
        <p:txBody>
          <a:bodyPr wrap="square">
            <a:spAutoFit/>
          </a:bodyPr>
          <a:lstStyle/>
          <a:p>
            <a:pPr marL="117475" lvl="0" indent="-117475">
              <a:spcAft>
                <a:spcPts val="300"/>
              </a:spcAft>
            </a:pPr>
            <a:r>
              <a:rPr lang="en-US" sz="1000" dirty="0">
                <a:solidFill>
                  <a:srgbClr val="003C71"/>
                </a:solidFill>
              </a:rPr>
              <a:t>	McAfee shield and Intel logo draw positive comments because both brands are well-liked</a:t>
            </a:r>
          </a:p>
        </p:txBody>
      </p:sp>
      <p:sp>
        <p:nvSpPr>
          <p:cNvPr id="56" name="TextBox 55"/>
          <p:cNvSpPr txBox="1"/>
          <p:nvPr/>
        </p:nvSpPr>
        <p:spPr>
          <a:xfrm>
            <a:off x="54518" y="3529422"/>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57" name="Rectangle 56"/>
          <p:cNvSpPr/>
          <p:nvPr/>
        </p:nvSpPr>
        <p:spPr>
          <a:xfrm>
            <a:off x="902664" y="1316280"/>
            <a:ext cx="2400300" cy="261610"/>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237173" y="1282650"/>
            <a:ext cx="8669655" cy="46482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174812" cy="708479"/>
          </a:xfrm>
        </p:spPr>
        <p:txBody>
          <a:bodyPr/>
          <a:lstStyle/>
          <a:p>
            <a:r>
              <a:rPr lang="en-US" dirty="0"/>
              <a:t>Like in the US, the menu bar of Concept C is the strongest due to its large text and highlighting, which makes key information easy to find</a:t>
            </a:r>
          </a:p>
        </p:txBody>
      </p:sp>
      <p:sp>
        <p:nvSpPr>
          <p:cNvPr id="9" name="Text Placeholder 8"/>
          <p:cNvSpPr>
            <a:spLocks noGrp="1"/>
          </p:cNvSpPr>
          <p:nvPr>
            <p:ph type="body" sz="quarter" idx="13"/>
          </p:nvPr>
        </p:nvSpPr>
        <p:spPr/>
        <p:txBody>
          <a:bodyPr/>
          <a:lstStyle/>
          <a:p>
            <a:r>
              <a:rPr lang="en-US" sz="1200" i="1" dirty="0"/>
              <a:t>Japanese B2B | Dashboard Screen</a:t>
            </a:r>
          </a:p>
        </p:txBody>
      </p:sp>
      <p:sp>
        <p:nvSpPr>
          <p:cNvPr id="10" name="Text Placeholder 9"/>
          <p:cNvSpPr>
            <a:spLocks noGrp="1"/>
          </p:cNvSpPr>
          <p:nvPr>
            <p:ph type="body" sz="quarter" idx="14"/>
          </p:nvPr>
        </p:nvSpPr>
        <p:spPr/>
        <p:txBody>
          <a:bodyPr/>
          <a:lstStyle/>
          <a:p>
            <a:r>
              <a:rPr lang="en-US" dirty="0"/>
              <a:t>*	 Among Total JP B2B (n = 399) in head-to-head competition.</a:t>
            </a:r>
          </a:p>
          <a:p>
            <a:pPr>
              <a:spcBef>
                <a:spcPts val="0"/>
              </a:spcBef>
            </a:pPr>
            <a:r>
              <a:rPr lang="en-US" dirty="0"/>
              <a:t>Note:	Capital letters indicate statistical significance at the 90% confidence level.</a:t>
            </a:r>
          </a:p>
          <a:p>
            <a:r>
              <a:rPr lang="en-GB" dirty="0"/>
              <a:t>EX2.	Overall, which of these three versions do you prefer?</a:t>
            </a:r>
            <a:r>
              <a:rPr lang="en-US" dirty="0"/>
              <a:t> </a:t>
            </a:r>
          </a:p>
          <a:p>
            <a:r>
              <a:rPr lang="en-US" dirty="0"/>
              <a:t>R1b.	</a:t>
            </a:r>
            <a:r>
              <a:rPr lang="en-GB" dirty="0"/>
              <a:t>Thinking specifically about the dashboard screen (Screen 2),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46</a:t>
            </a:fld>
            <a:endParaRPr lang="en-US" dirty="0">
              <a:solidFill>
                <a:prstClr val="white"/>
              </a:solidFill>
            </a:endParaRPr>
          </a:p>
        </p:txBody>
      </p:sp>
      <p:pic>
        <p:nvPicPr>
          <p:cNvPr id="31" name="Picture 5" descr="C:\Users\cmitchell\Desktop\1280px-Flag_of_Japan.svg.png"/>
          <p:cNvPicPr>
            <a:picLocks noChangeAspect="1" noChangeArrowheads="1"/>
          </p:cNvPicPr>
          <p:nvPr/>
        </p:nvPicPr>
        <p:blipFill>
          <a:blip r:embed="rId6" cstate="screen"/>
          <a:srcRect/>
          <a:stretch>
            <a:fillRect/>
          </a:stretch>
        </p:blipFill>
        <p:spPr bwMode="auto">
          <a:xfrm>
            <a:off x="8514081" y="88900"/>
            <a:ext cx="502920" cy="335148"/>
          </a:xfrm>
          <a:prstGeom prst="rect">
            <a:avLst/>
          </a:prstGeom>
          <a:noFill/>
          <a:ln>
            <a:solidFill>
              <a:schemeClr val="bg2"/>
            </a:solidFill>
          </a:ln>
        </p:spPr>
      </p:pic>
      <p:sp>
        <p:nvSpPr>
          <p:cNvPr id="61" name="TextBox 60"/>
          <p:cNvSpPr txBox="1"/>
          <p:nvPr/>
        </p:nvSpPr>
        <p:spPr>
          <a:xfrm>
            <a:off x="6162673" y="3394701"/>
            <a:ext cx="2744155"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Menu rated easiest to understand since large text in Intel Clear Pro font </a:t>
            </a:r>
            <a:r>
              <a:rPr lang="en-US" sz="900" dirty="0">
                <a:solidFill>
                  <a:srgbClr val="003C71"/>
                </a:solidFill>
              </a:rPr>
              <a:t>(vs. icons used in A and B) </a:t>
            </a:r>
            <a:r>
              <a:rPr lang="en-US" sz="1000" dirty="0">
                <a:solidFill>
                  <a:srgbClr val="003C71"/>
                </a:solidFill>
              </a:rPr>
              <a:t>is easier to read and red highlighting of suspicious activity ensures this important information is not missed</a:t>
            </a:r>
          </a:p>
          <a:p>
            <a:pPr marL="117475" indent="-117475">
              <a:spcAft>
                <a:spcPts val="300"/>
              </a:spcAft>
            </a:pPr>
            <a:r>
              <a:rPr lang="en-US" sz="800" i="1" dirty="0">
                <a:solidFill>
                  <a:schemeClr val="accent1">
                    <a:lumMod val="50000"/>
                  </a:schemeClr>
                </a:solidFill>
              </a:rPr>
              <a:t>	“It's good the most important elements stand out due to the red background.”</a:t>
            </a:r>
          </a:p>
          <a:p>
            <a:pPr marL="117475" indent="-117475">
              <a:spcAft>
                <a:spcPts val="300"/>
              </a:spcAft>
            </a:pPr>
            <a:r>
              <a:rPr lang="en-US" sz="800" i="1" dirty="0">
                <a:solidFill>
                  <a:schemeClr val="accent1">
                    <a:lumMod val="50000"/>
                  </a:schemeClr>
                </a:solidFill>
              </a:rPr>
              <a:t>	“The threat seriousness is instantly understood.”</a:t>
            </a:r>
          </a:p>
        </p:txBody>
      </p:sp>
      <p:sp>
        <p:nvSpPr>
          <p:cNvPr id="74" name="TextBox 73"/>
          <p:cNvSpPr txBox="1"/>
          <p:nvPr/>
        </p:nvSpPr>
        <p:spPr>
          <a:xfrm>
            <a:off x="6007643" y="3289926"/>
            <a:ext cx="305454"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5" name="TextBox 74"/>
          <p:cNvSpPr txBox="1"/>
          <p:nvPr/>
        </p:nvSpPr>
        <p:spPr>
          <a:xfrm>
            <a:off x="1386840" y="1222325"/>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2" name="Group 35"/>
          <p:cNvGrpSpPr/>
          <p:nvPr/>
        </p:nvGrpSpPr>
        <p:grpSpPr>
          <a:xfrm>
            <a:off x="8596614" y="468313"/>
            <a:ext cx="339362" cy="289333"/>
            <a:chOff x="4733925" y="458788"/>
            <a:chExt cx="876300" cy="787400"/>
          </a:xfrm>
          <a:solidFill>
            <a:schemeClr val="accent2"/>
          </a:solidFill>
        </p:grpSpPr>
        <p:sp>
          <p:nvSpPr>
            <p:cNvPr id="37"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0" name="Rectangle 39"/>
          <p:cNvSpPr/>
          <p:nvPr/>
        </p:nvSpPr>
        <p:spPr>
          <a:xfrm>
            <a:off x="3451860" y="859705"/>
            <a:ext cx="5692142" cy="338328"/>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Streamline information as much as possible to aid comprehension</a:t>
            </a:r>
          </a:p>
        </p:txBody>
      </p:sp>
      <p:sp>
        <p:nvSpPr>
          <p:cNvPr id="41" name="TextBox 40"/>
          <p:cNvSpPr txBox="1"/>
          <p:nvPr/>
        </p:nvSpPr>
        <p:spPr>
          <a:xfrm>
            <a:off x="6223635" y="1222325"/>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3" name="Group 65"/>
          <p:cNvGrpSpPr/>
          <p:nvPr/>
        </p:nvGrpSpPr>
        <p:grpSpPr>
          <a:xfrm>
            <a:off x="6767164" y="2418128"/>
            <a:ext cx="1554480" cy="914400"/>
            <a:chOff x="6591299" y="1877108"/>
            <a:chExt cx="2362201" cy="1559402"/>
          </a:xfrm>
        </p:grpSpPr>
        <p:pic>
          <p:nvPicPr>
            <p:cNvPr id="85" name="Picture 84"/>
            <p:cNvPicPr>
              <a:picLocks noChangeAspect="1"/>
            </p:cNvPicPr>
            <p:nvPr/>
          </p:nvPicPr>
          <p:blipFill>
            <a:blip r:embed="rId7" cstate="screen"/>
            <a:stretch>
              <a:fillRect/>
            </a:stretch>
          </p:blipFill>
          <p:spPr>
            <a:xfrm>
              <a:off x="6591299" y="1882030"/>
              <a:ext cx="2338440" cy="1554480"/>
            </a:xfrm>
            <a:prstGeom prst="rect">
              <a:avLst/>
            </a:prstGeom>
          </p:spPr>
        </p:pic>
        <p:sp>
          <p:nvSpPr>
            <p:cNvPr id="35" name="Rounded Rectangle 34"/>
            <p:cNvSpPr/>
            <p:nvPr/>
          </p:nvSpPr>
          <p:spPr>
            <a:xfrm>
              <a:off x="6596062" y="1877108"/>
              <a:ext cx="2357438" cy="28506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ounded Rectangle 45"/>
            <p:cNvSpPr/>
            <p:nvPr/>
          </p:nvSpPr>
          <p:spPr>
            <a:xfrm>
              <a:off x="6640513" y="2985182"/>
              <a:ext cx="2303462"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ounded Rectangle 46"/>
            <p:cNvSpPr/>
            <p:nvPr/>
          </p:nvSpPr>
          <p:spPr>
            <a:xfrm>
              <a:off x="6600824" y="2166032"/>
              <a:ext cx="1571625" cy="76766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63"/>
          <p:cNvGrpSpPr/>
          <p:nvPr/>
        </p:nvGrpSpPr>
        <p:grpSpPr>
          <a:xfrm>
            <a:off x="3831602" y="2418128"/>
            <a:ext cx="1554480" cy="914400"/>
            <a:chOff x="3833812" y="1877108"/>
            <a:chExt cx="2357438" cy="1559402"/>
          </a:xfrm>
        </p:grpSpPr>
        <p:pic>
          <p:nvPicPr>
            <p:cNvPr id="84" name="Picture 83"/>
            <p:cNvPicPr>
              <a:picLocks noChangeAspect="1"/>
            </p:cNvPicPr>
            <p:nvPr/>
          </p:nvPicPr>
          <p:blipFill>
            <a:blip r:embed="rId8" cstate="screen"/>
            <a:stretch>
              <a:fillRect/>
            </a:stretch>
          </p:blipFill>
          <p:spPr>
            <a:xfrm>
              <a:off x="3838575" y="1882030"/>
              <a:ext cx="2338440" cy="1554480"/>
            </a:xfrm>
            <a:prstGeom prst="rect">
              <a:avLst/>
            </a:prstGeom>
          </p:spPr>
        </p:pic>
        <p:sp>
          <p:nvSpPr>
            <p:cNvPr id="42" name="Rounded Rectangle 41"/>
            <p:cNvSpPr/>
            <p:nvPr/>
          </p:nvSpPr>
          <p:spPr>
            <a:xfrm>
              <a:off x="3848099" y="2166032"/>
              <a:ext cx="1571625" cy="76766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3887788" y="2985182"/>
              <a:ext cx="2303462"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ounded Rectangle 48"/>
            <p:cNvSpPr/>
            <p:nvPr/>
          </p:nvSpPr>
          <p:spPr>
            <a:xfrm>
              <a:off x="3833812" y="1877108"/>
              <a:ext cx="2357438" cy="28506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54"/>
          <p:cNvGrpSpPr/>
          <p:nvPr/>
        </p:nvGrpSpPr>
        <p:grpSpPr>
          <a:xfrm>
            <a:off x="886515" y="2418128"/>
            <a:ext cx="1554480" cy="914400"/>
            <a:chOff x="1057275" y="1877108"/>
            <a:chExt cx="2338440" cy="1559402"/>
          </a:xfrm>
        </p:grpSpPr>
        <p:pic>
          <p:nvPicPr>
            <p:cNvPr id="76" name="Picture 75"/>
            <p:cNvPicPr>
              <a:picLocks noChangeAspect="1"/>
            </p:cNvPicPr>
            <p:nvPr/>
          </p:nvPicPr>
          <p:blipFill>
            <a:blip r:embed="rId9" cstate="screen"/>
            <a:stretch>
              <a:fillRect/>
            </a:stretch>
          </p:blipFill>
          <p:spPr>
            <a:xfrm>
              <a:off x="1057275" y="1882030"/>
              <a:ext cx="2338440" cy="1554480"/>
            </a:xfrm>
            <a:prstGeom prst="rect">
              <a:avLst/>
            </a:prstGeom>
          </p:spPr>
        </p:pic>
        <p:sp>
          <p:nvSpPr>
            <p:cNvPr id="33" name="Rounded Rectangle 32"/>
            <p:cNvSpPr/>
            <p:nvPr/>
          </p:nvSpPr>
          <p:spPr>
            <a:xfrm>
              <a:off x="1087438" y="2985182"/>
              <a:ext cx="2303462"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ounded Rectangle 47"/>
            <p:cNvSpPr/>
            <p:nvPr/>
          </p:nvSpPr>
          <p:spPr>
            <a:xfrm>
              <a:off x="1143000" y="2247900"/>
              <a:ext cx="1457324" cy="68580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ounded Rectangle 51"/>
            <p:cNvSpPr/>
            <p:nvPr/>
          </p:nvSpPr>
          <p:spPr>
            <a:xfrm>
              <a:off x="1095375" y="1877108"/>
              <a:ext cx="2276475" cy="28506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TextBox 52"/>
          <p:cNvSpPr txBox="1"/>
          <p:nvPr/>
        </p:nvSpPr>
        <p:spPr>
          <a:xfrm>
            <a:off x="4225290" y="1222325"/>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cxnSp>
        <p:nvCxnSpPr>
          <p:cNvPr id="67" name="Straight Connector 66"/>
          <p:cNvCxnSpPr/>
          <p:nvPr/>
        </p:nvCxnSpPr>
        <p:spPr>
          <a:xfrm>
            <a:off x="3115693" y="1847096"/>
            <a:ext cx="0" cy="24688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003043" y="1869956"/>
            <a:ext cx="0" cy="24688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973193" y="190793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70" name="Rectangle 69"/>
          <p:cNvSpPr/>
          <p:nvPr/>
        </p:nvSpPr>
        <p:spPr>
          <a:xfrm>
            <a:off x="0" y="2030680"/>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71" name="Rectangle 70"/>
          <p:cNvSpPr/>
          <p:nvPr/>
        </p:nvSpPr>
        <p:spPr>
          <a:xfrm>
            <a:off x="1377459" y="2092235"/>
            <a:ext cx="572593" cy="307777"/>
          </a:xfrm>
          <a:prstGeom prst="rect">
            <a:avLst/>
          </a:prstGeom>
        </p:spPr>
        <p:txBody>
          <a:bodyPr wrap="none">
            <a:spAutoFit/>
          </a:bodyPr>
          <a:lstStyle/>
          <a:p>
            <a:pPr lvl="0" algn="ctr" defTabSz="457200"/>
            <a:r>
              <a:rPr lang="en-US" sz="1400" b="1" dirty="0">
                <a:solidFill>
                  <a:schemeClr val="tx1">
                    <a:lumMod val="85000"/>
                    <a:lumOff val="15000"/>
                  </a:schemeClr>
                </a:solidFill>
              </a:rPr>
              <a:t>23%</a:t>
            </a:r>
          </a:p>
        </p:txBody>
      </p:sp>
      <p:sp>
        <p:nvSpPr>
          <p:cNvPr id="73" name="TextBox 72"/>
          <p:cNvSpPr txBox="1"/>
          <p:nvPr/>
        </p:nvSpPr>
        <p:spPr>
          <a:xfrm>
            <a:off x="3918280" y="190793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77" name="Rectangle 76"/>
          <p:cNvSpPr/>
          <p:nvPr/>
        </p:nvSpPr>
        <p:spPr>
          <a:xfrm>
            <a:off x="4262433" y="2092235"/>
            <a:ext cx="692818" cy="307777"/>
          </a:xfrm>
          <a:prstGeom prst="rect">
            <a:avLst/>
          </a:prstGeom>
        </p:spPr>
        <p:txBody>
          <a:bodyPr wrap="none">
            <a:spAutoFit/>
          </a:bodyPr>
          <a:lstStyle/>
          <a:p>
            <a:pPr lvl="0" algn="ctr" defTabSz="457200"/>
            <a:r>
              <a:rPr lang="en-US" sz="1400" b="1" dirty="0">
                <a:solidFill>
                  <a:schemeClr val="tx1">
                    <a:lumMod val="85000"/>
                    <a:lumOff val="15000"/>
                  </a:schemeClr>
                </a:solidFill>
              </a:rPr>
              <a:t>33%A</a:t>
            </a:r>
          </a:p>
        </p:txBody>
      </p:sp>
      <p:sp>
        <p:nvSpPr>
          <p:cNvPr id="78" name="Rounded Rectangle 77"/>
          <p:cNvSpPr/>
          <p:nvPr/>
        </p:nvSpPr>
        <p:spPr>
          <a:xfrm>
            <a:off x="7115779" y="2122299"/>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TextBox 78"/>
          <p:cNvSpPr txBox="1"/>
          <p:nvPr/>
        </p:nvSpPr>
        <p:spPr>
          <a:xfrm>
            <a:off x="6853842" y="1907930"/>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80" name="Rectangle 79"/>
          <p:cNvSpPr/>
          <p:nvPr/>
        </p:nvSpPr>
        <p:spPr>
          <a:xfrm>
            <a:off x="7141088" y="2092235"/>
            <a:ext cx="806632" cy="307777"/>
          </a:xfrm>
          <a:prstGeom prst="rect">
            <a:avLst/>
          </a:prstGeom>
        </p:spPr>
        <p:txBody>
          <a:bodyPr wrap="none">
            <a:spAutoFit/>
          </a:bodyPr>
          <a:lstStyle/>
          <a:p>
            <a:pPr lvl="0" algn="ctr" defTabSz="457200"/>
            <a:r>
              <a:rPr lang="en-US" sz="1400" b="1" dirty="0">
                <a:solidFill>
                  <a:schemeClr val="tx1">
                    <a:lumMod val="85000"/>
                    <a:lumOff val="15000"/>
                  </a:schemeClr>
                </a:solidFill>
              </a:rPr>
              <a:t>44%AB</a:t>
            </a:r>
          </a:p>
        </p:txBody>
      </p:sp>
      <p:sp>
        <p:nvSpPr>
          <p:cNvPr id="51" name="Rectangle 50"/>
          <p:cNvSpPr/>
          <p:nvPr/>
        </p:nvSpPr>
        <p:spPr>
          <a:xfrm>
            <a:off x="278129" y="1299617"/>
            <a:ext cx="1362075" cy="430887"/>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54" name="Rectangle 53"/>
          <p:cNvSpPr/>
          <p:nvPr/>
        </p:nvSpPr>
        <p:spPr>
          <a:xfrm>
            <a:off x="1461135" y="1315005"/>
            <a:ext cx="2981325" cy="400110"/>
          </a:xfrm>
          <a:prstGeom prst="rect">
            <a:avLst/>
          </a:prstGeom>
        </p:spPr>
        <p:txBody>
          <a:bodyPr wrap="square">
            <a:spAutoFit/>
          </a:bodyPr>
          <a:lstStyle/>
          <a:p>
            <a:pPr marL="117475" lvl="0" indent="-117475">
              <a:spcAft>
                <a:spcPts val="300"/>
              </a:spcAft>
            </a:pPr>
            <a:r>
              <a:rPr lang="en-US" sz="1000" dirty="0">
                <a:solidFill>
                  <a:srgbClr val="003C71"/>
                </a:solidFill>
              </a:rPr>
              <a:t>	Many do not like the event count boxes because the text is small and difficult to read</a:t>
            </a:r>
          </a:p>
        </p:txBody>
      </p:sp>
      <p:sp>
        <p:nvSpPr>
          <p:cNvPr id="55" name="Rectangle 54"/>
          <p:cNvSpPr/>
          <p:nvPr/>
        </p:nvSpPr>
        <p:spPr>
          <a:xfrm>
            <a:off x="4301488" y="1315005"/>
            <a:ext cx="2023112" cy="400110"/>
          </a:xfrm>
          <a:prstGeom prst="rect">
            <a:avLst/>
          </a:prstGeom>
        </p:spPr>
        <p:txBody>
          <a:bodyPr wrap="square">
            <a:spAutoFit/>
          </a:bodyPr>
          <a:lstStyle/>
          <a:p>
            <a:pPr marL="117475" lvl="0" indent="-117475">
              <a:spcAft>
                <a:spcPts val="300"/>
              </a:spcAft>
            </a:pPr>
            <a:r>
              <a:rPr lang="en-US" sz="1000" dirty="0">
                <a:solidFill>
                  <a:srgbClr val="003C71"/>
                </a:solidFill>
              </a:rPr>
              <a:t>	Similar to US, many say the map is difficult to understand </a:t>
            </a:r>
          </a:p>
        </p:txBody>
      </p:sp>
      <p:sp>
        <p:nvSpPr>
          <p:cNvPr id="56" name="Rectangle 55"/>
          <p:cNvSpPr/>
          <p:nvPr/>
        </p:nvSpPr>
        <p:spPr>
          <a:xfrm>
            <a:off x="6431280" y="1315005"/>
            <a:ext cx="2606040" cy="400110"/>
          </a:xfrm>
          <a:prstGeom prst="rect">
            <a:avLst/>
          </a:prstGeom>
        </p:spPr>
        <p:txBody>
          <a:bodyPr wrap="square">
            <a:spAutoFit/>
          </a:bodyPr>
          <a:lstStyle/>
          <a:p>
            <a:r>
              <a:rPr lang="en-US" sz="1000" dirty="0">
                <a:solidFill>
                  <a:srgbClr val="003C71"/>
                </a:solidFill>
              </a:rPr>
              <a:t>Some prefer a local (vs. global) map and want Japan to appear in the center</a:t>
            </a:r>
            <a:endParaRPr lang="en-US" dirty="0"/>
          </a:p>
        </p:txBody>
      </p:sp>
      <p:sp>
        <p:nvSpPr>
          <p:cNvPr id="58" name="TextBox 57"/>
          <p:cNvSpPr txBox="1"/>
          <p:nvPr/>
        </p:nvSpPr>
        <p:spPr>
          <a:xfrm>
            <a:off x="680555" y="3394701"/>
            <a:ext cx="2221341"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Concept A’s menu bar is weakest because the grays and whites do not pull attention to the important information the menu bar contains</a:t>
            </a:r>
          </a:p>
          <a:p>
            <a:pPr marL="117475" indent="-117475">
              <a:spcAft>
                <a:spcPts val="300"/>
              </a:spcAft>
            </a:pPr>
            <a:r>
              <a:rPr lang="en-US" sz="800" i="1" dirty="0">
                <a:solidFill>
                  <a:srgbClr val="FF4E00">
                    <a:lumMod val="75000"/>
                  </a:srgbClr>
                </a:solidFill>
              </a:rPr>
              <a:t>	“It doesn’t stand out.”</a:t>
            </a:r>
          </a:p>
        </p:txBody>
      </p:sp>
      <p:sp>
        <p:nvSpPr>
          <p:cNvPr id="59" name="TextBox 58"/>
          <p:cNvSpPr txBox="1"/>
          <p:nvPr/>
        </p:nvSpPr>
        <p:spPr>
          <a:xfrm>
            <a:off x="530061" y="3254960"/>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63" name="TextBox 62"/>
          <p:cNvSpPr txBox="1"/>
          <p:nvPr/>
        </p:nvSpPr>
        <p:spPr>
          <a:xfrm>
            <a:off x="3257550" y="3394701"/>
            <a:ext cx="2562226"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Icons in A and B require extra work to interpret and leave less space for large, easy to read text</a:t>
            </a:r>
          </a:p>
          <a:p>
            <a:pPr marL="117475" indent="-117475">
              <a:spcAft>
                <a:spcPts val="300"/>
              </a:spcAft>
            </a:pPr>
            <a:r>
              <a:rPr lang="en-US" sz="800" i="1" dirty="0">
                <a:solidFill>
                  <a:srgbClr val="FF4E00">
                    <a:lumMod val="75000"/>
                  </a:srgbClr>
                </a:solidFill>
              </a:rPr>
              <a:t>	“I do not find the icons intuitive.”</a:t>
            </a:r>
          </a:p>
          <a:p>
            <a:pPr marL="117475" indent="-117475">
              <a:spcAft>
                <a:spcPts val="300"/>
              </a:spcAft>
            </a:pPr>
            <a:r>
              <a:rPr lang="en-US" sz="800" i="1" dirty="0">
                <a:solidFill>
                  <a:srgbClr val="FF4E00">
                    <a:lumMod val="75000"/>
                  </a:srgbClr>
                </a:solidFill>
              </a:rPr>
              <a:t>	“The font would be better if it was a bit bigger.” </a:t>
            </a:r>
          </a:p>
        </p:txBody>
      </p:sp>
      <p:sp>
        <p:nvSpPr>
          <p:cNvPr id="64" name="TextBox 63"/>
          <p:cNvSpPr txBox="1"/>
          <p:nvPr/>
        </p:nvSpPr>
        <p:spPr>
          <a:xfrm>
            <a:off x="3107055" y="3254960"/>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314325" y="1497864"/>
            <a:ext cx="8515350" cy="41029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42" name="Rectangle 41"/>
          <p:cNvSpPr/>
          <p:nvPr/>
        </p:nvSpPr>
        <p:spPr>
          <a:xfrm>
            <a:off x="1851660" y="1502954"/>
            <a:ext cx="3724276" cy="400110"/>
          </a:xfrm>
          <a:prstGeom prst="rect">
            <a:avLst/>
          </a:prstGeom>
        </p:spPr>
        <p:txBody>
          <a:bodyPr wrap="square">
            <a:spAutoFit/>
          </a:bodyPr>
          <a:lstStyle/>
          <a:p>
            <a:pPr marL="117475" lvl="0" indent="-117475">
              <a:spcAft>
                <a:spcPts val="300"/>
              </a:spcAft>
            </a:pPr>
            <a:r>
              <a:rPr lang="en-US" sz="1000" dirty="0">
                <a:solidFill>
                  <a:srgbClr val="003C71"/>
                </a:solidFill>
              </a:rPr>
              <a:t>	In Japan, many say text is too small, suggesting a larger font might be needed for non-Roman character languages</a:t>
            </a:r>
          </a:p>
        </p:txBody>
      </p:sp>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04200" cy="708479"/>
          </a:xfrm>
        </p:spPr>
        <p:txBody>
          <a:bodyPr/>
          <a:lstStyle/>
          <a:p>
            <a:r>
              <a:rPr lang="en-US" dirty="0"/>
              <a:t>Similar to the US, many Japanese respondents find the timeline difficult to understand because of the amount of information it contains</a:t>
            </a:r>
          </a:p>
        </p:txBody>
      </p:sp>
      <p:sp>
        <p:nvSpPr>
          <p:cNvPr id="9" name="Text Placeholder 8"/>
          <p:cNvSpPr>
            <a:spLocks noGrp="1"/>
          </p:cNvSpPr>
          <p:nvPr>
            <p:ph type="body" sz="quarter" idx="13"/>
          </p:nvPr>
        </p:nvSpPr>
        <p:spPr/>
        <p:txBody>
          <a:bodyPr/>
          <a:lstStyle/>
          <a:p>
            <a:r>
              <a:rPr lang="en-US" sz="1200" i="1" dirty="0"/>
              <a:t>Japanese B2B | Drilldown Screen</a:t>
            </a:r>
          </a:p>
        </p:txBody>
      </p:sp>
      <p:sp>
        <p:nvSpPr>
          <p:cNvPr id="10" name="Text Placeholder 9"/>
          <p:cNvSpPr>
            <a:spLocks noGrp="1"/>
          </p:cNvSpPr>
          <p:nvPr>
            <p:ph type="body" sz="quarter" idx="14"/>
          </p:nvPr>
        </p:nvSpPr>
        <p:spPr/>
        <p:txBody>
          <a:bodyPr/>
          <a:lstStyle/>
          <a:p>
            <a:r>
              <a:rPr lang="en-US" dirty="0"/>
              <a:t>R1c.	</a:t>
            </a:r>
            <a:r>
              <a:rPr lang="en-GB" dirty="0"/>
              <a:t>Thinking specifically about the drilldown screen (Screen 3),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47</a:t>
            </a:fld>
            <a:endParaRPr lang="en-US" dirty="0">
              <a:solidFill>
                <a:prstClr val="white"/>
              </a:solidFill>
            </a:endParaRPr>
          </a:p>
        </p:txBody>
      </p:sp>
      <p:pic>
        <p:nvPicPr>
          <p:cNvPr id="25" name="Picture 5" descr="C:\Users\cmitchell\Desktop\1280px-Flag_of_Japan.svg.png"/>
          <p:cNvPicPr>
            <a:picLocks noChangeAspect="1" noChangeArrowheads="1"/>
          </p:cNvPicPr>
          <p:nvPr/>
        </p:nvPicPr>
        <p:blipFill>
          <a:blip r:embed="rId6" cstate="screen"/>
          <a:srcRect/>
          <a:stretch>
            <a:fillRect/>
          </a:stretch>
        </p:blipFill>
        <p:spPr bwMode="auto">
          <a:xfrm>
            <a:off x="8514081" y="88900"/>
            <a:ext cx="502920" cy="335148"/>
          </a:xfrm>
          <a:prstGeom prst="rect">
            <a:avLst/>
          </a:prstGeom>
          <a:noFill/>
          <a:ln>
            <a:solidFill>
              <a:schemeClr val="bg2"/>
            </a:solidFill>
          </a:ln>
        </p:spPr>
      </p:pic>
      <p:sp>
        <p:nvSpPr>
          <p:cNvPr id="63" name="TextBox 62"/>
          <p:cNvSpPr txBox="1"/>
          <p:nvPr/>
        </p:nvSpPr>
        <p:spPr>
          <a:xfrm>
            <a:off x="272415" y="3588173"/>
            <a:ext cx="265176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Like in the US, fewer respondents comment on the upper portion of Concept A vs. B and C since the important information contained in the menu bar is not shown on the Concept A’s Drilldown Screen</a:t>
            </a:r>
          </a:p>
        </p:txBody>
      </p:sp>
      <p:sp>
        <p:nvSpPr>
          <p:cNvPr id="65" name="TextBox 64"/>
          <p:cNvSpPr txBox="1"/>
          <p:nvPr/>
        </p:nvSpPr>
        <p:spPr>
          <a:xfrm>
            <a:off x="6406098" y="3694853"/>
            <a:ext cx="2609851"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Menu bar again is strongest in C because the large, easy to read text ensures key stats are not overlooked</a:t>
            </a:r>
          </a:p>
          <a:p>
            <a:pPr marL="117475" indent="-117475">
              <a:spcAft>
                <a:spcPts val="300"/>
              </a:spcAft>
            </a:pPr>
            <a:r>
              <a:rPr lang="en-US" sz="800" i="1" dirty="0">
                <a:solidFill>
                  <a:schemeClr val="accent1">
                    <a:lumMod val="50000"/>
                  </a:schemeClr>
                </a:solidFill>
              </a:rPr>
              <a:t>	“The numbers are large to see.”</a:t>
            </a:r>
          </a:p>
          <a:p>
            <a:pPr marL="117475" indent="-117475">
              <a:spcAft>
                <a:spcPts val="300"/>
              </a:spcAft>
            </a:pPr>
            <a:r>
              <a:rPr lang="en-US" sz="1000" dirty="0">
                <a:solidFill>
                  <a:srgbClr val="003C71"/>
                </a:solidFill>
              </a:rPr>
              <a:t>	</a:t>
            </a:r>
            <a:endParaRPr lang="en-US" sz="800" i="1" dirty="0">
              <a:solidFill>
                <a:srgbClr val="FF4E00">
                  <a:lumMod val="75000"/>
                </a:srgbClr>
              </a:solidFill>
            </a:endParaRPr>
          </a:p>
        </p:txBody>
      </p:sp>
      <p:sp>
        <p:nvSpPr>
          <p:cNvPr id="68" name="TextBox 67"/>
          <p:cNvSpPr txBox="1"/>
          <p:nvPr/>
        </p:nvSpPr>
        <p:spPr>
          <a:xfrm>
            <a:off x="6251067" y="361511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grpSp>
        <p:nvGrpSpPr>
          <p:cNvPr id="2" name="Group 26"/>
          <p:cNvGrpSpPr/>
          <p:nvPr/>
        </p:nvGrpSpPr>
        <p:grpSpPr>
          <a:xfrm>
            <a:off x="8596614" y="468313"/>
            <a:ext cx="339362" cy="289333"/>
            <a:chOff x="4733925" y="458788"/>
            <a:chExt cx="876300" cy="787400"/>
          </a:xfrm>
          <a:solidFill>
            <a:schemeClr val="accent2"/>
          </a:solidFill>
        </p:grpSpPr>
        <p:sp>
          <p:nvSpPr>
            <p:cNvPr id="28"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1" name="Rectangle 30"/>
          <p:cNvSpPr/>
          <p:nvPr/>
        </p:nvSpPr>
        <p:spPr>
          <a:xfrm>
            <a:off x="4562475" y="946279"/>
            <a:ext cx="4581527" cy="402041"/>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Larger font might be necessary for non-Roman character languages; consider simplifying the timeline</a:t>
            </a:r>
          </a:p>
        </p:txBody>
      </p:sp>
      <p:grpSp>
        <p:nvGrpSpPr>
          <p:cNvPr id="3" name="Group 41"/>
          <p:cNvGrpSpPr/>
          <p:nvPr/>
        </p:nvGrpSpPr>
        <p:grpSpPr>
          <a:xfrm>
            <a:off x="6824313" y="2443585"/>
            <a:ext cx="1463040" cy="1005840"/>
            <a:chOff x="6696074" y="1771649"/>
            <a:chExt cx="2119314" cy="1581151"/>
          </a:xfrm>
        </p:grpSpPr>
        <p:pic>
          <p:nvPicPr>
            <p:cNvPr id="74" name="Picture 73"/>
            <p:cNvPicPr>
              <a:picLocks noChangeAspect="1"/>
            </p:cNvPicPr>
            <p:nvPr/>
          </p:nvPicPr>
          <p:blipFill>
            <a:blip r:embed="rId7" cstate="screen"/>
            <a:stretch>
              <a:fillRect/>
            </a:stretch>
          </p:blipFill>
          <p:spPr>
            <a:xfrm>
              <a:off x="6696074" y="1781175"/>
              <a:ext cx="2113121" cy="1554480"/>
            </a:xfrm>
            <a:prstGeom prst="rect">
              <a:avLst/>
            </a:prstGeom>
          </p:spPr>
        </p:pic>
        <p:sp>
          <p:nvSpPr>
            <p:cNvPr id="32" name="Rounded Rectangle 31"/>
            <p:cNvSpPr/>
            <p:nvPr/>
          </p:nvSpPr>
          <p:spPr>
            <a:xfrm>
              <a:off x="6705600" y="2775632"/>
              <a:ext cx="1600200" cy="57716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p:cNvSpPr/>
            <p:nvPr/>
          </p:nvSpPr>
          <p:spPr>
            <a:xfrm>
              <a:off x="6705600" y="1771649"/>
              <a:ext cx="2109788" cy="26670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40"/>
          <p:cNvGrpSpPr/>
          <p:nvPr/>
        </p:nvGrpSpPr>
        <p:grpSpPr>
          <a:xfrm>
            <a:off x="3800537" y="2453112"/>
            <a:ext cx="1463040" cy="1005840"/>
            <a:chOff x="3938587" y="1781175"/>
            <a:chExt cx="2113122" cy="1571625"/>
          </a:xfrm>
        </p:grpSpPr>
        <p:pic>
          <p:nvPicPr>
            <p:cNvPr id="73" name="Picture 72"/>
            <p:cNvPicPr>
              <a:picLocks noChangeAspect="1"/>
            </p:cNvPicPr>
            <p:nvPr/>
          </p:nvPicPr>
          <p:blipFill>
            <a:blip r:embed="rId8" cstate="screen"/>
            <a:stretch>
              <a:fillRect/>
            </a:stretch>
          </p:blipFill>
          <p:spPr>
            <a:xfrm>
              <a:off x="3938587" y="1781175"/>
              <a:ext cx="2113122" cy="1554480"/>
            </a:xfrm>
            <a:prstGeom prst="rect">
              <a:avLst/>
            </a:prstGeom>
          </p:spPr>
        </p:pic>
        <p:sp>
          <p:nvSpPr>
            <p:cNvPr id="35" name="Rounded Rectangle 34"/>
            <p:cNvSpPr/>
            <p:nvPr/>
          </p:nvSpPr>
          <p:spPr>
            <a:xfrm>
              <a:off x="3952875" y="2775632"/>
              <a:ext cx="1600200" cy="57716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2" name="Picture 71"/>
          <p:cNvPicPr>
            <a:picLocks noChangeAspect="1"/>
          </p:cNvPicPr>
          <p:nvPr/>
        </p:nvPicPr>
        <p:blipFill>
          <a:blip r:embed="rId9" cstate="screen"/>
          <a:stretch>
            <a:fillRect/>
          </a:stretch>
        </p:blipFill>
        <p:spPr>
          <a:xfrm>
            <a:off x="779765" y="2449645"/>
            <a:ext cx="1463040" cy="988873"/>
          </a:xfrm>
          <a:prstGeom prst="rect">
            <a:avLst/>
          </a:prstGeom>
        </p:spPr>
      </p:pic>
      <p:sp>
        <p:nvSpPr>
          <p:cNvPr id="33" name="Rounded Rectangle 32"/>
          <p:cNvSpPr/>
          <p:nvPr/>
        </p:nvSpPr>
        <p:spPr>
          <a:xfrm>
            <a:off x="779765" y="2443585"/>
            <a:ext cx="1460732" cy="16966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p:cNvSpPr/>
          <p:nvPr/>
        </p:nvSpPr>
        <p:spPr>
          <a:xfrm>
            <a:off x="799549" y="3082263"/>
            <a:ext cx="1107914" cy="367162"/>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1784258" y="1408519"/>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38" name="TextBox 37"/>
          <p:cNvSpPr txBox="1"/>
          <p:nvPr/>
        </p:nvSpPr>
        <p:spPr>
          <a:xfrm>
            <a:off x="6047648" y="1408519"/>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39" name="TextBox 38"/>
          <p:cNvSpPr txBox="1"/>
          <p:nvPr/>
        </p:nvSpPr>
        <p:spPr>
          <a:xfrm>
            <a:off x="130718" y="345110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5" name="Group 47"/>
          <p:cNvGrpSpPr/>
          <p:nvPr/>
        </p:nvGrpSpPr>
        <p:grpSpPr>
          <a:xfrm>
            <a:off x="3063555" y="2074433"/>
            <a:ext cx="3016890" cy="2397286"/>
            <a:chOff x="3184273" y="1408946"/>
            <a:chExt cx="3016890" cy="2761160"/>
          </a:xfrm>
        </p:grpSpPr>
        <p:cxnSp>
          <p:nvCxnSpPr>
            <p:cNvPr id="49" name="Straight Connector 48"/>
            <p:cNvCxnSpPr/>
            <p:nvPr/>
          </p:nvCxnSpPr>
          <p:spPr>
            <a:xfrm>
              <a:off x="3184273" y="1408946"/>
              <a:ext cx="0" cy="2738301"/>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201163" y="1431805"/>
              <a:ext cx="0" cy="2738301"/>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820723" y="2150622"/>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52" name="TextBox 51"/>
          <p:cNvSpPr txBox="1"/>
          <p:nvPr/>
        </p:nvSpPr>
        <p:spPr>
          <a:xfrm>
            <a:off x="3841495" y="2150622"/>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53" name="TextBox 52"/>
          <p:cNvSpPr txBox="1"/>
          <p:nvPr/>
        </p:nvSpPr>
        <p:spPr>
          <a:xfrm>
            <a:off x="6865271" y="2150622"/>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41" name="Rectangle 40"/>
          <p:cNvSpPr/>
          <p:nvPr/>
        </p:nvSpPr>
        <p:spPr>
          <a:xfrm>
            <a:off x="352425" y="1487566"/>
            <a:ext cx="1438275" cy="430887"/>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43" name="Rectangle 42"/>
          <p:cNvSpPr/>
          <p:nvPr/>
        </p:nvSpPr>
        <p:spPr>
          <a:xfrm>
            <a:off x="6250305" y="1502954"/>
            <a:ext cx="2409825" cy="400110"/>
          </a:xfrm>
          <a:prstGeom prst="rect">
            <a:avLst/>
          </a:prstGeom>
        </p:spPr>
        <p:txBody>
          <a:bodyPr wrap="square">
            <a:spAutoFit/>
          </a:bodyPr>
          <a:lstStyle/>
          <a:p>
            <a:r>
              <a:rPr lang="en-US" sz="1000" dirty="0">
                <a:solidFill>
                  <a:srgbClr val="003C71"/>
                </a:solidFill>
              </a:rPr>
              <a:t>Timeline again receives many negative comments due to its complexity</a:t>
            </a:r>
            <a:endParaRPr lang="en-US" dirty="0"/>
          </a:p>
        </p:txBody>
      </p:sp>
      <p:sp>
        <p:nvSpPr>
          <p:cNvPr id="44" name="TextBox 43"/>
          <p:cNvSpPr txBox="1"/>
          <p:nvPr/>
        </p:nvSpPr>
        <p:spPr>
          <a:xfrm>
            <a:off x="3289935" y="3588173"/>
            <a:ext cx="265176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Some find the icons in the menu bar confusing since it is not immediately clear </a:t>
            </a:r>
            <a:r>
              <a:rPr lang="en-US" sz="1000">
                <a:solidFill>
                  <a:srgbClr val="003C71"/>
                </a:solidFill>
              </a:rPr>
              <a:t>what data they </a:t>
            </a:r>
            <a:r>
              <a:rPr lang="en-US" sz="1000" dirty="0">
                <a:solidFill>
                  <a:srgbClr val="003C71"/>
                </a:solidFill>
              </a:rPr>
              <a:t>correspond to </a:t>
            </a:r>
          </a:p>
          <a:p>
            <a:pPr marL="117475" indent="-117475">
              <a:spcAft>
                <a:spcPts val="300"/>
              </a:spcAft>
            </a:pPr>
            <a:r>
              <a:rPr lang="en-US" sz="1000" i="1" dirty="0">
                <a:solidFill>
                  <a:srgbClr val="FF4E00">
                    <a:lumMod val="75000"/>
                  </a:srgbClr>
                </a:solidFill>
              </a:rPr>
              <a:t>	</a:t>
            </a:r>
            <a:r>
              <a:rPr lang="en-US" sz="800" i="1" dirty="0">
                <a:solidFill>
                  <a:srgbClr val="FF4E00">
                    <a:lumMod val="75000"/>
                  </a:srgbClr>
                </a:solidFill>
              </a:rPr>
              <a:t>“I don't understand what it means.”</a:t>
            </a:r>
            <a:endParaRPr lang="en-US" sz="800" dirty="0">
              <a:solidFill>
                <a:srgbClr val="003C71"/>
              </a:solidFill>
            </a:endParaRPr>
          </a:p>
        </p:txBody>
      </p:sp>
      <p:sp>
        <p:nvSpPr>
          <p:cNvPr id="45" name="TextBox 44"/>
          <p:cNvSpPr txBox="1"/>
          <p:nvPr/>
        </p:nvSpPr>
        <p:spPr>
          <a:xfrm>
            <a:off x="3148238" y="345110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47" name="Rounded Rectangle 46"/>
          <p:cNvSpPr/>
          <p:nvPr/>
        </p:nvSpPr>
        <p:spPr>
          <a:xfrm>
            <a:off x="3797285" y="2443585"/>
            <a:ext cx="1460732" cy="16966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3027" name="Picture 3" descr="C:\Users\cmitchell\Downloads\shutterstock_221257498.jpg"/>
          <p:cNvPicPr>
            <a:picLocks noChangeAspect="1" noChangeArrowheads="1"/>
          </p:cNvPicPr>
          <p:nvPr/>
        </p:nvPicPr>
        <p:blipFill>
          <a:blip r:embed="rId6" cstate="screen"/>
          <a:srcRect/>
          <a:stretch>
            <a:fillRect/>
          </a:stretch>
        </p:blipFill>
        <p:spPr bwMode="auto">
          <a:xfrm>
            <a:off x="0" y="0"/>
            <a:ext cx="9144000" cy="4781550"/>
          </a:xfrm>
          <a:prstGeom prst="rect">
            <a:avLst/>
          </a:prstGeom>
          <a:noFill/>
        </p:spPr>
      </p:pic>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48</a:t>
            </a:fld>
            <a:endParaRPr lang="en-US" dirty="0">
              <a:solidFill>
                <a:prstClr val="white"/>
              </a:solidFill>
            </a:endParaRPr>
          </a:p>
        </p:txBody>
      </p:sp>
      <p:sp>
        <p:nvSpPr>
          <p:cNvPr id="7" name="Rectangle 6"/>
          <p:cNvSpPr/>
          <p:nvPr/>
        </p:nvSpPr>
        <p:spPr bwMode="white">
          <a:xfrm>
            <a:off x="0" y="3462157"/>
            <a:ext cx="9144000" cy="1318439"/>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2"/>
          <p:cNvSpPr txBox="1">
            <a:spLocks/>
          </p:cNvSpPr>
          <p:nvPr/>
        </p:nvSpPr>
        <p:spPr>
          <a:xfrm>
            <a:off x="148862" y="4200311"/>
            <a:ext cx="6634710" cy="1123950"/>
          </a:xfrm>
          <a:prstGeom prst="rect">
            <a:avLst/>
          </a:prstGeom>
        </p:spPr>
        <p:txBody>
          <a:bodyPr vert="horz" lIns="0" tIns="0" rIns="0" bIns="0" rtlCol="0"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2500" dirty="0">
                <a:solidFill>
                  <a:srgbClr val="0071C5"/>
                </a:solidFill>
              </a:rPr>
              <a:t>GERMANY B2B CONCEPTS</a:t>
            </a:r>
          </a:p>
        </p:txBody>
      </p:sp>
      <p:sp>
        <p:nvSpPr>
          <p:cNvPr id="11" name="Title 1"/>
          <p:cNvSpPr txBox="1">
            <a:spLocks/>
          </p:cNvSpPr>
          <p:nvPr/>
        </p:nvSpPr>
        <p:spPr>
          <a:xfrm>
            <a:off x="148862" y="3236964"/>
            <a:ext cx="7772400" cy="1020763"/>
          </a:xfrm>
          <a:prstGeom prst="rect">
            <a:avLst/>
          </a:prstGeom>
        </p:spPr>
        <p:txBody>
          <a:bodyPr vert="horz" lIns="0" tIns="0" rIns="0" bIns="0" rtlCol="0"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3C71"/>
                </a:solidFill>
                <a:effectLst/>
                <a:uLnTx/>
                <a:uFillTx/>
                <a:latin typeface="Intel Clear Pro" panose="020B0804020202060201" pitchFamily="34" charset="0"/>
                <a:ea typeface="Intel Clear"/>
                <a:cs typeface="Intel Clear Pro" panose="020B0804020202060201" pitchFamily="34" charset="0"/>
              </a:rPr>
              <a:t>Chapter 8</a:t>
            </a:r>
          </a:p>
        </p:txBody>
      </p:sp>
      <p:pic>
        <p:nvPicPr>
          <p:cNvPr id="15" name="Picture 4" descr="C:\Users\cmitchell\Desktop\1280px-Flag_of_Germany.svg.png"/>
          <p:cNvPicPr>
            <a:picLocks noChangeAspect="1" noChangeArrowheads="1"/>
          </p:cNvPicPr>
          <p:nvPr/>
        </p:nvPicPr>
        <p:blipFill>
          <a:blip r:embed="rId7" cstate="screen"/>
          <a:srcRect/>
          <a:stretch>
            <a:fillRect/>
          </a:stretch>
        </p:blipFill>
        <p:spPr bwMode="auto">
          <a:xfrm>
            <a:off x="7369619" y="3692261"/>
            <a:ext cx="722376" cy="433426"/>
          </a:xfrm>
          <a:prstGeom prst="rect">
            <a:avLst/>
          </a:prstGeom>
          <a:noFill/>
        </p:spPr>
      </p:pic>
      <p:grpSp>
        <p:nvGrpSpPr>
          <p:cNvPr id="2" name="Group 16"/>
          <p:cNvGrpSpPr/>
          <p:nvPr/>
        </p:nvGrpSpPr>
        <p:grpSpPr>
          <a:xfrm>
            <a:off x="8236744" y="3640138"/>
            <a:ext cx="602456" cy="541337"/>
            <a:chOff x="4733925" y="458788"/>
            <a:chExt cx="876300" cy="787400"/>
          </a:xfrm>
          <a:solidFill>
            <a:schemeClr val="accent2"/>
          </a:solidFill>
        </p:grpSpPr>
        <p:sp>
          <p:nvSpPr>
            <p:cNvPr id="18"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65721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270910579"/>
              </p:ext>
            </p:extLst>
          </p:nvPr>
        </p:nvGraphicFramePr>
        <p:xfrm>
          <a:off x="304800" y="1572392"/>
          <a:ext cx="8686800" cy="2773149"/>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95709">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400" b="1" dirty="0">
                          <a:solidFill>
                            <a:srgbClr val="92D050"/>
                          </a:solidFill>
                        </a:rPr>
                        <a:t>Overall Opinion </a:t>
                      </a:r>
                      <a:r>
                        <a:rPr lang="en-US" sz="1000" i="1" dirty="0">
                          <a:solidFill>
                            <a:schemeClr val="bg2">
                              <a:lumMod val="50000"/>
                            </a:schemeClr>
                          </a:solidFill>
                        </a:rPr>
                        <a:t>(Top 2</a:t>
                      </a:r>
                      <a:r>
                        <a:rPr lang="en-US" sz="1000" i="1" baseline="0" dirty="0">
                          <a:solidFill>
                            <a:schemeClr val="bg2">
                              <a:lumMod val="50000"/>
                            </a:schemeClr>
                          </a:solidFill>
                        </a:rPr>
                        <a:t> Box)</a:t>
                      </a:r>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81%</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83%C</a:t>
                      </a:r>
                    </a:p>
                  </a:txBody>
                  <a:tcPr marL="9525" marR="9525" marT="9525" marB="0"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92D050"/>
                          </a:solidFill>
                          <a:latin typeface="+mn-lt"/>
                          <a:ea typeface="+mn-ea"/>
                          <a:cs typeface="+mn-cs"/>
                        </a:rPr>
                        <a:t>74%</a:t>
                      </a:r>
                    </a:p>
                  </a:txBody>
                  <a:tcPr marL="9525" marR="9525" marT="9525" marB="0"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dirty="0">
                          <a:solidFill>
                            <a:srgbClr val="00B050"/>
                          </a:solidFill>
                        </a:rPr>
                        <a:t>Likelihood to Purchase</a:t>
                      </a:r>
                      <a:r>
                        <a:rPr lang="en-US" sz="1400" b="1" baseline="0" dirty="0">
                          <a:solidFill>
                            <a:srgbClr val="00B050"/>
                          </a:solidFill>
                        </a:rPr>
                        <a:t> </a:t>
                      </a:r>
                      <a:r>
                        <a:rPr lang="en-US" sz="1000" i="1" dirty="0">
                          <a:solidFill>
                            <a:schemeClr val="bg2">
                              <a:lumMod val="50000"/>
                            </a:schemeClr>
                          </a:solidFill>
                        </a:rPr>
                        <a:t>(Top 2 Box)</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80%C</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77%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457200" rtl="0" eaLnBrk="1" fontAlgn="ctr" latinLnBrk="0" hangingPunct="1"/>
                      <a:r>
                        <a:rPr lang="en-US" sz="1400" b="0" kern="1200" dirty="0">
                          <a:solidFill>
                            <a:srgbClr val="00B050"/>
                          </a:solidFill>
                          <a:latin typeface="+mn-lt"/>
                          <a:ea typeface="+mn-ea"/>
                          <a:cs typeface="+mn-cs"/>
                        </a:rPr>
                        <a:t>69%</a:t>
                      </a: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63040">
                <a:tc gridSpan="2">
                  <a:txBody>
                    <a:bodyPr/>
                    <a:lstStyle/>
                    <a:p>
                      <a:endParaRPr lang="en-US" sz="1000" i="1" dirty="0">
                        <a:solidFill>
                          <a:schemeClr val="bg2">
                            <a:lumMod val="50000"/>
                          </a:schemeClr>
                        </a:solidFill>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200" i="1" dirty="0"/>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80400" cy="708479"/>
          </a:xfrm>
        </p:spPr>
        <p:txBody>
          <a:bodyPr/>
          <a:lstStyle/>
          <a:p>
            <a:r>
              <a:rPr lang="en-US" dirty="0"/>
              <a:t>In Germany, Concepts A and B are strongest when rated independently, but in cross-concept comparisons, C is strong </a:t>
            </a:r>
            <a:r>
              <a:rPr lang="en-US" sz="1600" dirty="0"/>
              <a:t>(see following slides)</a:t>
            </a:r>
            <a:endParaRPr lang="en-US" dirty="0"/>
          </a:p>
        </p:txBody>
      </p:sp>
      <p:sp>
        <p:nvSpPr>
          <p:cNvPr id="9" name="Text Placeholder 8"/>
          <p:cNvSpPr>
            <a:spLocks noGrp="1"/>
          </p:cNvSpPr>
          <p:nvPr>
            <p:ph type="body" sz="quarter" idx="13"/>
          </p:nvPr>
        </p:nvSpPr>
        <p:spPr/>
        <p:txBody>
          <a:bodyPr/>
          <a:lstStyle/>
          <a:p>
            <a:r>
              <a:rPr lang="en-US" sz="1200" i="1" dirty="0"/>
              <a:t>German B2B | Overall Ratings</a:t>
            </a:r>
          </a:p>
        </p:txBody>
      </p:sp>
      <p:sp>
        <p:nvSpPr>
          <p:cNvPr id="23" name="TextBox 22"/>
          <p:cNvSpPr txBox="1"/>
          <p:nvPr/>
        </p:nvSpPr>
        <p:spPr>
          <a:xfrm>
            <a:off x="4200753" y="160187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133</a:t>
            </a:r>
          </a:p>
        </p:txBody>
      </p:sp>
      <p:sp>
        <p:nvSpPr>
          <p:cNvPr id="24" name="TextBox 23"/>
          <p:cNvSpPr txBox="1"/>
          <p:nvPr/>
        </p:nvSpPr>
        <p:spPr>
          <a:xfrm>
            <a:off x="5823244" y="160187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133</a:t>
            </a:r>
          </a:p>
        </p:txBody>
      </p:sp>
      <p:sp>
        <p:nvSpPr>
          <p:cNvPr id="25" name="TextBox 24"/>
          <p:cNvSpPr txBox="1"/>
          <p:nvPr/>
        </p:nvSpPr>
        <p:spPr>
          <a:xfrm>
            <a:off x="7477538" y="1601878"/>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 134</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49</a:t>
            </a:fld>
            <a:endParaRPr lang="en-US" dirty="0">
              <a:solidFill>
                <a:prstClr val="white"/>
              </a:solidFill>
            </a:endParaRPr>
          </a:p>
        </p:txBody>
      </p:sp>
      <p:sp>
        <p:nvSpPr>
          <p:cNvPr id="43" name="Text Placeholder 9"/>
          <p:cNvSpPr>
            <a:spLocks noGrp="1"/>
          </p:cNvSpPr>
          <p:nvPr>
            <p:ph type="body" sz="quarter" idx="14"/>
          </p:nvPr>
        </p:nvSpPr>
        <p:spPr>
          <a:xfrm>
            <a:off x="228600" y="4400550"/>
            <a:ext cx="8686800" cy="304800"/>
          </a:xfrm>
        </p:spPr>
        <p:txBody>
          <a:bodyPr/>
          <a:lstStyle/>
          <a:p>
            <a:pPr>
              <a:spcBef>
                <a:spcPts val="0"/>
              </a:spcBef>
            </a:pPr>
            <a:r>
              <a:rPr lang="en-US" dirty="0"/>
              <a:t>Note:	Capital letters indicate statistical significance at the 90% confidence level. </a:t>
            </a:r>
          </a:p>
          <a:p>
            <a:r>
              <a:rPr lang="en-US" dirty="0"/>
              <a:t>R1.	</a:t>
            </a:r>
            <a:r>
              <a:rPr lang="en-GB" dirty="0"/>
              <a:t>Thinking about the product overall, please rate whether you agree or disagree with each statement. </a:t>
            </a:r>
          </a:p>
          <a:p>
            <a:r>
              <a:rPr lang="en-GB" dirty="0"/>
              <a:t>R2.	Overall, how much do you like the security product? </a:t>
            </a:r>
          </a:p>
          <a:p>
            <a:r>
              <a:rPr lang="en-US" dirty="0"/>
              <a:t>R3.	</a:t>
            </a:r>
            <a:r>
              <a:rPr lang="en-GB" dirty="0"/>
              <a:t>If it was at a price you found acceptable, could comprehensively serve your IT security needs and you were in the market for a new security product, how likely are you to buy the security product?</a:t>
            </a:r>
            <a:endParaRPr lang="en-US" dirty="0"/>
          </a:p>
        </p:txBody>
      </p:sp>
      <p:sp>
        <p:nvSpPr>
          <p:cNvPr id="61" name="Rectangle 60"/>
          <p:cNvSpPr/>
          <p:nvPr/>
        </p:nvSpPr>
        <p:spPr>
          <a:xfrm>
            <a:off x="959550" y="2925932"/>
            <a:ext cx="2250375" cy="461665"/>
          </a:xfrm>
          <a:prstGeom prst="rect">
            <a:avLst/>
          </a:prstGeom>
        </p:spPr>
        <p:txBody>
          <a:bodyPr wrap="square">
            <a:spAutoFit/>
          </a:bodyPr>
          <a:lstStyle/>
          <a:p>
            <a:pPr lvl="0" defTabSz="457200"/>
            <a:r>
              <a:rPr lang="en-US" sz="1400" b="1" dirty="0">
                <a:solidFill>
                  <a:srgbClr val="0070C0"/>
                </a:solidFill>
              </a:rPr>
              <a:t>Product Attributes</a:t>
            </a:r>
          </a:p>
          <a:p>
            <a:pPr lvl="0" defTabSz="457200">
              <a:defRPr/>
            </a:pPr>
            <a:r>
              <a:rPr lang="en-US" sz="1000" i="1" dirty="0">
                <a:solidFill>
                  <a:srgbClr val="B1BABF">
                    <a:lumMod val="50000"/>
                  </a:srgbClr>
                </a:solidFill>
              </a:rPr>
              <a:t>(Top 2 Box)</a:t>
            </a:r>
          </a:p>
        </p:txBody>
      </p:sp>
      <p:sp>
        <p:nvSpPr>
          <p:cNvPr id="33" name="Freeform 308"/>
          <p:cNvSpPr>
            <a:spLocks noEditPoints="1"/>
          </p:cNvSpPr>
          <p:nvPr/>
        </p:nvSpPr>
        <p:spPr bwMode="auto">
          <a:xfrm>
            <a:off x="504294" y="2964322"/>
            <a:ext cx="345057" cy="345057"/>
          </a:xfrm>
          <a:custGeom>
            <a:avLst/>
            <a:gdLst/>
            <a:ahLst/>
            <a:cxnLst>
              <a:cxn ang="0">
                <a:pos x="2807" y="1016"/>
              </a:cxn>
              <a:cxn ang="0">
                <a:pos x="2732" y="1129"/>
              </a:cxn>
              <a:cxn ang="0">
                <a:pos x="1122" y="2299"/>
              </a:cxn>
              <a:cxn ang="0">
                <a:pos x="1016" y="2335"/>
              </a:cxn>
              <a:cxn ang="0">
                <a:pos x="988" y="2409"/>
              </a:cxn>
              <a:cxn ang="0">
                <a:pos x="1044" y="2506"/>
              </a:cxn>
              <a:cxn ang="0">
                <a:pos x="1684" y="4378"/>
              </a:cxn>
              <a:cxn ang="0">
                <a:pos x="1676" y="4514"/>
              </a:cxn>
              <a:cxn ang="0">
                <a:pos x="1726" y="4585"/>
              </a:cxn>
              <a:cxn ang="0">
                <a:pos x="1826" y="4589"/>
              </a:cxn>
              <a:cxn ang="0">
                <a:pos x="2880" y="3967"/>
              </a:cxn>
              <a:cxn ang="0">
                <a:pos x="3933" y="4589"/>
              </a:cxn>
              <a:cxn ang="0">
                <a:pos x="4030" y="4587"/>
              </a:cxn>
              <a:cxn ang="0">
                <a:pos x="4076" y="4515"/>
              </a:cxn>
              <a:cxn ang="0">
                <a:pos x="4063" y="4381"/>
              </a:cxn>
              <a:cxn ang="0">
                <a:pos x="4723" y="2515"/>
              </a:cxn>
              <a:cxn ang="0">
                <a:pos x="4776" y="2414"/>
              </a:cxn>
              <a:cxn ang="0">
                <a:pos x="4744" y="2339"/>
              </a:cxn>
              <a:cxn ang="0">
                <a:pos x="4636" y="2299"/>
              </a:cxn>
              <a:cxn ang="0">
                <a:pos x="3023" y="1131"/>
              </a:cxn>
              <a:cxn ang="0">
                <a:pos x="2950" y="1016"/>
              </a:cxn>
              <a:cxn ang="0">
                <a:pos x="2864" y="988"/>
              </a:cxn>
              <a:cxn ang="0">
                <a:pos x="3227" y="21"/>
              </a:cxn>
              <a:cxn ang="0">
                <a:pos x="3727" y="126"/>
              </a:cxn>
              <a:cxn ang="0">
                <a:pos x="4189" y="314"/>
              </a:cxn>
              <a:cxn ang="0">
                <a:pos x="4608" y="574"/>
              </a:cxn>
              <a:cxn ang="0">
                <a:pos x="4975" y="902"/>
              </a:cxn>
              <a:cxn ang="0">
                <a:pos x="5280" y="1286"/>
              </a:cxn>
              <a:cxn ang="0">
                <a:pos x="5517" y="1721"/>
              </a:cxn>
              <a:cxn ang="0">
                <a:pos x="5678" y="2196"/>
              </a:cxn>
              <a:cxn ang="0">
                <a:pos x="5755" y="2704"/>
              </a:cxn>
              <a:cxn ang="0">
                <a:pos x="5739" y="3227"/>
              </a:cxn>
              <a:cxn ang="0">
                <a:pos x="5634" y="3727"/>
              </a:cxn>
              <a:cxn ang="0">
                <a:pos x="5446" y="4189"/>
              </a:cxn>
              <a:cxn ang="0">
                <a:pos x="5186" y="4608"/>
              </a:cxn>
              <a:cxn ang="0">
                <a:pos x="4858" y="4975"/>
              </a:cxn>
              <a:cxn ang="0">
                <a:pos x="4474" y="5280"/>
              </a:cxn>
              <a:cxn ang="0">
                <a:pos x="4039" y="5517"/>
              </a:cxn>
              <a:cxn ang="0">
                <a:pos x="3564" y="5678"/>
              </a:cxn>
              <a:cxn ang="0">
                <a:pos x="3056" y="5755"/>
              </a:cxn>
              <a:cxn ang="0">
                <a:pos x="2704" y="5755"/>
              </a:cxn>
              <a:cxn ang="0">
                <a:pos x="2196" y="5678"/>
              </a:cxn>
              <a:cxn ang="0">
                <a:pos x="1721" y="5517"/>
              </a:cxn>
              <a:cxn ang="0">
                <a:pos x="1286" y="5280"/>
              </a:cxn>
              <a:cxn ang="0">
                <a:pos x="902" y="4975"/>
              </a:cxn>
              <a:cxn ang="0">
                <a:pos x="574" y="4608"/>
              </a:cxn>
              <a:cxn ang="0">
                <a:pos x="314" y="4189"/>
              </a:cxn>
              <a:cxn ang="0">
                <a:pos x="126" y="3727"/>
              </a:cxn>
              <a:cxn ang="0">
                <a:pos x="21" y="3227"/>
              </a:cxn>
              <a:cxn ang="0">
                <a:pos x="5" y="2704"/>
              </a:cxn>
              <a:cxn ang="0">
                <a:pos x="82" y="2196"/>
              </a:cxn>
              <a:cxn ang="0">
                <a:pos x="243" y="1721"/>
              </a:cxn>
              <a:cxn ang="0">
                <a:pos x="480" y="1286"/>
              </a:cxn>
              <a:cxn ang="0">
                <a:pos x="785" y="902"/>
              </a:cxn>
              <a:cxn ang="0">
                <a:pos x="1152" y="574"/>
              </a:cxn>
              <a:cxn ang="0">
                <a:pos x="1571" y="314"/>
              </a:cxn>
              <a:cxn ang="0">
                <a:pos x="2033" y="126"/>
              </a:cxn>
              <a:cxn ang="0">
                <a:pos x="2533" y="21"/>
              </a:cxn>
            </a:cxnLst>
            <a:rect l="0" t="0" r="r" b="b"/>
            <a:pathLst>
              <a:path w="5760" h="5760">
                <a:moveTo>
                  <a:pt x="2864" y="988"/>
                </a:moveTo>
                <a:lnTo>
                  <a:pt x="2835" y="997"/>
                </a:lnTo>
                <a:lnTo>
                  <a:pt x="2807" y="1016"/>
                </a:lnTo>
                <a:lnTo>
                  <a:pt x="2781" y="1044"/>
                </a:lnTo>
                <a:lnTo>
                  <a:pt x="2754" y="1082"/>
                </a:lnTo>
                <a:lnTo>
                  <a:pt x="2732" y="1129"/>
                </a:lnTo>
                <a:lnTo>
                  <a:pt x="2229" y="2297"/>
                </a:lnTo>
                <a:lnTo>
                  <a:pt x="1173" y="2297"/>
                </a:lnTo>
                <a:lnTo>
                  <a:pt x="1122" y="2299"/>
                </a:lnTo>
                <a:lnTo>
                  <a:pt x="1077" y="2307"/>
                </a:lnTo>
                <a:lnTo>
                  <a:pt x="1042" y="2320"/>
                </a:lnTo>
                <a:lnTo>
                  <a:pt x="1016" y="2335"/>
                </a:lnTo>
                <a:lnTo>
                  <a:pt x="997" y="2356"/>
                </a:lnTo>
                <a:lnTo>
                  <a:pt x="988" y="2381"/>
                </a:lnTo>
                <a:lnTo>
                  <a:pt x="988" y="2409"/>
                </a:lnTo>
                <a:lnTo>
                  <a:pt x="997" y="2438"/>
                </a:lnTo>
                <a:lnTo>
                  <a:pt x="1016" y="2472"/>
                </a:lnTo>
                <a:lnTo>
                  <a:pt x="1044" y="2506"/>
                </a:lnTo>
                <a:lnTo>
                  <a:pt x="1080" y="2543"/>
                </a:lnTo>
                <a:lnTo>
                  <a:pt x="1950" y="3309"/>
                </a:lnTo>
                <a:lnTo>
                  <a:pt x="1684" y="4378"/>
                </a:lnTo>
                <a:lnTo>
                  <a:pt x="1674" y="4430"/>
                </a:lnTo>
                <a:lnTo>
                  <a:pt x="1672" y="4474"/>
                </a:lnTo>
                <a:lnTo>
                  <a:pt x="1676" y="4514"/>
                </a:lnTo>
                <a:lnTo>
                  <a:pt x="1688" y="4545"/>
                </a:lnTo>
                <a:lnTo>
                  <a:pt x="1704" y="4568"/>
                </a:lnTo>
                <a:lnTo>
                  <a:pt x="1726" y="4585"/>
                </a:lnTo>
                <a:lnTo>
                  <a:pt x="1754" y="4594"/>
                </a:lnTo>
                <a:lnTo>
                  <a:pt x="1789" y="4596"/>
                </a:lnTo>
                <a:lnTo>
                  <a:pt x="1826" y="4589"/>
                </a:lnTo>
                <a:lnTo>
                  <a:pt x="1869" y="4573"/>
                </a:lnTo>
                <a:lnTo>
                  <a:pt x="1915" y="4549"/>
                </a:lnTo>
                <a:lnTo>
                  <a:pt x="2880" y="3967"/>
                </a:lnTo>
                <a:lnTo>
                  <a:pt x="3843" y="4549"/>
                </a:lnTo>
                <a:lnTo>
                  <a:pt x="3891" y="4573"/>
                </a:lnTo>
                <a:lnTo>
                  <a:pt x="3933" y="4589"/>
                </a:lnTo>
                <a:lnTo>
                  <a:pt x="3969" y="4598"/>
                </a:lnTo>
                <a:lnTo>
                  <a:pt x="4002" y="4596"/>
                </a:lnTo>
                <a:lnTo>
                  <a:pt x="4030" y="4587"/>
                </a:lnTo>
                <a:lnTo>
                  <a:pt x="4051" y="4570"/>
                </a:lnTo>
                <a:lnTo>
                  <a:pt x="4067" y="4547"/>
                </a:lnTo>
                <a:lnTo>
                  <a:pt x="4076" y="4515"/>
                </a:lnTo>
                <a:lnTo>
                  <a:pt x="4079" y="4477"/>
                </a:lnTo>
                <a:lnTo>
                  <a:pt x="4076" y="4432"/>
                </a:lnTo>
                <a:lnTo>
                  <a:pt x="4063" y="4381"/>
                </a:lnTo>
                <a:lnTo>
                  <a:pt x="3789" y="3400"/>
                </a:lnTo>
                <a:lnTo>
                  <a:pt x="4687" y="2554"/>
                </a:lnTo>
                <a:lnTo>
                  <a:pt x="4723" y="2515"/>
                </a:lnTo>
                <a:lnTo>
                  <a:pt x="4749" y="2480"/>
                </a:lnTo>
                <a:lnTo>
                  <a:pt x="4767" y="2445"/>
                </a:lnTo>
                <a:lnTo>
                  <a:pt x="4776" y="2414"/>
                </a:lnTo>
                <a:lnTo>
                  <a:pt x="4774" y="2386"/>
                </a:lnTo>
                <a:lnTo>
                  <a:pt x="4763" y="2360"/>
                </a:lnTo>
                <a:lnTo>
                  <a:pt x="4744" y="2339"/>
                </a:lnTo>
                <a:lnTo>
                  <a:pt x="4716" y="2321"/>
                </a:lnTo>
                <a:lnTo>
                  <a:pt x="4681" y="2307"/>
                </a:lnTo>
                <a:lnTo>
                  <a:pt x="4636" y="2299"/>
                </a:lnTo>
                <a:lnTo>
                  <a:pt x="4584" y="2297"/>
                </a:lnTo>
                <a:lnTo>
                  <a:pt x="3514" y="2297"/>
                </a:lnTo>
                <a:lnTo>
                  <a:pt x="3023" y="1131"/>
                </a:lnTo>
                <a:lnTo>
                  <a:pt x="3000" y="1082"/>
                </a:lnTo>
                <a:lnTo>
                  <a:pt x="2976" y="1046"/>
                </a:lnTo>
                <a:lnTo>
                  <a:pt x="2950" y="1016"/>
                </a:lnTo>
                <a:lnTo>
                  <a:pt x="2922" y="998"/>
                </a:lnTo>
                <a:lnTo>
                  <a:pt x="2892" y="988"/>
                </a:lnTo>
                <a:lnTo>
                  <a:pt x="2864" y="988"/>
                </a:lnTo>
                <a:close/>
                <a:moveTo>
                  <a:pt x="2880" y="0"/>
                </a:moveTo>
                <a:lnTo>
                  <a:pt x="3056" y="5"/>
                </a:lnTo>
                <a:lnTo>
                  <a:pt x="3227" y="21"/>
                </a:lnTo>
                <a:lnTo>
                  <a:pt x="3398" y="47"/>
                </a:lnTo>
                <a:lnTo>
                  <a:pt x="3564" y="82"/>
                </a:lnTo>
                <a:lnTo>
                  <a:pt x="3727" y="126"/>
                </a:lnTo>
                <a:lnTo>
                  <a:pt x="3885" y="180"/>
                </a:lnTo>
                <a:lnTo>
                  <a:pt x="4039" y="243"/>
                </a:lnTo>
                <a:lnTo>
                  <a:pt x="4189" y="314"/>
                </a:lnTo>
                <a:lnTo>
                  <a:pt x="4334" y="393"/>
                </a:lnTo>
                <a:lnTo>
                  <a:pt x="4474" y="480"/>
                </a:lnTo>
                <a:lnTo>
                  <a:pt x="4608" y="574"/>
                </a:lnTo>
                <a:lnTo>
                  <a:pt x="4735" y="677"/>
                </a:lnTo>
                <a:lnTo>
                  <a:pt x="4858" y="785"/>
                </a:lnTo>
                <a:lnTo>
                  <a:pt x="4975" y="902"/>
                </a:lnTo>
                <a:lnTo>
                  <a:pt x="5083" y="1025"/>
                </a:lnTo>
                <a:lnTo>
                  <a:pt x="5186" y="1152"/>
                </a:lnTo>
                <a:lnTo>
                  <a:pt x="5280" y="1286"/>
                </a:lnTo>
                <a:lnTo>
                  <a:pt x="5367" y="1426"/>
                </a:lnTo>
                <a:lnTo>
                  <a:pt x="5446" y="1571"/>
                </a:lnTo>
                <a:lnTo>
                  <a:pt x="5517" y="1721"/>
                </a:lnTo>
                <a:lnTo>
                  <a:pt x="5580" y="1875"/>
                </a:lnTo>
                <a:lnTo>
                  <a:pt x="5634" y="2033"/>
                </a:lnTo>
                <a:lnTo>
                  <a:pt x="5678" y="2196"/>
                </a:lnTo>
                <a:lnTo>
                  <a:pt x="5713" y="2362"/>
                </a:lnTo>
                <a:lnTo>
                  <a:pt x="5739" y="2533"/>
                </a:lnTo>
                <a:lnTo>
                  <a:pt x="5755" y="2704"/>
                </a:lnTo>
                <a:lnTo>
                  <a:pt x="5760" y="2878"/>
                </a:lnTo>
                <a:lnTo>
                  <a:pt x="5755" y="3056"/>
                </a:lnTo>
                <a:lnTo>
                  <a:pt x="5739" y="3227"/>
                </a:lnTo>
                <a:lnTo>
                  <a:pt x="5713" y="3398"/>
                </a:lnTo>
                <a:lnTo>
                  <a:pt x="5678" y="3564"/>
                </a:lnTo>
                <a:lnTo>
                  <a:pt x="5634" y="3727"/>
                </a:lnTo>
                <a:lnTo>
                  <a:pt x="5580" y="3885"/>
                </a:lnTo>
                <a:lnTo>
                  <a:pt x="5517" y="4039"/>
                </a:lnTo>
                <a:lnTo>
                  <a:pt x="5446" y="4189"/>
                </a:lnTo>
                <a:lnTo>
                  <a:pt x="5367" y="4334"/>
                </a:lnTo>
                <a:lnTo>
                  <a:pt x="5280" y="4474"/>
                </a:lnTo>
                <a:lnTo>
                  <a:pt x="5186" y="4608"/>
                </a:lnTo>
                <a:lnTo>
                  <a:pt x="5083" y="4735"/>
                </a:lnTo>
                <a:lnTo>
                  <a:pt x="4975" y="4858"/>
                </a:lnTo>
                <a:lnTo>
                  <a:pt x="4858" y="4975"/>
                </a:lnTo>
                <a:lnTo>
                  <a:pt x="4735" y="5083"/>
                </a:lnTo>
                <a:lnTo>
                  <a:pt x="4608" y="5186"/>
                </a:lnTo>
                <a:lnTo>
                  <a:pt x="4474" y="5280"/>
                </a:lnTo>
                <a:lnTo>
                  <a:pt x="4334" y="5367"/>
                </a:lnTo>
                <a:lnTo>
                  <a:pt x="4189" y="5446"/>
                </a:lnTo>
                <a:lnTo>
                  <a:pt x="4039" y="5517"/>
                </a:lnTo>
                <a:lnTo>
                  <a:pt x="3885" y="5580"/>
                </a:lnTo>
                <a:lnTo>
                  <a:pt x="3727" y="5634"/>
                </a:lnTo>
                <a:lnTo>
                  <a:pt x="3564" y="5678"/>
                </a:lnTo>
                <a:lnTo>
                  <a:pt x="3398" y="5713"/>
                </a:lnTo>
                <a:lnTo>
                  <a:pt x="3227" y="5739"/>
                </a:lnTo>
                <a:lnTo>
                  <a:pt x="3056" y="5755"/>
                </a:lnTo>
                <a:lnTo>
                  <a:pt x="2880" y="5760"/>
                </a:lnTo>
                <a:lnTo>
                  <a:pt x="2878" y="5760"/>
                </a:lnTo>
                <a:lnTo>
                  <a:pt x="2704" y="5755"/>
                </a:lnTo>
                <a:lnTo>
                  <a:pt x="2533" y="5739"/>
                </a:lnTo>
                <a:lnTo>
                  <a:pt x="2362" y="5713"/>
                </a:lnTo>
                <a:lnTo>
                  <a:pt x="2196" y="5678"/>
                </a:lnTo>
                <a:lnTo>
                  <a:pt x="2033" y="5634"/>
                </a:lnTo>
                <a:lnTo>
                  <a:pt x="1875" y="5580"/>
                </a:lnTo>
                <a:lnTo>
                  <a:pt x="1721" y="5517"/>
                </a:lnTo>
                <a:lnTo>
                  <a:pt x="1571" y="5446"/>
                </a:lnTo>
                <a:lnTo>
                  <a:pt x="1426" y="5367"/>
                </a:lnTo>
                <a:lnTo>
                  <a:pt x="1286" y="5280"/>
                </a:lnTo>
                <a:lnTo>
                  <a:pt x="1152" y="5186"/>
                </a:lnTo>
                <a:lnTo>
                  <a:pt x="1025" y="5083"/>
                </a:lnTo>
                <a:lnTo>
                  <a:pt x="902" y="4975"/>
                </a:lnTo>
                <a:lnTo>
                  <a:pt x="785" y="4858"/>
                </a:lnTo>
                <a:lnTo>
                  <a:pt x="677" y="4735"/>
                </a:lnTo>
                <a:lnTo>
                  <a:pt x="574" y="4608"/>
                </a:lnTo>
                <a:lnTo>
                  <a:pt x="480" y="4474"/>
                </a:lnTo>
                <a:lnTo>
                  <a:pt x="393" y="4334"/>
                </a:lnTo>
                <a:lnTo>
                  <a:pt x="314" y="4189"/>
                </a:lnTo>
                <a:lnTo>
                  <a:pt x="243" y="4039"/>
                </a:lnTo>
                <a:lnTo>
                  <a:pt x="180" y="3885"/>
                </a:lnTo>
                <a:lnTo>
                  <a:pt x="126" y="3727"/>
                </a:lnTo>
                <a:lnTo>
                  <a:pt x="82" y="3564"/>
                </a:lnTo>
                <a:lnTo>
                  <a:pt x="47" y="3398"/>
                </a:lnTo>
                <a:lnTo>
                  <a:pt x="21" y="3227"/>
                </a:lnTo>
                <a:lnTo>
                  <a:pt x="5" y="3056"/>
                </a:lnTo>
                <a:lnTo>
                  <a:pt x="0" y="2878"/>
                </a:lnTo>
                <a:lnTo>
                  <a:pt x="5" y="2704"/>
                </a:lnTo>
                <a:lnTo>
                  <a:pt x="21" y="2533"/>
                </a:lnTo>
                <a:lnTo>
                  <a:pt x="47" y="2362"/>
                </a:lnTo>
                <a:lnTo>
                  <a:pt x="82" y="2196"/>
                </a:lnTo>
                <a:lnTo>
                  <a:pt x="126" y="2033"/>
                </a:lnTo>
                <a:lnTo>
                  <a:pt x="180" y="1875"/>
                </a:lnTo>
                <a:lnTo>
                  <a:pt x="243" y="1721"/>
                </a:lnTo>
                <a:lnTo>
                  <a:pt x="314" y="1571"/>
                </a:lnTo>
                <a:lnTo>
                  <a:pt x="393" y="1426"/>
                </a:lnTo>
                <a:lnTo>
                  <a:pt x="480" y="1286"/>
                </a:lnTo>
                <a:lnTo>
                  <a:pt x="574" y="1152"/>
                </a:lnTo>
                <a:lnTo>
                  <a:pt x="677" y="1025"/>
                </a:lnTo>
                <a:lnTo>
                  <a:pt x="785" y="902"/>
                </a:lnTo>
                <a:lnTo>
                  <a:pt x="902" y="785"/>
                </a:lnTo>
                <a:lnTo>
                  <a:pt x="1025" y="677"/>
                </a:lnTo>
                <a:lnTo>
                  <a:pt x="1152" y="574"/>
                </a:lnTo>
                <a:lnTo>
                  <a:pt x="1286" y="480"/>
                </a:lnTo>
                <a:lnTo>
                  <a:pt x="1426" y="393"/>
                </a:lnTo>
                <a:lnTo>
                  <a:pt x="1571" y="314"/>
                </a:lnTo>
                <a:lnTo>
                  <a:pt x="1721" y="243"/>
                </a:lnTo>
                <a:lnTo>
                  <a:pt x="1875" y="180"/>
                </a:lnTo>
                <a:lnTo>
                  <a:pt x="2033" y="126"/>
                </a:lnTo>
                <a:lnTo>
                  <a:pt x="2196" y="82"/>
                </a:lnTo>
                <a:lnTo>
                  <a:pt x="2362" y="47"/>
                </a:lnTo>
                <a:lnTo>
                  <a:pt x="2533" y="21"/>
                </a:lnTo>
                <a:lnTo>
                  <a:pt x="2704" y="5"/>
                </a:lnTo>
                <a:lnTo>
                  <a:pt x="2880"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29"/>
          <p:cNvGrpSpPr/>
          <p:nvPr/>
        </p:nvGrpSpPr>
        <p:grpSpPr>
          <a:xfrm>
            <a:off x="504488" y="2454869"/>
            <a:ext cx="344669" cy="388684"/>
            <a:chOff x="2297113" y="4763"/>
            <a:chExt cx="4549776" cy="5130800"/>
          </a:xfrm>
          <a:solidFill>
            <a:srgbClr val="00B050"/>
          </a:solidFill>
        </p:grpSpPr>
        <p:sp>
          <p:nvSpPr>
            <p:cNvPr id="37" name="Freeform 10"/>
            <p:cNvSpPr>
              <a:spLocks noEditPoints="1"/>
            </p:cNvSpPr>
            <p:nvPr/>
          </p:nvSpPr>
          <p:spPr bwMode="auto">
            <a:xfrm>
              <a:off x="3597276" y="4763"/>
              <a:ext cx="3249613" cy="4573588"/>
            </a:xfrm>
            <a:custGeom>
              <a:avLst/>
              <a:gdLst/>
              <a:ahLst/>
              <a:cxnLst>
                <a:cxn ang="0">
                  <a:pos x="1758" y="151"/>
                </a:cxn>
                <a:cxn ang="0">
                  <a:pos x="1589" y="194"/>
                </a:cxn>
                <a:cxn ang="0">
                  <a:pos x="1440" y="275"/>
                </a:cxn>
                <a:cxn ang="0">
                  <a:pos x="1316" y="389"/>
                </a:cxn>
                <a:cxn ang="0">
                  <a:pos x="1222" y="528"/>
                </a:cxn>
                <a:cxn ang="0">
                  <a:pos x="1163" y="689"/>
                </a:cxn>
                <a:cxn ang="0">
                  <a:pos x="1151" y="793"/>
                </a:cxn>
                <a:cxn ang="0">
                  <a:pos x="1181" y="813"/>
                </a:cxn>
                <a:cxn ang="0">
                  <a:pos x="2530" y="807"/>
                </a:cxn>
                <a:cxn ang="0">
                  <a:pos x="2546" y="776"/>
                </a:cxn>
                <a:cxn ang="0">
                  <a:pos x="2507" y="607"/>
                </a:cxn>
                <a:cxn ang="0">
                  <a:pos x="2428" y="456"/>
                </a:cxn>
                <a:cxn ang="0">
                  <a:pos x="2318" y="328"/>
                </a:cxn>
                <a:cxn ang="0">
                  <a:pos x="2181" y="230"/>
                </a:cxn>
                <a:cxn ang="0">
                  <a:pos x="2022" y="167"/>
                </a:cxn>
                <a:cxn ang="0">
                  <a:pos x="1847" y="145"/>
                </a:cxn>
                <a:cxn ang="0">
                  <a:pos x="1949" y="6"/>
                </a:cxn>
                <a:cxn ang="0">
                  <a:pos x="2139" y="51"/>
                </a:cxn>
                <a:cxn ang="0">
                  <a:pos x="2310" y="137"/>
                </a:cxn>
                <a:cxn ang="0">
                  <a:pos x="2458" y="259"/>
                </a:cxn>
                <a:cxn ang="0">
                  <a:pos x="2574" y="410"/>
                </a:cxn>
                <a:cxn ang="0">
                  <a:pos x="2654" y="587"/>
                </a:cxn>
                <a:cxn ang="0">
                  <a:pos x="2693" y="780"/>
                </a:cxn>
                <a:cxn ang="0">
                  <a:pos x="2711" y="807"/>
                </a:cxn>
                <a:cxn ang="0">
                  <a:pos x="3599" y="813"/>
                </a:cxn>
                <a:cxn ang="0">
                  <a:pos x="3642" y="829"/>
                </a:cxn>
                <a:cxn ang="0">
                  <a:pos x="3662" y="870"/>
                </a:cxn>
                <a:cxn ang="0">
                  <a:pos x="4090" y="5722"/>
                </a:cxn>
                <a:cxn ang="0">
                  <a:pos x="4057" y="5757"/>
                </a:cxn>
                <a:cxn ang="0">
                  <a:pos x="1743" y="5763"/>
                </a:cxn>
                <a:cxn ang="0">
                  <a:pos x="1701" y="5747"/>
                </a:cxn>
                <a:cxn ang="0">
                  <a:pos x="1682" y="5706"/>
                </a:cxn>
                <a:cxn ang="0">
                  <a:pos x="1411" y="2738"/>
                </a:cxn>
                <a:cxn ang="0">
                  <a:pos x="1377" y="2709"/>
                </a:cxn>
                <a:cxn ang="0">
                  <a:pos x="766" y="2703"/>
                </a:cxn>
                <a:cxn ang="0">
                  <a:pos x="731" y="2687"/>
                </a:cxn>
                <a:cxn ang="0">
                  <a:pos x="694" y="2589"/>
                </a:cxn>
                <a:cxn ang="0">
                  <a:pos x="613" y="2439"/>
                </a:cxn>
                <a:cxn ang="0">
                  <a:pos x="503" y="2314"/>
                </a:cxn>
                <a:cxn ang="0">
                  <a:pos x="368" y="2214"/>
                </a:cxn>
                <a:cxn ang="0">
                  <a:pos x="212" y="2145"/>
                </a:cxn>
                <a:cxn ang="0">
                  <a:pos x="42" y="2111"/>
                </a:cxn>
                <a:cxn ang="0">
                  <a:pos x="10" y="2096"/>
                </a:cxn>
                <a:cxn ang="0">
                  <a:pos x="0" y="2064"/>
                </a:cxn>
                <a:cxn ang="0">
                  <a:pos x="112" y="846"/>
                </a:cxn>
                <a:cxn ang="0">
                  <a:pos x="146" y="817"/>
                </a:cxn>
                <a:cxn ang="0">
                  <a:pos x="967" y="813"/>
                </a:cxn>
                <a:cxn ang="0">
                  <a:pos x="996" y="797"/>
                </a:cxn>
                <a:cxn ang="0">
                  <a:pos x="1016" y="681"/>
                </a:cxn>
                <a:cxn ang="0">
                  <a:pos x="1075" y="497"/>
                </a:cxn>
                <a:cxn ang="0">
                  <a:pos x="1175" y="332"/>
                </a:cxn>
                <a:cxn ang="0">
                  <a:pos x="1307" y="194"/>
                </a:cxn>
                <a:cxn ang="0">
                  <a:pos x="1466" y="90"/>
                </a:cxn>
                <a:cxn ang="0">
                  <a:pos x="1648" y="23"/>
                </a:cxn>
                <a:cxn ang="0">
                  <a:pos x="1847" y="0"/>
                </a:cxn>
              </a:cxnLst>
              <a:rect l="0" t="0" r="r" b="b"/>
              <a:pathLst>
                <a:path w="4094" h="5763">
                  <a:moveTo>
                    <a:pt x="1847" y="145"/>
                  </a:moveTo>
                  <a:lnTo>
                    <a:pt x="1758" y="151"/>
                  </a:lnTo>
                  <a:lnTo>
                    <a:pt x="1672" y="167"/>
                  </a:lnTo>
                  <a:lnTo>
                    <a:pt x="1589" y="194"/>
                  </a:lnTo>
                  <a:lnTo>
                    <a:pt x="1513" y="230"/>
                  </a:lnTo>
                  <a:lnTo>
                    <a:pt x="1440" y="275"/>
                  </a:lnTo>
                  <a:lnTo>
                    <a:pt x="1375" y="328"/>
                  </a:lnTo>
                  <a:lnTo>
                    <a:pt x="1316" y="389"/>
                  </a:lnTo>
                  <a:lnTo>
                    <a:pt x="1265" y="456"/>
                  </a:lnTo>
                  <a:lnTo>
                    <a:pt x="1222" y="528"/>
                  </a:lnTo>
                  <a:lnTo>
                    <a:pt x="1187" y="607"/>
                  </a:lnTo>
                  <a:lnTo>
                    <a:pt x="1163" y="689"/>
                  </a:lnTo>
                  <a:lnTo>
                    <a:pt x="1147" y="776"/>
                  </a:lnTo>
                  <a:lnTo>
                    <a:pt x="1151" y="793"/>
                  </a:lnTo>
                  <a:lnTo>
                    <a:pt x="1163" y="807"/>
                  </a:lnTo>
                  <a:lnTo>
                    <a:pt x="1181" y="813"/>
                  </a:lnTo>
                  <a:lnTo>
                    <a:pt x="2513" y="813"/>
                  </a:lnTo>
                  <a:lnTo>
                    <a:pt x="2530" y="807"/>
                  </a:lnTo>
                  <a:lnTo>
                    <a:pt x="2542" y="793"/>
                  </a:lnTo>
                  <a:lnTo>
                    <a:pt x="2546" y="776"/>
                  </a:lnTo>
                  <a:lnTo>
                    <a:pt x="2532" y="689"/>
                  </a:lnTo>
                  <a:lnTo>
                    <a:pt x="2507" y="607"/>
                  </a:lnTo>
                  <a:lnTo>
                    <a:pt x="2471" y="528"/>
                  </a:lnTo>
                  <a:lnTo>
                    <a:pt x="2428" y="456"/>
                  </a:lnTo>
                  <a:lnTo>
                    <a:pt x="2377" y="389"/>
                  </a:lnTo>
                  <a:lnTo>
                    <a:pt x="2318" y="328"/>
                  </a:lnTo>
                  <a:lnTo>
                    <a:pt x="2253" y="275"/>
                  </a:lnTo>
                  <a:lnTo>
                    <a:pt x="2181" y="230"/>
                  </a:lnTo>
                  <a:lnTo>
                    <a:pt x="2104" y="194"/>
                  </a:lnTo>
                  <a:lnTo>
                    <a:pt x="2022" y="167"/>
                  </a:lnTo>
                  <a:lnTo>
                    <a:pt x="1937" y="151"/>
                  </a:lnTo>
                  <a:lnTo>
                    <a:pt x="1847" y="145"/>
                  </a:lnTo>
                  <a:close/>
                  <a:moveTo>
                    <a:pt x="1847" y="0"/>
                  </a:moveTo>
                  <a:lnTo>
                    <a:pt x="1949" y="6"/>
                  </a:lnTo>
                  <a:lnTo>
                    <a:pt x="2045" y="23"/>
                  </a:lnTo>
                  <a:lnTo>
                    <a:pt x="2139" y="51"/>
                  </a:lnTo>
                  <a:lnTo>
                    <a:pt x="2228" y="90"/>
                  </a:lnTo>
                  <a:lnTo>
                    <a:pt x="2310" y="137"/>
                  </a:lnTo>
                  <a:lnTo>
                    <a:pt x="2387" y="194"/>
                  </a:lnTo>
                  <a:lnTo>
                    <a:pt x="2458" y="259"/>
                  </a:lnTo>
                  <a:lnTo>
                    <a:pt x="2521" y="332"/>
                  </a:lnTo>
                  <a:lnTo>
                    <a:pt x="2574" y="410"/>
                  </a:lnTo>
                  <a:lnTo>
                    <a:pt x="2619" y="497"/>
                  </a:lnTo>
                  <a:lnTo>
                    <a:pt x="2654" y="587"/>
                  </a:lnTo>
                  <a:lnTo>
                    <a:pt x="2678" y="681"/>
                  </a:lnTo>
                  <a:lnTo>
                    <a:pt x="2693" y="780"/>
                  </a:lnTo>
                  <a:lnTo>
                    <a:pt x="2697" y="797"/>
                  </a:lnTo>
                  <a:lnTo>
                    <a:pt x="2711" y="807"/>
                  </a:lnTo>
                  <a:lnTo>
                    <a:pt x="2727" y="813"/>
                  </a:lnTo>
                  <a:lnTo>
                    <a:pt x="3599" y="813"/>
                  </a:lnTo>
                  <a:lnTo>
                    <a:pt x="3623" y="817"/>
                  </a:lnTo>
                  <a:lnTo>
                    <a:pt x="3642" y="829"/>
                  </a:lnTo>
                  <a:lnTo>
                    <a:pt x="3656" y="846"/>
                  </a:lnTo>
                  <a:lnTo>
                    <a:pt x="3662" y="870"/>
                  </a:lnTo>
                  <a:lnTo>
                    <a:pt x="4094" y="5694"/>
                  </a:lnTo>
                  <a:lnTo>
                    <a:pt x="4090" y="5722"/>
                  </a:lnTo>
                  <a:lnTo>
                    <a:pt x="4076" y="5743"/>
                  </a:lnTo>
                  <a:lnTo>
                    <a:pt x="4057" y="5757"/>
                  </a:lnTo>
                  <a:lnTo>
                    <a:pt x="4031" y="5763"/>
                  </a:lnTo>
                  <a:lnTo>
                    <a:pt x="1743" y="5763"/>
                  </a:lnTo>
                  <a:lnTo>
                    <a:pt x="1721" y="5759"/>
                  </a:lnTo>
                  <a:lnTo>
                    <a:pt x="1701" y="5747"/>
                  </a:lnTo>
                  <a:lnTo>
                    <a:pt x="1688" y="5730"/>
                  </a:lnTo>
                  <a:lnTo>
                    <a:pt x="1682" y="5706"/>
                  </a:lnTo>
                  <a:lnTo>
                    <a:pt x="1417" y="2760"/>
                  </a:lnTo>
                  <a:lnTo>
                    <a:pt x="1411" y="2738"/>
                  </a:lnTo>
                  <a:lnTo>
                    <a:pt x="1397" y="2720"/>
                  </a:lnTo>
                  <a:lnTo>
                    <a:pt x="1377" y="2709"/>
                  </a:lnTo>
                  <a:lnTo>
                    <a:pt x="1356" y="2703"/>
                  </a:lnTo>
                  <a:lnTo>
                    <a:pt x="766" y="2703"/>
                  </a:lnTo>
                  <a:lnTo>
                    <a:pt x="747" y="2699"/>
                  </a:lnTo>
                  <a:lnTo>
                    <a:pt x="731" y="2687"/>
                  </a:lnTo>
                  <a:lnTo>
                    <a:pt x="721" y="2669"/>
                  </a:lnTo>
                  <a:lnTo>
                    <a:pt x="694" y="2589"/>
                  </a:lnTo>
                  <a:lnTo>
                    <a:pt x="658" y="2512"/>
                  </a:lnTo>
                  <a:lnTo>
                    <a:pt x="613" y="2439"/>
                  </a:lnTo>
                  <a:lnTo>
                    <a:pt x="562" y="2373"/>
                  </a:lnTo>
                  <a:lnTo>
                    <a:pt x="503" y="2314"/>
                  </a:lnTo>
                  <a:lnTo>
                    <a:pt x="438" y="2259"/>
                  </a:lnTo>
                  <a:lnTo>
                    <a:pt x="368" y="2214"/>
                  </a:lnTo>
                  <a:lnTo>
                    <a:pt x="293" y="2174"/>
                  </a:lnTo>
                  <a:lnTo>
                    <a:pt x="212" y="2145"/>
                  </a:lnTo>
                  <a:lnTo>
                    <a:pt x="128" y="2123"/>
                  </a:lnTo>
                  <a:lnTo>
                    <a:pt x="42" y="2111"/>
                  </a:lnTo>
                  <a:lnTo>
                    <a:pt x="24" y="2108"/>
                  </a:lnTo>
                  <a:lnTo>
                    <a:pt x="10" y="2096"/>
                  </a:lnTo>
                  <a:lnTo>
                    <a:pt x="2" y="2082"/>
                  </a:lnTo>
                  <a:lnTo>
                    <a:pt x="0" y="2064"/>
                  </a:lnTo>
                  <a:lnTo>
                    <a:pt x="106" y="870"/>
                  </a:lnTo>
                  <a:lnTo>
                    <a:pt x="112" y="846"/>
                  </a:lnTo>
                  <a:lnTo>
                    <a:pt x="126" y="829"/>
                  </a:lnTo>
                  <a:lnTo>
                    <a:pt x="146" y="817"/>
                  </a:lnTo>
                  <a:lnTo>
                    <a:pt x="169" y="813"/>
                  </a:lnTo>
                  <a:lnTo>
                    <a:pt x="967" y="813"/>
                  </a:lnTo>
                  <a:lnTo>
                    <a:pt x="984" y="807"/>
                  </a:lnTo>
                  <a:lnTo>
                    <a:pt x="996" y="797"/>
                  </a:lnTo>
                  <a:lnTo>
                    <a:pt x="1002" y="780"/>
                  </a:lnTo>
                  <a:lnTo>
                    <a:pt x="1016" y="681"/>
                  </a:lnTo>
                  <a:lnTo>
                    <a:pt x="1041" y="587"/>
                  </a:lnTo>
                  <a:lnTo>
                    <a:pt x="1075" y="497"/>
                  </a:lnTo>
                  <a:lnTo>
                    <a:pt x="1120" y="410"/>
                  </a:lnTo>
                  <a:lnTo>
                    <a:pt x="1175" y="332"/>
                  </a:lnTo>
                  <a:lnTo>
                    <a:pt x="1236" y="259"/>
                  </a:lnTo>
                  <a:lnTo>
                    <a:pt x="1307" y="194"/>
                  </a:lnTo>
                  <a:lnTo>
                    <a:pt x="1383" y="137"/>
                  </a:lnTo>
                  <a:lnTo>
                    <a:pt x="1466" y="90"/>
                  </a:lnTo>
                  <a:lnTo>
                    <a:pt x="1554" y="51"/>
                  </a:lnTo>
                  <a:lnTo>
                    <a:pt x="1648" y="23"/>
                  </a:lnTo>
                  <a:lnTo>
                    <a:pt x="1747" y="6"/>
                  </a:lnTo>
                  <a:lnTo>
                    <a:pt x="18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11"/>
            <p:cNvSpPr>
              <a:spLocks noEditPoints="1"/>
            </p:cNvSpPr>
            <p:nvPr/>
          </p:nvSpPr>
          <p:spPr bwMode="auto">
            <a:xfrm>
              <a:off x="2297113" y="1787525"/>
              <a:ext cx="2560638" cy="3348038"/>
            </a:xfrm>
            <a:custGeom>
              <a:avLst/>
              <a:gdLst/>
              <a:ahLst/>
              <a:cxnLst>
                <a:cxn ang="0">
                  <a:pos x="1516" y="151"/>
                </a:cxn>
                <a:cxn ang="0">
                  <a:pos x="1387" y="189"/>
                </a:cxn>
                <a:cxn ang="0">
                  <a:pos x="1277" y="261"/>
                </a:cxn>
                <a:cxn ang="0">
                  <a:pos x="1190" y="359"/>
                </a:cxn>
                <a:cxn ang="0">
                  <a:pos x="1133" y="479"/>
                </a:cxn>
                <a:cxn ang="0">
                  <a:pos x="1118" y="564"/>
                </a:cxn>
                <a:cxn ang="0">
                  <a:pos x="1141" y="591"/>
                </a:cxn>
                <a:cxn ang="0">
                  <a:pos x="2013" y="595"/>
                </a:cxn>
                <a:cxn ang="0">
                  <a:pos x="2045" y="579"/>
                </a:cxn>
                <a:cxn ang="0">
                  <a:pos x="2055" y="544"/>
                </a:cxn>
                <a:cxn ang="0">
                  <a:pos x="2015" y="416"/>
                </a:cxn>
                <a:cxn ang="0">
                  <a:pos x="1943" y="306"/>
                </a:cxn>
                <a:cxn ang="0">
                  <a:pos x="1843" y="222"/>
                </a:cxn>
                <a:cxn ang="0">
                  <a:pos x="1723" y="165"/>
                </a:cxn>
                <a:cxn ang="0">
                  <a:pos x="1585" y="145"/>
                </a:cxn>
                <a:cxn ang="0">
                  <a:pos x="1672" y="6"/>
                </a:cxn>
                <a:cxn ang="0">
                  <a:pos x="1833" y="51"/>
                </a:cxn>
                <a:cxn ang="0">
                  <a:pos x="1972" y="136"/>
                </a:cxn>
                <a:cxn ang="0">
                  <a:pos x="2084" y="251"/>
                </a:cxn>
                <a:cxn ang="0">
                  <a:pos x="2163" y="393"/>
                </a:cxn>
                <a:cxn ang="0">
                  <a:pos x="2204" y="556"/>
                </a:cxn>
                <a:cxn ang="0">
                  <a:pos x="2228" y="589"/>
                </a:cxn>
                <a:cxn ang="0">
                  <a:pos x="2831" y="595"/>
                </a:cxn>
                <a:cxn ang="0">
                  <a:pos x="2880" y="609"/>
                </a:cxn>
                <a:cxn ang="0">
                  <a:pos x="2911" y="648"/>
                </a:cxn>
                <a:cxn ang="0">
                  <a:pos x="3225" y="4123"/>
                </a:cxn>
                <a:cxn ang="0">
                  <a:pos x="3212" y="4178"/>
                </a:cxn>
                <a:cxn ang="0">
                  <a:pos x="3169" y="4213"/>
                </a:cxn>
                <a:cxn ang="0">
                  <a:pos x="86" y="4217"/>
                </a:cxn>
                <a:cxn ang="0">
                  <a:pos x="33" y="4200"/>
                </a:cxn>
                <a:cxn ang="0">
                  <a:pos x="2" y="4152"/>
                </a:cxn>
                <a:cxn ang="0">
                  <a:pos x="308" y="674"/>
                </a:cxn>
                <a:cxn ang="0">
                  <a:pos x="328" y="627"/>
                </a:cxn>
                <a:cxn ang="0">
                  <a:pos x="369" y="599"/>
                </a:cxn>
                <a:cxn ang="0">
                  <a:pos x="925" y="595"/>
                </a:cxn>
                <a:cxn ang="0">
                  <a:pos x="961" y="575"/>
                </a:cxn>
                <a:cxn ang="0">
                  <a:pos x="984" y="471"/>
                </a:cxn>
                <a:cxn ang="0">
                  <a:pos x="1043" y="318"/>
                </a:cxn>
                <a:cxn ang="0">
                  <a:pos x="1141" y="189"/>
                </a:cxn>
                <a:cxn ang="0">
                  <a:pos x="1267" y="88"/>
                </a:cxn>
                <a:cxn ang="0">
                  <a:pos x="1418" y="24"/>
                </a:cxn>
                <a:cxn ang="0">
                  <a:pos x="1585" y="0"/>
                </a:cxn>
              </a:cxnLst>
              <a:rect l="0" t="0" r="r" b="b"/>
              <a:pathLst>
                <a:path w="3225" h="4217">
                  <a:moveTo>
                    <a:pt x="1585" y="145"/>
                  </a:moveTo>
                  <a:lnTo>
                    <a:pt x="1516" y="151"/>
                  </a:lnTo>
                  <a:lnTo>
                    <a:pt x="1450" y="165"/>
                  </a:lnTo>
                  <a:lnTo>
                    <a:pt x="1387" y="189"/>
                  </a:lnTo>
                  <a:lnTo>
                    <a:pt x="1330" y="222"/>
                  </a:lnTo>
                  <a:lnTo>
                    <a:pt x="1277" y="261"/>
                  </a:lnTo>
                  <a:lnTo>
                    <a:pt x="1230" y="306"/>
                  </a:lnTo>
                  <a:lnTo>
                    <a:pt x="1190" y="359"/>
                  </a:lnTo>
                  <a:lnTo>
                    <a:pt x="1157" y="416"/>
                  </a:lnTo>
                  <a:lnTo>
                    <a:pt x="1133" y="479"/>
                  </a:lnTo>
                  <a:lnTo>
                    <a:pt x="1118" y="544"/>
                  </a:lnTo>
                  <a:lnTo>
                    <a:pt x="1118" y="564"/>
                  </a:lnTo>
                  <a:lnTo>
                    <a:pt x="1126" y="579"/>
                  </a:lnTo>
                  <a:lnTo>
                    <a:pt x="1141" y="591"/>
                  </a:lnTo>
                  <a:lnTo>
                    <a:pt x="1159" y="595"/>
                  </a:lnTo>
                  <a:lnTo>
                    <a:pt x="2013" y="595"/>
                  </a:lnTo>
                  <a:lnTo>
                    <a:pt x="2031" y="591"/>
                  </a:lnTo>
                  <a:lnTo>
                    <a:pt x="2045" y="579"/>
                  </a:lnTo>
                  <a:lnTo>
                    <a:pt x="2055" y="564"/>
                  </a:lnTo>
                  <a:lnTo>
                    <a:pt x="2055" y="544"/>
                  </a:lnTo>
                  <a:lnTo>
                    <a:pt x="2039" y="479"/>
                  </a:lnTo>
                  <a:lnTo>
                    <a:pt x="2015" y="416"/>
                  </a:lnTo>
                  <a:lnTo>
                    <a:pt x="1982" y="359"/>
                  </a:lnTo>
                  <a:lnTo>
                    <a:pt x="1943" y="306"/>
                  </a:lnTo>
                  <a:lnTo>
                    <a:pt x="1896" y="261"/>
                  </a:lnTo>
                  <a:lnTo>
                    <a:pt x="1843" y="222"/>
                  </a:lnTo>
                  <a:lnTo>
                    <a:pt x="1784" y="189"/>
                  </a:lnTo>
                  <a:lnTo>
                    <a:pt x="1723" y="165"/>
                  </a:lnTo>
                  <a:lnTo>
                    <a:pt x="1656" y="151"/>
                  </a:lnTo>
                  <a:lnTo>
                    <a:pt x="1585" y="145"/>
                  </a:lnTo>
                  <a:close/>
                  <a:moveTo>
                    <a:pt x="1585" y="0"/>
                  </a:moveTo>
                  <a:lnTo>
                    <a:pt x="1672" y="6"/>
                  </a:lnTo>
                  <a:lnTo>
                    <a:pt x="1754" y="24"/>
                  </a:lnTo>
                  <a:lnTo>
                    <a:pt x="1833" y="51"/>
                  </a:lnTo>
                  <a:lnTo>
                    <a:pt x="1905" y="88"/>
                  </a:lnTo>
                  <a:lnTo>
                    <a:pt x="1972" y="136"/>
                  </a:lnTo>
                  <a:lnTo>
                    <a:pt x="2031" y="189"/>
                  </a:lnTo>
                  <a:lnTo>
                    <a:pt x="2084" y="251"/>
                  </a:lnTo>
                  <a:lnTo>
                    <a:pt x="2127" y="318"/>
                  </a:lnTo>
                  <a:lnTo>
                    <a:pt x="2163" y="393"/>
                  </a:lnTo>
                  <a:lnTo>
                    <a:pt x="2188" y="471"/>
                  </a:lnTo>
                  <a:lnTo>
                    <a:pt x="2204" y="556"/>
                  </a:lnTo>
                  <a:lnTo>
                    <a:pt x="2212" y="575"/>
                  </a:lnTo>
                  <a:lnTo>
                    <a:pt x="2228" y="589"/>
                  </a:lnTo>
                  <a:lnTo>
                    <a:pt x="2247" y="595"/>
                  </a:lnTo>
                  <a:lnTo>
                    <a:pt x="2831" y="595"/>
                  </a:lnTo>
                  <a:lnTo>
                    <a:pt x="2856" y="599"/>
                  </a:lnTo>
                  <a:lnTo>
                    <a:pt x="2880" y="609"/>
                  </a:lnTo>
                  <a:lnTo>
                    <a:pt x="2897" y="627"/>
                  </a:lnTo>
                  <a:lnTo>
                    <a:pt x="2911" y="648"/>
                  </a:lnTo>
                  <a:lnTo>
                    <a:pt x="2917" y="674"/>
                  </a:lnTo>
                  <a:lnTo>
                    <a:pt x="3225" y="4123"/>
                  </a:lnTo>
                  <a:lnTo>
                    <a:pt x="3224" y="4152"/>
                  </a:lnTo>
                  <a:lnTo>
                    <a:pt x="3212" y="4178"/>
                  </a:lnTo>
                  <a:lnTo>
                    <a:pt x="3194" y="4200"/>
                  </a:lnTo>
                  <a:lnTo>
                    <a:pt x="3169" y="4213"/>
                  </a:lnTo>
                  <a:lnTo>
                    <a:pt x="3139" y="4217"/>
                  </a:lnTo>
                  <a:lnTo>
                    <a:pt x="86" y="4217"/>
                  </a:lnTo>
                  <a:lnTo>
                    <a:pt x="57" y="4213"/>
                  </a:lnTo>
                  <a:lnTo>
                    <a:pt x="33" y="4200"/>
                  </a:lnTo>
                  <a:lnTo>
                    <a:pt x="14" y="4178"/>
                  </a:lnTo>
                  <a:lnTo>
                    <a:pt x="2" y="4152"/>
                  </a:lnTo>
                  <a:lnTo>
                    <a:pt x="0" y="4123"/>
                  </a:lnTo>
                  <a:lnTo>
                    <a:pt x="308" y="674"/>
                  </a:lnTo>
                  <a:lnTo>
                    <a:pt x="314" y="648"/>
                  </a:lnTo>
                  <a:lnTo>
                    <a:pt x="328" y="627"/>
                  </a:lnTo>
                  <a:lnTo>
                    <a:pt x="346" y="609"/>
                  </a:lnTo>
                  <a:lnTo>
                    <a:pt x="369" y="599"/>
                  </a:lnTo>
                  <a:lnTo>
                    <a:pt x="395" y="595"/>
                  </a:lnTo>
                  <a:lnTo>
                    <a:pt x="925" y="595"/>
                  </a:lnTo>
                  <a:lnTo>
                    <a:pt x="945" y="589"/>
                  </a:lnTo>
                  <a:lnTo>
                    <a:pt x="961" y="575"/>
                  </a:lnTo>
                  <a:lnTo>
                    <a:pt x="968" y="556"/>
                  </a:lnTo>
                  <a:lnTo>
                    <a:pt x="984" y="471"/>
                  </a:lnTo>
                  <a:lnTo>
                    <a:pt x="1010" y="393"/>
                  </a:lnTo>
                  <a:lnTo>
                    <a:pt x="1043" y="318"/>
                  </a:lnTo>
                  <a:lnTo>
                    <a:pt x="1088" y="251"/>
                  </a:lnTo>
                  <a:lnTo>
                    <a:pt x="1141" y="189"/>
                  </a:lnTo>
                  <a:lnTo>
                    <a:pt x="1200" y="136"/>
                  </a:lnTo>
                  <a:lnTo>
                    <a:pt x="1267" y="88"/>
                  </a:lnTo>
                  <a:lnTo>
                    <a:pt x="1340" y="51"/>
                  </a:lnTo>
                  <a:lnTo>
                    <a:pt x="1418" y="24"/>
                  </a:lnTo>
                  <a:lnTo>
                    <a:pt x="1501" y="6"/>
                  </a:lnTo>
                  <a:lnTo>
                    <a:pt x="15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6" name="Freeform 25"/>
          <p:cNvSpPr>
            <a:spLocks/>
          </p:cNvSpPr>
          <p:nvPr/>
        </p:nvSpPr>
        <p:spPr bwMode="auto">
          <a:xfrm>
            <a:off x="530434" y="2012190"/>
            <a:ext cx="292777" cy="348285"/>
          </a:xfrm>
          <a:custGeom>
            <a:avLst/>
            <a:gdLst/>
            <a:ahLst/>
            <a:cxnLst>
              <a:cxn ang="0">
                <a:pos x="1743" y="14"/>
              </a:cxn>
              <a:cxn ang="0">
                <a:pos x="1847" y="61"/>
              </a:cxn>
              <a:cxn ang="0">
                <a:pos x="1919" y="125"/>
              </a:cxn>
              <a:cxn ang="0">
                <a:pos x="1939" y="198"/>
              </a:cxn>
              <a:cxn ang="0">
                <a:pos x="1932" y="332"/>
              </a:cxn>
              <a:cxn ang="0">
                <a:pos x="1922" y="500"/>
              </a:cxn>
              <a:cxn ang="0">
                <a:pos x="1918" y="654"/>
              </a:cxn>
              <a:cxn ang="0">
                <a:pos x="1927" y="750"/>
              </a:cxn>
              <a:cxn ang="0">
                <a:pos x="1961" y="816"/>
              </a:cxn>
              <a:cxn ang="0">
                <a:pos x="2033" y="939"/>
              </a:cxn>
              <a:cxn ang="0">
                <a:pos x="2132" y="1101"/>
              </a:cxn>
              <a:cxn ang="0">
                <a:pos x="2243" y="1278"/>
              </a:cxn>
              <a:cxn ang="0">
                <a:pos x="2352" y="1450"/>
              </a:cxn>
              <a:cxn ang="0">
                <a:pos x="2446" y="1595"/>
              </a:cxn>
              <a:cxn ang="0">
                <a:pos x="2512" y="1694"/>
              </a:cxn>
              <a:cxn ang="0">
                <a:pos x="2559" y="1743"/>
              </a:cxn>
              <a:cxn ang="0">
                <a:pos x="2658" y="1800"/>
              </a:cxn>
              <a:cxn ang="0">
                <a:pos x="2781" y="1858"/>
              </a:cxn>
              <a:cxn ang="0">
                <a:pos x="2891" y="1903"/>
              </a:cxn>
              <a:cxn ang="0">
                <a:pos x="2952" y="1926"/>
              </a:cxn>
              <a:cxn ang="0">
                <a:pos x="2672" y="3385"/>
              </a:cxn>
              <a:cxn ang="0">
                <a:pos x="2618" y="3412"/>
              </a:cxn>
              <a:cxn ang="0">
                <a:pos x="2534" y="3466"/>
              </a:cxn>
              <a:cxn ang="0">
                <a:pos x="2399" y="3517"/>
              </a:cxn>
              <a:cxn ang="0">
                <a:pos x="608" y="3517"/>
              </a:cxn>
              <a:cxn ang="0">
                <a:pos x="442" y="3466"/>
              </a:cxn>
              <a:cxn ang="0">
                <a:pos x="330" y="3365"/>
              </a:cxn>
              <a:cxn ang="0">
                <a:pos x="273" y="3236"/>
              </a:cxn>
              <a:cxn ang="0">
                <a:pos x="282" y="3093"/>
              </a:cxn>
              <a:cxn ang="0">
                <a:pos x="296" y="2978"/>
              </a:cxn>
              <a:cxn ang="0">
                <a:pos x="187" y="2826"/>
              </a:cxn>
              <a:cxn ang="0">
                <a:pos x="172" y="2655"/>
              </a:cxn>
              <a:cxn ang="0">
                <a:pos x="248" y="2526"/>
              </a:cxn>
              <a:cxn ang="0">
                <a:pos x="124" y="2391"/>
              </a:cxn>
              <a:cxn ang="0">
                <a:pos x="82" y="2218"/>
              </a:cxn>
              <a:cxn ang="0">
                <a:pos x="139" y="2074"/>
              </a:cxn>
              <a:cxn ang="0">
                <a:pos x="71" y="1954"/>
              </a:cxn>
              <a:cxn ang="0">
                <a:pos x="4" y="1799"/>
              </a:cxn>
              <a:cxn ang="0">
                <a:pos x="16" y="1642"/>
              </a:cxn>
              <a:cxn ang="0">
                <a:pos x="97" y="1528"/>
              </a:cxn>
              <a:cxn ang="0">
                <a:pos x="234" y="1476"/>
              </a:cxn>
              <a:cxn ang="0">
                <a:pos x="1333" y="1361"/>
              </a:cxn>
              <a:cxn ang="0">
                <a:pos x="1294" y="1126"/>
              </a:cxn>
              <a:cxn ang="0">
                <a:pos x="1261" y="915"/>
              </a:cxn>
              <a:cxn ang="0">
                <a:pos x="1242" y="781"/>
              </a:cxn>
              <a:cxn ang="0">
                <a:pos x="1263" y="657"/>
              </a:cxn>
              <a:cxn ang="0">
                <a:pos x="1314" y="495"/>
              </a:cxn>
              <a:cxn ang="0">
                <a:pos x="1379" y="326"/>
              </a:cxn>
              <a:cxn ang="0">
                <a:pos x="1440" y="179"/>
              </a:cxn>
              <a:cxn ang="0">
                <a:pos x="1489" y="75"/>
              </a:cxn>
              <a:cxn ang="0">
                <a:pos x="1575" y="11"/>
              </a:cxn>
            </a:cxnLst>
            <a:rect l="0" t="0" r="r" b="b"/>
            <a:pathLst>
              <a:path w="2954" h="3521">
                <a:moveTo>
                  <a:pt x="1657" y="0"/>
                </a:moveTo>
                <a:lnTo>
                  <a:pt x="1685" y="2"/>
                </a:lnTo>
                <a:lnTo>
                  <a:pt x="1715" y="8"/>
                </a:lnTo>
                <a:lnTo>
                  <a:pt x="1743" y="14"/>
                </a:lnTo>
                <a:lnTo>
                  <a:pt x="1770" y="24"/>
                </a:lnTo>
                <a:lnTo>
                  <a:pt x="1798" y="35"/>
                </a:lnTo>
                <a:lnTo>
                  <a:pt x="1823" y="47"/>
                </a:lnTo>
                <a:lnTo>
                  <a:pt x="1847" y="61"/>
                </a:lnTo>
                <a:lnTo>
                  <a:pt x="1869" y="77"/>
                </a:lnTo>
                <a:lnTo>
                  <a:pt x="1889" y="92"/>
                </a:lnTo>
                <a:lnTo>
                  <a:pt x="1906" y="108"/>
                </a:lnTo>
                <a:lnTo>
                  <a:pt x="1919" y="125"/>
                </a:lnTo>
                <a:lnTo>
                  <a:pt x="1930" y="142"/>
                </a:lnTo>
                <a:lnTo>
                  <a:pt x="1937" y="159"/>
                </a:lnTo>
                <a:lnTo>
                  <a:pt x="1939" y="174"/>
                </a:lnTo>
                <a:lnTo>
                  <a:pt x="1939" y="198"/>
                </a:lnTo>
                <a:lnTo>
                  <a:pt x="1938" y="225"/>
                </a:lnTo>
                <a:lnTo>
                  <a:pt x="1937" y="258"/>
                </a:lnTo>
                <a:lnTo>
                  <a:pt x="1935" y="293"/>
                </a:lnTo>
                <a:lnTo>
                  <a:pt x="1932" y="332"/>
                </a:lnTo>
                <a:lnTo>
                  <a:pt x="1930" y="373"/>
                </a:lnTo>
                <a:lnTo>
                  <a:pt x="1927" y="414"/>
                </a:lnTo>
                <a:lnTo>
                  <a:pt x="1925" y="457"/>
                </a:lnTo>
                <a:lnTo>
                  <a:pt x="1922" y="500"/>
                </a:lnTo>
                <a:lnTo>
                  <a:pt x="1920" y="541"/>
                </a:lnTo>
                <a:lnTo>
                  <a:pt x="1919" y="581"/>
                </a:lnTo>
                <a:lnTo>
                  <a:pt x="1918" y="619"/>
                </a:lnTo>
                <a:lnTo>
                  <a:pt x="1918" y="654"/>
                </a:lnTo>
                <a:lnTo>
                  <a:pt x="1919" y="684"/>
                </a:lnTo>
                <a:lnTo>
                  <a:pt x="1920" y="712"/>
                </a:lnTo>
                <a:lnTo>
                  <a:pt x="1922" y="734"/>
                </a:lnTo>
                <a:lnTo>
                  <a:pt x="1927" y="750"/>
                </a:lnTo>
                <a:lnTo>
                  <a:pt x="1930" y="760"/>
                </a:lnTo>
                <a:lnTo>
                  <a:pt x="1938" y="774"/>
                </a:lnTo>
                <a:lnTo>
                  <a:pt x="1948" y="793"/>
                </a:lnTo>
                <a:lnTo>
                  <a:pt x="1961" y="816"/>
                </a:lnTo>
                <a:lnTo>
                  <a:pt x="1976" y="842"/>
                </a:lnTo>
                <a:lnTo>
                  <a:pt x="1992" y="871"/>
                </a:lnTo>
                <a:lnTo>
                  <a:pt x="2012" y="904"/>
                </a:lnTo>
                <a:lnTo>
                  <a:pt x="2033" y="939"/>
                </a:lnTo>
                <a:lnTo>
                  <a:pt x="2056" y="977"/>
                </a:lnTo>
                <a:lnTo>
                  <a:pt x="2080" y="1017"/>
                </a:lnTo>
                <a:lnTo>
                  <a:pt x="2106" y="1058"/>
                </a:lnTo>
                <a:lnTo>
                  <a:pt x="2132" y="1101"/>
                </a:lnTo>
                <a:lnTo>
                  <a:pt x="2159" y="1145"/>
                </a:lnTo>
                <a:lnTo>
                  <a:pt x="2186" y="1188"/>
                </a:lnTo>
                <a:lnTo>
                  <a:pt x="2214" y="1233"/>
                </a:lnTo>
                <a:lnTo>
                  <a:pt x="2243" y="1278"/>
                </a:lnTo>
                <a:lnTo>
                  <a:pt x="2270" y="1323"/>
                </a:lnTo>
                <a:lnTo>
                  <a:pt x="2298" y="1366"/>
                </a:lnTo>
                <a:lnTo>
                  <a:pt x="2325" y="1409"/>
                </a:lnTo>
                <a:lnTo>
                  <a:pt x="2352" y="1450"/>
                </a:lnTo>
                <a:lnTo>
                  <a:pt x="2377" y="1490"/>
                </a:lnTo>
                <a:lnTo>
                  <a:pt x="2401" y="1527"/>
                </a:lnTo>
                <a:lnTo>
                  <a:pt x="2424" y="1563"/>
                </a:lnTo>
                <a:lnTo>
                  <a:pt x="2446" y="1595"/>
                </a:lnTo>
                <a:lnTo>
                  <a:pt x="2466" y="1626"/>
                </a:lnTo>
                <a:lnTo>
                  <a:pt x="2483" y="1652"/>
                </a:lnTo>
                <a:lnTo>
                  <a:pt x="2499" y="1675"/>
                </a:lnTo>
                <a:lnTo>
                  <a:pt x="2512" y="1694"/>
                </a:lnTo>
                <a:lnTo>
                  <a:pt x="2523" y="1708"/>
                </a:lnTo>
                <a:lnTo>
                  <a:pt x="2531" y="1718"/>
                </a:lnTo>
                <a:lnTo>
                  <a:pt x="2543" y="1730"/>
                </a:lnTo>
                <a:lnTo>
                  <a:pt x="2559" y="1743"/>
                </a:lnTo>
                <a:lnTo>
                  <a:pt x="2580" y="1757"/>
                </a:lnTo>
                <a:lnTo>
                  <a:pt x="2604" y="1771"/>
                </a:lnTo>
                <a:lnTo>
                  <a:pt x="2630" y="1785"/>
                </a:lnTo>
                <a:lnTo>
                  <a:pt x="2658" y="1800"/>
                </a:lnTo>
                <a:lnTo>
                  <a:pt x="2688" y="1815"/>
                </a:lnTo>
                <a:lnTo>
                  <a:pt x="2719" y="1829"/>
                </a:lnTo>
                <a:lnTo>
                  <a:pt x="2750" y="1843"/>
                </a:lnTo>
                <a:lnTo>
                  <a:pt x="2781" y="1858"/>
                </a:lnTo>
                <a:lnTo>
                  <a:pt x="2812" y="1871"/>
                </a:lnTo>
                <a:lnTo>
                  <a:pt x="2840" y="1883"/>
                </a:lnTo>
                <a:lnTo>
                  <a:pt x="2867" y="1894"/>
                </a:lnTo>
                <a:lnTo>
                  <a:pt x="2891" y="1903"/>
                </a:lnTo>
                <a:lnTo>
                  <a:pt x="2912" y="1911"/>
                </a:lnTo>
                <a:lnTo>
                  <a:pt x="2930" y="1919"/>
                </a:lnTo>
                <a:lnTo>
                  <a:pt x="2943" y="1923"/>
                </a:lnTo>
                <a:lnTo>
                  <a:pt x="2952" y="1926"/>
                </a:lnTo>
                <a:lnTo>
                  <a:pt x="2954" y="1928"/>
                </a:lnTo>
                <a:lnTo>
                  <a:pt x="2954" y="3383"/>
                </a:lnTo>
                <a:lnTo>
                  <a:pt x="2680" y="3383"/>
                </a:lnTo>
                <a:lnTo>
                  <a:pt x="2672" y="3385"/>
                </a:lnTo>
                <a:lnTo>
                  <a:pt x="2661" y="3389"/>
                </a:lnTo>
                <a:lnTo>
                  <a:pt x="2648" y="3396"/>
                </a:lnTo>
                <a:lnTo>
                  <a:pt x="2632" y="3404"/>
                </a:lnTo>
                <a:lnTo>
                  <a:pt x="2618" y="3412"/>
                </a:lnTo>
                <a:lnTo>
                  <a:pt x="2604" y="3422"/>
                </a:lnTo>
                <a:lnTo>
                  <a:pt x="2590" y="3431"/>
                </a:lnTo>
                <a:lnTo>
                  <a:pt x="2562" y="3448"/>
                </a:lnTo>
                <a:lnTo>
                  <a:pt x="2534" y="3466"/>
                </a:lnTo>
                <a:lnTo>
                  <a:pt x="2502" y="3482"/>
                </a:lnTo>
                <a:lnTo>
                  <a:pt x="2469" y="3498"/>
                </a:lnTo>
                <a:lnTo>
                  <a:pt x="2435" y="3510"/>
                </a:lnTo>
                <a:lnTo>
                  <a:pt x="2399" y="3517"/>
                </a:lnTo>
                <a:lnTo>
                  <a:pt x="2362" y="3521"/>
                </a:lnTo>
                <a:lnTo>
                  <a:pt x="2362" y="3521"/>
                </a:lnTo>
                <a:lnTo>
                  <a:pt x="658" y="3519"/>
                </a:lnTo>
                <a:lnTo>
                  <a:pt x="608" y="3517"/>
                </a:lnTo>
                <a:lnTo>
                  <a:pt x="562" y="3510"/>
                </a:lnTo>
                <a:lnTo>
                  <a:pt x="518" y="3499"/>
                </a:lnTo>
                <a:lnTo>
                  <a:pt x="479" y="3484"/>
                </a:lnTo>
                <a:lnTo>
                  <a:pt x="442" y="3466"/>
                </a:lnTo>
                <a:lnTo>
                  <a:pt x="409" y="3444"/>
                </a:lnTo>
                <a:lnTo>
                  <a:pt x="379" y="3420"/>
                </a:lnTo>
                <a:lnTo>
                  <a:pt x="353" y="3394"/>
                </a:lnTo>
                <a:lnTo>
                  <a:pt x="330" y="3365"/>
                </a:lnTo>
                <a:lnTo>
                  <a:pt x="311" y="3335"/>
                </a:lnTo>
                <a:lnTo>
                  <a:pt x="294" y="3303"/>
                </a:lnTo>
                <a:lnTo>
                  <a:pt x="282" y="3270"/>
                </a:lnTo>
                <a:lnTo>
                  <a:pt x="273" y="3236"/>
                </a:lnTo>
                <a:lnTo>
                  <a:pt x="269" y="3203"/>
                </a:lnTo>
                <a:lnTo>
                  <a:pt x="269" y="3165"/>
                </a:lnTo>
                <a:lnTo>
                  <a:pt x="272" y="3128"/>
                </a:lnTo>
                <a:lnTo>
                  <a:pt x="282" y="3093"/>
                </a:lnTo>
                <a:lnTo>
                  <a:pt x="295" y="3061"/>
                </a:lnTo>
                <a:lnTo>
                  <a:pt x="313" y="3032"/>
                </a:lnTo>
                <a:lnTo>
                  <a:pt x="334" y="3006"/>
                </a:lnTo>
                <a:lnTo>
                  <a:pt x="296" y="2978"/>
                </a:lnTo>
                <a:lnTo>
                  <a:pt x="261" y="2945"/>
                </a:lnTo>
                <a:lnTo>
                  <a:pt x="232" y="2909"/>
                </a:lnTo>
                <a:lnTo>
                  <a:pt x="207" y="2869"/>
                </a:lnTo>
                <a:lnTo>
                  <a:pt x="187" y="2826"/>
                </a:lnTo>
                <a:lnTo>
                  <a:pt x="174" y="2781"/>
                </a:lnTo>
                <a:lnTo>
                  <a:pt x="166" y="2734"/>
                </a:lnTo>
                <a:lnTo>
                  <a:pt x="166" y="2693"/>
                </a:lnTo>
                <a:lnTo>
                  <a:pt x="172" y="2655"/>
                </a:lnTo>
                <a:lnTo>
                  <a:pt x="184" y="2617"/>
                </a:lnTo>
                <a:lnTo>
                  <a:pt x="200" y="2584"/>
                </a:lnTo>
                <a:lnTo>
                  <a:pt x="222" y="2553"/>
                </a:lnTo>
                <a:lnTo>
                  <a:pt x="248" y="2526"/>
                </a:lnTo>
                <a:lnTo>
                  <a:pt x="211" y="2498"/>
                </a:lnTo>
                <a:lnTo>
                  <a:pt x="178" y="2467"/>
                </a:lnTo>
                <a:lnTo>
                  <a:pt x="148" y="2430"/>
                </a:lnTo>
                <a:lnTo>
                  <a:pt x="124" y="2391"/>
                </a:lnTo>
                <a:lnTo>
                  <a:pt x="104" y="2350"/>
                </a:lnTo>
                <a:lnTo>
                  <a:pt x="90" y="2306"/>
                </a:lnTo>
                <a:lnTo>
                  <a:pt x="82" y="2260"/>
                </a:lnTo>
                <a:lnTo>
                  <a:pt x="82" y="2218"/>
                </a:lnTo>
                <a:lnTo>
                  <a:pt x="87" y="2178"/>
                </a:lnTo>
                <a:lnTo>
                  <a:pt x="100" y="2141"/>
                </a:lnTo>
                <a:lnTo>
                  <a:pt x="116" y="2106"/>
                </a:lnTo>
                <a:lnTo>
                  <a:pt x="139" y="2074"/>
                </a:lnTo>
                <a:lnTo>
                  <a:pt x="167" y="2046"/>
                </a:lnTo>
                <a:lnTo>
                  <a:pt x="131" y="2018"/>
                </a:lnTo>
                <a:lnTo>
                  <a:pt x="98" y="1988"/>
                </a:lnTo>
                <a:lnTo>
                  <a:pt x="71" y="1954"/>
                </a:lnTo>
                <a:lnTo>
                  <a:pt x="47" y="1918"/>
                </a:lnTo>
                <a:lnTo>
                  <a:pt x="28" y="1878"/>
                </a:lnTo>
                <a:lnTo>
                  <a:pt x="14" y="1839"/>
                </a:lnTo>
                <a:lnTo>
                  <a:pt x="4" y="1799"/>
                </a:lnTo>
                <a:lnTo>
                  <a:pt x="0" y="1757"/>
                </a:lnTo>
                <a:lnTo>
                  <a:pt x="1" y="1718"/>
                </a:lnTo>
                <a:lnTo>
                  <a:pt x="7" y="1678"/>
                </a:lnTo>
                <a:lnTo>
                  <a:pt x="16" y="1642"/>
                </a:lnTo>
                <a:lnTo>
                  <a:pt x="31" y="1608"/>
                </a:lnTo>
                <a:lnTo>
                  <a:pt x="49" y="1579"/>
                </a:lnTo>
                <a:lnTo>
                  <a:pt x="71" y="1551"/>
                </a:lnTo>
                <a:lnTo>
                  <a:pt x="97" y="1528"/>
                </a:lnTo>
                <a:lnTo>
                  <a:pt x="127" y="1510"/>
                </a:lnTo>
                <a:lnTo>
                  <a:pt x="160" y="1495"/>
                </a:lnTo>
                <a:lnTo>
                  <a:pt x="196" y="1483"/>
                </a:lnTo>
                <a:lnTo>
                  <a:pt x="234" y="1476"/>
                </a:lnTo>
                <a:lnTo>
                  <a:pt x="276" y="1474"/>
                </a:lnTo>
                <a:lnTo>
                  <a:pt x="1354" y="1474"/>
                </a:lnTo>
                <a:lnTo>
                  <a:pt x="1344" y="1418"/>
                </a:lnTo>
                <a:lnTo>
                  <a:pt x="1333" y="1361"/>
                </a:lnTo>
                <a:lnTo>
                  <a:pt x="1323" y="1302"/>
                </a:lnTo>
                <a:lnTo>
                  <a:pt x="1312" y="1243"/>
                </a:lnTo>
                <a:lnTo>
                  <a:pt x="1302" y="1184"/>
                </a:lnTo>
                <a:lnTo>
                  <a:pt x="1294" y="1126"/>
                </a:lnTo>
                <a:lnTo>
                  <a:pt x="1284" y="1069"/>
                </a:lnTo>
                <a:lnTo>
                  <a:pt x="1276" y="1015"/>
                </a:lnTo>
                <a:lnTo>
                  <a:pt x="1269" y="963"/>
                </a:lnTo>
                <a:lnTo>
                  <a:pt x="1261" y="915"/>
                </a:lnTo>
                <a:lnTo>
                  <a:pt x="1254" y="872"/>
                </a:lnTo>
                <a:lnTo>
                  <a:pt x="1249" y="834"/>
                </a:lnTo>
                <a:lnTo>
                  <a:pt x="1243" y="801"/>
                </a:lnTo>
                <a:lnTo>
                  <a:pt x="1242" y="781"/>
                </a:lnTo>
                <a:lnTo>
                  <a:pt x="1244" y="754"/>
                </a:lnTo>
                <a:lnTo>
                  <a:pt x="1248" y="725"/>
                </a:lnTo>
                <a:lnTo>
                  <a:pt x="1254" y="692"/>
                </a:lnTo>
                <a:lnTo>
                  <a:pt x="1263" y="657"/>
                </a:lnTo>
                <a:lnTo>
                  <a:pt x="1274" y="619"/>
                </a:lnTo>
                <a:lnTo>
                  <a:pt x="1286" y="578"/>
                </a:lnTo>
                <a:lnTo>
                  <a:pt x="1300" y="537"/>
                </a:lnTo>
                <a:lnTo>
                  <a:pt x="1314" y="495"/>
                </a:lnTo>
                <a:lnTo>
                  <a:pt x="1330" y="453"/>
                </a:lnTo>
                <a:lnTo>
                  <a:pt x="1346" y="409"/>
                </a:lnTo>
                <a:lnTo>
                  <a:pt x="1363" y="367"/>
                </a:lnTo>
                <a:lnTo>
                  <a:pt x="1379" y="326"/>
                </a:lnTo>
                <a:lnTo>
                  <a:pt x="1395" y="285"/>
                </a:lnTo>
                <a:lnTo>
                  <a:pt x="1411" y="247"/>
                </a:lnTo>
                <a:lnTo>
                  <a:pt x="1426" y="212"/>
                </a:lnTo>
                <a:lnTo>
                  <a:pt x="1440" y="179"/>
                </a:lnTo>
                <a:lnTo>
                  <a:pt x="1453" y="150"/>
                </a:lnTo>
                <a:lnTo>
                  <a:pt x="1464" y="124"/>
                </a:lnTo>
                <a:lnTo>
                  <a:pt x="1474" y="103"/>
                </a:lnTo>
                <a:lnTo>
                  <a:pt x="1489" y="75"/>
                </a:lnTo>
                <a:lnTo>
                  <a:pt x="1507" y="54"/>
                </a:lnTo>
                <a:lnTo>
                  <a:pt x="1528" y="35"/>
                </a:lnTo>
                <a:lnTo>
                  <a:pt x="1551" y="21"/>
                </a:lnTo>
                <a:lnTo>
                  <a:pt x="1575" y="11"/>
                </a:lnTo>
                <a:lnTo>
                  <a:pt x="1601" y="4"/>
                </a:lnTo>
                <a:lnTo>
                  <a:pt x="1628" y="1"/>
                </a:lnTo>
                <a:lnTo>
                  <a:pt x="1657"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aphicFrame>
        <p:nvGraphicFramePr>
          <p:cNvPr id="507908" name="Object 4"/>
          <p:cNvGraphicFramePr>
            <a:graphicFrameLocks/>
          </p:cNvGraphicFramePr>
          <p:nvPr>
            <p:extLst>
              <p:ext uri="{D42A27DB-BD31-4B8C-83A1-F6EECF244321}">
                <p14:modId xmlns:p14="http://schemas.microsoft.com/office/powerpoint/2010/main" val="2255869133"/>
              </p:ext>
            </p:extLst>
          </p:nvPr>
        </p:nvGraphicFramePr>
        <p:xfrm>
          <a:off x="2311400" y="2665993"/>
          <a:ext cx="7048500" cy="1460500"/>
        </p:xfrm>
        <a:graphic>
          <a:graphicData uri="http://schemas.openxmlformats.org/presentationml/2006/ole">
            <mc:AlternateContent xmlns:mc="http://schemas.openxmlformats.org/markup-compatibility/2006">
              <mc:Choice xmlns:v="urn:schemas-microsoft-com:vml" Requires="v">
                <p:oleObj name="Worksheet" r:id="rId6" imgW="7058150" imgH="1466940" progId="Excel.Sheet.12">
                  <p:embed/>
                </p:oleObj>
              </mc:Choice>
              <mc:Fallback>
                <p:oleObj name="Worksheet" r:id="rId6" imgW="7058150" imgH="1466940" progId="Excel.Sheet.1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1400" y="2665993"/>
                        <a:ext cx="7048500" cy="146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30"/>
          <p:cNvGrpSpPr/>
          <p:nvPr/>
        </p:nvGrpSpPr>
        <p:grpSpPr>
          <a:xfrm>
            <a:off x="8596614" y="468313"/>
            <a:ext cx="339362" cy="289333"/>
            <a:chOff x="4733925" y="458788"/>
            <a:chExt cx="876300" cy="787400"/>
          </a:xfrm>
          <a:solidFill>
            <a:schemeClr val="accent2"/>
          </a:solidFill>
        </p:grpSpPr>
        <p:sp>
          <p:nvSpPr>
            <p:cNvPr id="35"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9" name="Picture 4" descr="C:\Users\cmitchell\Desktop\1280px-Flag_of_Germany.svg.png"/>
          <p:cNvPicPr>
            <a:picLocks noChangeAspect="1" noChangeArrowheads="1"/>
          </p:cNvPicPr>
          <p:nvPr/>
        </p:nvPicPr>
        <p:blipFill>
          <a:blip r:embed="rId8" cstate="screen"/>
          <a:srcRect/>
          <a:stretch>
            <a:fillRect/>
          </a:stretch>
        </p:blipFill>
        <p:spPr bwMode="auto">
          <a:xfrm>
            <a:off x="8514081" y="88900"/>
            <a:ext cx="502920" cy="301752"/>
          </a:xfrm>
          <a:prstGeom prst="rect">
            <a:avLst/>
          </a:prstGeom>
          <a:noFill/>
        </p:spPr>
      </p:pic>
      <p:pic>
        <p:nvPicPr>
          <p:cNvPr id="32" name="Picture 31"/>
          <p:cNvPicPr>
            <a:picLocks noChangeAspect="1"/>
          </p:cNvPicPr>
          <p:nvPr/>
        </p:nvPicPr>
        <p:blipFill>
          <a:blip r:embed="rId9" cstate="screen"/>
          <a:stretch>
            <a:fillRect/>
          </a:stretch>
        </p:blipFill>
        <p:spPr>
          <a:xfrm>
            <a:off x="7511909" y="1285508"/>
            <a:ext cx="412665" cy="274320"/>
          </a:xfrm>
          <a:prstGeom prst="rect">
            <a:avLst/>
          </a:prstGeom>
          <a:ln>
            <a:solidFill>
              <a:schemeClr val="bg1">
                <a:lumMod val="75000"/>
              </a:schemeClr>
            </a:solidFill>
          </a:ln>
        </p:spPr>
      </p:pic>
      <p:pic>
        <p:nvPicPr>
          <p:cNvPr id="34" name="Picture 33"/>
          <p:cNvPicPr>
            <a:picLocks noChangeAspect="1"/>
          </p:cNvPicPr>
          <p:nvPr/>
        </p:nvPicPr>
        <p:blipFill>
          <a:blip r:embed="rId10" cstate="screen"/>
          <a:stretch>
            <a:fillRect/>
          </a:stretch>
        </p:blipFill>
        <p:spPr>
          <a:xfrm>
            <a:off x="7979050" y="1285508"/>
            <a:ext cx="412665" cy="274320"/>
          </a:xfrm>
          <a:prstGeom prst="rect">
            <a:avLst/>
          </a:prstGeom>
          <a:ln>
            <a:solidFill>
              <a:schemeClr val="bg1">
                <a:lumMod val="75000"/>
              </a:schemeClr>
            </a:solidFill>
          </a:ln>
        </p:spPr>
      </p:pic>
      <p:pic>
        <p:nvPicPr>
          <p:cNvPr id="36" name="Picture 35"/>
          <p:cNvPicPr>
            <a:picLocks noChangeAspect="1"/>
          </p:cNvPicPr>
          <p:nvPr/>
        </p:nvPicPr>
        <p:blipFill>
          <a:blip r:embed="rId11" cstate="screen"/>
          <a:stretch>
            <a:fillRect/>
          </a:stretch>
        </p:blipFill>
        <p:spPr>
          <a:xfrm>
            <a:off x="8446191" y="1285508"/>
            <a:ext cx="372906" cy="274320"/>
          </a:xfrm>
          <a:prstGeom prst="rect">
            <a:avLst/>
          </a:prstGeom>
          <a:ln>
            <a:solidFill>
              <a:schemeClr val="bg1">
                <a:lumMod val="75000"/>
              </a:schemeClr>
            </a:solidFill>
          </a:ln>
        </p:spPr>
      </p:pic>
      <p:pic>
        <p:nvPicPr>
          <p:cNvPr id="40" name="Picture 39"/>
          <p:cNvPicPr>
            <a:picLocks noChangeAspect="1"/>
          </p:cNvPicPr>
          <p:nvPr/>
        </p:nvPicPr>
        <p:blipFill>
          <a:blip r:embed="rId12" cstate="screen"/>
          <a:stretch>
            <a:fillRect/>
          </a:stretch>
        </p:blipFill>
        <p:spPr>
          <a:xfrm>
            <a:off x="5888268" y="1285508"/>
            <a:ext cx="412665" cy="274320"/>
          </a:xfrm>
          <a:prstGeom prst="rect">
            <a:avLst/>
          </a:prstGeom>
          <a:ln>
            <a:solidFill>
              <a:schemeClr val="bg1">
                <a:lumMod val="75000"/>
              </a:schemeClr>
            </a:solidFill>
          </a:ln>
        </p:spPr>
      </p:pic>
      <p:pic>
        <p:nvPicPr>
          <p:cNvPr id="41" name="Picture 40"/>
          <p:cNvPicPr>
            <a:picLocks noChangeAspect="1"/>
          </p:cNvPicPr>
          <p:nvPr/>
        </p:nvPicPr>
        <p:blipFill>
          <a:blip r:embed="rId13" cstate="screen"/>
          <a:stretch>
            <a:fillRect/>
          </a:stretch>
        </p:blipFill>
        <p:spPr>
          <a:xfrm>
            <a:off x="6347418" y="1285508"/>
            <a:ext cx="412665" cy="274320"/>
          </a:xfrm>
          <a:prstGeom prst="rect">
            <a:avLst/>
          </a:prstGeom>
          <a:ln>
            <a:solidFill>
              <a:schemeClr val="bg1">
                <a:lumMod val="75000"/>
              </a:schemeClr>
            </a:solidFill>
          </a:ln>
        </p:spPr>
      </p:pic>
      <p:pic>
        <p:nvPicPr>
          <p:cNvPr id="42" name="Picture 41"/>
          <p:cNvPicPr>
            <a:picLocks noChangeAspect="1"/>
          </p:cNvPicPr>
          <p:nvPr/>
        </p:nvPicPr>
        <p:blipFill>
          <a:blip r:embed="rId14" cstate="screen"/>
          <a:stretch>
            <a:fillRect/>
          </a:stretch>
        </p:blipFill>
        <p:spPr>
          <a:xfrm>
            <a:off x="6814518" y="1285508"/>
            <a:ext cx="372906" cy="274320"/>
          </a:xfrm>
          <a:prstGeom prst="rect">
            <a:avLst/>
          </a:prstGeom>
          <a:ln>
            <a:solidFill>
              <a:schemeClr val="bg1">
                <a:lumMod val="75000"/>
              </a:schemeClr>
            </a:solidFill>
          </a:ln>
        </p:spPr>
      </p:pic>
      <p:pic>
        <p:nvPicPr>
          <p:cNvPr id="47" name="Picture 46"/>
          <p:cNvPicPr>
            <a:picLocks noChangeAspect="1"/>
          </p:cNvPicPr>
          <p:nvPr/>
        </p:nvPicPr>
        <p:blipFill>
          <a:blip r:embed="rId15" cstate="screen"/>
          <a:stretch>
            <a:fillRect/>
          </a:stretch>
        </p:blipFill>
        <p:spPr>
          <a:xfrm>
            <a:off x="4221562" y="1285508"/>
            <a:ext cx="412665" cy="274320"/>
          </a:xfrm>
          <a:prstGeom prst="rect">
            <a:avLst/>
          </a:prstGeom>
          <a:ln>
            <a:solidFill>
              <a:schemeClr val="bg1">
                <a:lumMod val="75000"/>
              </a:schemeClr>
            </a:solidFill>
          </a:ln>
        </p:spPr>
      </p:pic>
      <p:pic>
        <p:nvPicPr>
          <p:cNvPr id="48" name="Picture 47"/>
          <p:cNvPicPr>
            <a:picLocks noChangeAspect="1"/>
          </p:cNvPicPr>
          <p:nvPr/>
        </p:nvPicPr>
        <p:blipFill>
          <a:blip r:embed="rId16" cstate="screen"/>
          <a:stretch>
            <a:fillRect/>
          </a:stretch>
        </p:blipFill>
        <p:spPr>
          <a:xfrm>
            <a:off x="4688704" y="1285508"/>
            <a:ext cx="412665" cy="274320"/>
          </a:xfrm>
          <a:prstGeom prst="rect">
            <a:avLst/>
          </a:prstGeom>
          <a:ln>
            <a:solidFill>
              <a:schemeClr val="bg1">
                <a:lumMod val="75000"/>
              </a:schemeClr>
            </a:solidFill>
          </a:ln>
        </p:spPr>
      </p:pic>
      <p:pic>
        <p:nvPicPr>
          <p:cNvPr id="49" name="Picture 48"/>
          <p:cNvPicPr>
            <a:picLocks noChangeAspect="1"/>
          </p:cNvPicPr>
          <p:nvPr/>
        </p:nvPicPr>
        <p:blipFill>
          <a:blip r:embed="rId17" cstate="screen"/>
          <a:stretch>
            <a:fillRect/>
          </a:stretch>
        </p:blipFill>
        <p:spPr>
          <a:xfrm>
            <a:off x="5163795" y="1285508"/>
            <a:ext cx="372906" cy="274320"/>
          </a:xfrm>
          <a:prstGeom prst="rect">
            <a:avLst/>
          </a:prstGeom>
          <a:ln>
            <a:solidFill>
              <a:schemeClr val="bg1">
                <a:lumMod val="75000"/>
              </a:schemeClr>
            </a:solidFill>
          </a:ln>
        </p:spPr>
      </p:pic>
    </p:spTree>
    <p:extLst>
      <p:ext uri="{BB962C8B-B14F-4D97-AF65-F5344CB8AC3E}">
        <p14:creationId xmlns:p14="http://schemas.microsoft.com/office/powerpoint/2010/main" val="3263530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lIns="0" anchor="ctr"/>
          <a:lstStyle/>
          <a:p>
            <a:r>
              <a:rPr lang="en-US" dirty="0"/>
              <a:t>Methodology | </a:t>
            </a:r>
            <a:r>
              <a:rPr lang="en-US" dirty="0">
                <a:solidFill>
                  <a:srgbClr val="0070C0"/>
                </a:solidFill>
              </a:rPr>
              <a:t>Consumer Mobile Concepts Tested</a:t>
            </a:r>
            <a:endParaRPr lang="en-US" dirty="0"/>
          </a:p>
        </p:txBody>
      </p:sp>
      <p:pic>
        <p:nvPicPr>
          <p:cNvPr id="28" name="Picture 3" descr="\\10.1.11.169\Projects\122_Sack\122-151417 Intel - Intel Security UI Design (Quant)\2_Project Design\Questionnaire\Exhibits &amp; Stimuli\USConsumerMobile_A3.png"/>
          <p:cNvPicPr>
            <a:picLocks noChangeAspect="1" noChangeArrowheads="1"/>
          </p:cNvPicPr>
          <p:nvPr/>
        </p:nvPicPr>
        <p:blipFill>
          <a:blip r:embed="rId6" cstate="screen"/>
          <a:srcRect/>
          <a:stretch>
            <a:fillRect/>
          </a:stretch>
        </p:blipFill>
        <p:spPr bwMode="auto">
          <a:xfrm>
            <a:off x="7400500" y="1221385"/>
            <a:ext cx="613442" cy="1149190"/>
          </a:xfrm>
          <a:prstGeom prst="rect">
            <a:avLst/>
          </a:prstGeom>
          <a:noFill/>
        </p:spPr>
      </p:pic>
      <p:pic>
        <p:nvPicPr>
          <p:cNvPr id="29" name="Picture 4" descr="\\10.1.11.169\Projects\122_Sack\122-151417 Intel - Intel Security UI Design (Quant)\2_Project Design\Questionnaire\Exhibits &amp; Stimuli\USConsumerMobile_A1.png"/>
          <p:cNvPicPr>
            <a:picLocks noChangeAspect="1" noChangeArrowheads="1"/>
          </p:cNvPicPr>
          <p:nvPr/>
        </p:nvPicPr>
        <p:blipFill>
          <a:blip r:embed="rId7" cstate="screen"/>
          <a:srcRect/>
          <a:stretch>
            <a:fillRect/>
          </a:stretch>
        </p:blipFill>
        <p:spPr bwMode="auto">
          <a:xfrm>
            <a:off x="2033567" y="1272844"/>
            <a:ext cx="590199" cy="1105648"/>
          </a:xfrm>
          <a:prstGeom prst="rect">
            <a:avLst/>
          </a:prstGeom>
          <a:noFill/>
        </p:spPr>
      </p:pic>
      <p:pic>
        <p:nvPicPr>
          <p:cNvPr id="36" name="Picture 5" descr="\\10.1.11.169\Projects\122_Sack\122-151417 Intel - Intel Security UI Design (Quant)\2_Project Design\Questionnaire\Exhibits &amp; Stimuli\USConsumerMobile_A2.png"/>
          <p:cNvPicPr>
            <a:picLocks noChangeAspect="1" noChangeArrowheads="1"/>
          </p:cNvPicPr>
          <p:nvPr/>
        </p:nvPicPr>
        <p:blipFill>
          <a:blip r:embed="rId8" cstate="screen"/>
          <a:srcRect/>
          <a:stretch>
            <a:fillRect/>
          </a:stretch>
        </p:blipFill>
        <p:spPr bwMode="auto">
          <a:xfrm>
            <a:off x="4699935" y="1278505"/>
            <a:ext cx="571191" cy="1070040"/>
          </a:xfrm>
          <a:prstGeom prst="rect">
            <a:avLst/>
          </a:prstGeom>
          <a:noFill/>
        </p:spPr>
      </p:pic>
      <p:pic>
        <p:nvPicPr>
          <p:cNvPr id="37" name="Picture 3" descr="\\10.1.11.169\Projects\122_Sack\122-151417 Intel - Intel Security UI Design (Quant)\2_Project Design\Questionnaire\Exhibits &amp; Stimuli\USConsumerMobile_B3.png"/>
          <p:cNvPicPr>
            <a:picLocks noChangeAspect="1" noChangeArrowheads="1"/>
          </p:cNvPicPr>
          <p:nvPr/>
        </p:nvPicPr>
        <p:blipFill>
          <a:blip r:embed="rId9" cstate="screen"/>
          <a:srcRect/>
          <a:stretch>
            <a:fillRect/>
          </a:stretch>
        </p:blipFill>
        <p:spPr bwMode="auto">
          <a:xfrm>
            <a:off x="7401509" y="2309503"/>
            <a:ext cx="611424" cy="1145410"/>
          </a:xfrm>
          <a:prstGeom prst="rect">
            <a:avLst/>
          </a:prstGeom>
          <a:noFill/>
        </p:spPr>
      </p:pic>
      <p:pic>
        <p:nvPicPr>
          <p:cNvPr id="38" name="Picture 4" descr="\\10.1.11.169\Projects\122_Sack\122-151417 Intel - Intel Security UI Design (Quant)\2_Project Design\Questionnaire\Exhibits &amp; Stimuli\USConsumerMobile_B1.png"/>
          <p:cNvPicPr>
            <a:picLocks noChangeAspect="1" noChangeArrowheads="1"/>
          </p:cNvPicPr>
          <p:nvPr/>
        </p:nvPicPr>
        <p:blipFill>
          <a:blip r:embed="rId10" cstate="screen"/>
          <a:srcRect/>
          <a:stretch>
            <a:fillRect/>
          </a:stretch>
        </p:blipFill>
        <p:spPr bwMode="auto">
          <a:xfrm>
            <a:off x="2038936" y="2373812"/>
            <a:ext cx="579460" cy="1085531"/>
          </a:xfrm>
          <a:prstGeom prst="rect">
            <a:avLst/>
          </a:prstGeom>
          <a:noFill/>
        </p:spPr>
      </p:pic>
      <p:pic>
        <p:nvPicPr>
          <p:cNvPr id="39" name="Picture 5" descr="\\10.1.11.169\Projects\122_Sack\122-151417 Intel - Intel Security UI Design (Quant)\2_Project Design\Questionnaire\Exhibits &amp; Stimuli\USConsumerMobile_B2.png"/>
          <p:cNvPicPr>
            <a:picLocks noChangeAspect="1" noChangeArrowheads="1"/>
          </p:cNvPicPr>
          <p:nvPr/>
        </p:nvPicPr>
        <p:blipFill>
          <a:blip r:embed="rId11" cstate="screen"/>
          <a:srcRect/>
          <a:stretch>
            <a:fillRect/>
          </a:stretch>
        </p:blipFill>
        <p:spPr bwMode="auto">
          <a:xfrm>
            <a:off x="4702006" y="2370463"/>
            <a:ext cx="567048" cy="1062279"/>
          </a:xfrm>
          <a:prstGeom prst="rect">
            <a:avLst/>
          </a:prstGeom>
          <a:noFill/>
        </p:spPr>
      </p:pic>
      <p:pic>
        <p:nvPicPr>
          <p:cNvPr id="40" name="Picture 3" descr="\\10.1.11.169\Projects\122_Sack\122-151417 Intel - Intel Security UI Design (Quant)\2_Project Design\Questionnaire\Exhibits &amp; Stimuli\USConsumerMobile_C3.png"/>
          <p:cNvPicPr>
            <a:picLocks noChangeAspect="1" noChangeArrowheads="1"/>
          </p:cNvPicPr>
          <p:nvPr/>
        </p:nvPicPr>
        <p:blipFill>
          <a:blip r:embed="rId12" cstate="screen"/>
          <a:srcRect/>
          <a:stretch>
            <a:fillRect/>
          </a:stretch>
        </p:blipFill>
        <p:spPr bwMode="auto">
          <a:xfrm>
            <a:off x="7398638" y="3419354"/>
            <a:ext cx="617166" cy="1156168"/>
          </a:xfrm>
          <a:prstGeom prst="rect">
            <a:avLst/>
          </a:prstGeom>
          <a:noFill/>
        </p:spPr>
      </p:pic>
      <p:pic>
        <p:nvPicPr>
          <p:cNvPr id="41" name="Picture 4" descr="\\10.1.11.169\Projects\122_Sack\122-151417 Intel - Intel Security UI Design (Quant)\2_Project Design\Questionnaire\Exhibits &amp; Stimuli\USConsumerMobile_C1.png"/>
          <p:cNvPicPr>
            <a:picLocks noChangeAspect="1" noChangeArrowheads="1"/>
          </p:cNvPicPr>
          <p:nvPr/>
        </p:nvPicPr>
        <p:blipFill>
          <a:blip r:embed="rId13" cstate="screen"/>
          <a:srcRect/>
          <a:stretch>
            <a:fillRect/>
          </a:stretch>
        </p:blipFill>
        <p:spPr bwMode="auto">
          <a:xfrm>
            <a:off x="2037384" y="3469068"/>
            <a:ext cx="582564" cy="1091344"/>
          </a:xfrm>
          <a:prstGeom prst="rect">
            <a:avLst/>
          </a:prstGeom>
          <a:noFill/>
        </p:spPr>
      </p:pic>
      <p:pic>
        <p:nvPicPr>
          <p:cNvPr id="42" name="Picture 5" descr="\\10.1.11.169\Projects\122_Sack\122-151417 Intel - Intel Security UI Design (Quant)\2_Project Design\Questionnaire\Exhibits &amp; Stimuli\USConsumerMobile_C2.png"/>
          <p:cNvPicPr>
            <a:picLocks noChangeAspect="1" noChangeArrowheads="1"/>
          </p:cNvPicPr>
          <p:nvPr/>
        </p:nvPicPr>
        <p:blipFill>
          <a:blip r:embed="rId14" cstate="screen"/>
          <a:srcRect/>
          <a:stretch>
            <a:fillRect/>
          </a:stretch>
        </p:blipFill>
        <p:spPr bwMode="auto">
          <a:xfrm>
            <a:off x="4700972" y="3468089"/>
            <a:ext cx="569117" cy="1066154"/>
          </a:xfrm>
          <a:prstGeom prst="rect">
            <a:avLst/>
          </a:prstGeom>
          <a:noFill/>
        </p:spPr>
      </p:pic>
      <p:grpSp>
        <p:nvGrpSpPr>
          <p:cNvPr id="2" name="Group 32"/>
          <p:cNvGrpSpPr/>
          <p:nvPr/>
        </p:nvGrpSpPr>
        <p:grpSpPr>
          <a:xfrm>
            <a:off x="8611936" y="184436"/>
            <a:ext cx="308720" cy="354610"/>
            <a:chOff x="5064151" y="325441"/>
            <a:chExt cx="457202" cy="474666"/>
          </a:xfrm>
          <a:solidFill>
            <a:schemeClr val="accent2">
              <a:lumMod val="75000"/>
            </a:schemeClr>
          </a:solidFill>
        </p:grpSpPr>
        <p:sp>
          <p:nvSpPr>
            <p:cNvPr id="35"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9" name="Rectangle 58"/>
          <p:cNvSpPr/>
          <p:nvPr/>
        </p:nvSpPr>
        <p:spPr>
          <a:xfrm rot="5400000">
            <a:off x="2290008" y="-59189"/>
            <a:ext cx="182880" cy="237744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b="1" dirty="0"/>
              <a:t>SPLASH</a:t>
            </a:r>
          </a:p>
        </p:txBody>
      </p:sp>
      <p:sp>
        <p:nvSpPr>
          <p:cNvPr id="60" name="Rectangle 59"/>
          <p:cNvSpPr/>
          <p:nvPr/>
        </p:nvSpPr>
        <p:spPr>
          <a:xfrm rot="5400000">
            <a:off x="4915183" y="-59189"/>
            <a:ext cx="182880" cy="237744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b="1" dirty="0"/>
              <a:t>SCAN RESULTS</a:t>
            </a:r>
          </a:p>
        </p:txBody>
      </p:sp>
      <p:sp>
        <p:nvSpPr>
          <p:cNvPr id="61" name="Rectangle 60"/>
          <p:cNvSpPr/>
          <p:nvPr/>
        </p:nvSpPr>
        <p:spPr>
          <a:xfrm rot="5400000">
            <a:off x="7540358" y="-59189"/>
            <a:ext cx="182880" cy="237744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b="1" dirty="0"/>
              <a:t>SCAN COMPLETE</a:t>
            </a:r>
          </a:p>
        </p:txBody>
      </p:sp>
      <p:sp>
        <p:nvSpPr>
          <p:cNvPr id="62" name="TextBox 61"/>
          <p:cNvSpPr txBox="1"/>
          <p:nvPr/>
        </p:nvSpPr>
        <p:spPr>
          <a:xfrm>
            <a:off x="372658" y="1705959"/>
            <a:ext cx="701569" cy="188441"/>
          </a:xfrm>
          <a:prstGeom prst="rect">
            <a:avLst/>
          </a:prstGeom>
          <a:noFill/>
        </p:spPr>
        <p:txBody>
          <a:bodyPr vert="horz" wrap="square" lIns="0" tIns="0" rIns="0" bIns="0" rtlCol="0" anchor="ctr">
            <a:noAutofit/>
          </a:bodyPr>
          <a:lstStyle/>
          <a:p>
            <a:pPr algn="ctr"/>
            <a:r>
              <a:rPr lang="en-US" sz="1400" b="1" dirty="0">
                <a:solidFill>
                  <a:schemeClr val="tx1">
                    <a:lumMod val="85000"/>
                    <a:lumOff val="15000"/>
                  </a:schemeClr>
                </a:solidFill>
              </a:rPr>
              <a:t>Concept A</a:t>
            </a:r>
          </a:p>
        </p:txBody>
      </p:sp>
      <p:sp>
        <p:nvSpPr>
          <p:cNvPr id="63" name="TextBox 62"/>
          <p:cNvSpPr txBox="1"/>
          <p:nvPr/>
        </p:nvSpPr>
        <p:spPr>
          <a:xfrm>
            <a:off x="372658" y="2821306"/>
            <a:ext cx="701569" cy="188441"/>
          </a:xfrm>
          <a:prstGeom prst="rect">
            <a:avLst/>
          </a:prstGeom>
          <a:noFill/>
        </p:spPr>
        <p:txBody>
          <a:bodyPr vert="horz" wrap="square" lIns="0" tIns="0" rIns="0" bIns="0" rtlCol="0" anchor="ctr">
            <a:noAutofit/>
          </a:bodyPr>
          <a:lstStyle/>
          <a:p>
            <a:pPr algn="ctr"/>
            <a:r>
              <a:rPr lang="en-US" sz="1400" b="1" dirty="0">
                <a:solidFill>
                  <a:schemeClr val="tx1">
                    <a:lumMod val="85000"/>
                    <a:lumOff val="15000"/>
                  </a:schemeClr>
                </a:solidFill>
              </a:rPr>
              <a:t>Concept B</a:t>
            </a:r>
          </a:p>
        </p:txBody>
      </p:sp>
      <p:sp>
        <p:nvSpPr>
          <p:cNvPr id="64" name="TextBox 63"/>
          <p:cNvSpPr txBox="1"/>
          <p:nvPr/>
        </p:nvSpPr>
        <p:spPr>
          <a:xfrm>
            <a:off x="372658" y="3936654"/>
            <a:ext cx="701569" cy="188441"/>
          </a:xfrm>
          <a:prstGeom prst="rect">
            <a:avLst/>
          </a:prstGeom>
          <a:noFill/>
        </p:spPr>
        <p:txBody>
          <a:bodyPr vert="horz" wrap="square" lIns="0" tIns="0" rIns="0" bIns="0" rtlCol="0" anchor="ctr">
            <a:noAutofit/>
          </a:bodyPr>
          <a:lstStyle/>
          <a:p>
            <a:pPr algn="ctr"/>
            <a:r>
              <a:rPr lang="en-US" sz="1400" b="1" dirty="0">
                <a:solidFill>
                  <a:schemeClr val="tx1">
                    <a:lumMod val="85000"/>
                    <a:lumOff val="15000"/>
                  </a:schemeClr>
                </a:solidFill>
              </a:rPr>
              <a:t>Concept C</a:t>
            </a:r>
          </a:p>
        </p:txBody>
      </p:sp>
      <p:sp>
        <p:nvSpPr>
          <p:cNvPr id="26" name="Slide Number Placeholder 6"/>
          <p:cNvSpPr>
            <a:spLocks noGrp="1"/>
          </p:cNvSpPr>
          <p:nvPr>
            <p:ph type="sldNum" sz="quarter" idx="12"/>
          </p:nvPr>
        </p:nvSpPr>
        <p:spPr>
          <a:xfrm>
            <a:off x="6872352" y="4824387"/>
            <a:ext cx="2133600" cy="273844"/>
          </a:xfrm>
        </p:spPr>
        <p:txBody>
          <a:bodyPr/>
          <a:lstStyle/>
          <a:p>
            <a:fld id="{11688E74-8CC4-4862-9141-9DE55CB0747D}" type="slidenum">
              <a:rPr lang="en-US" smtClean="0">
                <a:solidFill>
                  <a:schemeClr val="bg1"/>
                </a:solidFill>
              </a:rPr>
              <a:pPr/>
              <a:t>5</a:t>
            </a:fld>
            <a:endParaRPr lang="en-US" dirty="0">
              <a:solidFill>
                <a:schemeClr val="bg1"/>
              </a:solidFill>
            </a:endParaRPr>
          </a:p>
        </p:txBody>
      </p:sp>
      <p:cxnSp>
        <p:nvCxnSpPr>
          <p:cNvPr id="25" name="Straight Connector 24"/>
          <p:cNvCxnSpPr/>
          <p:nvPr/>
        </p:nvCxnSpPr>
        <p:spPr>
          <a:xfrm>
            <a:off x="196850" y="2361806"/>
            <a:ext cx="8576776" cy="0"/>
          </a:xfrm>
          <a:prstGeom prst="line">
            <a:avLst/>
          </a:prstGeom>
          <a:ln w="9525">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96850" y="3476760"/>
            <a:ext cx="8576776" cy="0"/>
          </a:xfrm>
          <a:prstGeom prst="line">
            <a:avLst/>
          </a:prstGeom>
          <a:ln w="9525">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3750" y="4565401"/>
            <a:ext cx="7018318" cy="184729"/>
          </a:xfrm>
          <a:prstGeom prst="rect">
            <a:avLst/>
          </a:prstGeom>
          <a:noFill/>
        </p:spPr>
        <p:txBody>
          <a:bodyPr vert="horz" wrap="square" lIns="91440" tIns="0" rIns="91440" bIns="0" rtlCol="0" anchor="ctr">
            <a:noAutofit/>
          </a:bodyPr>
          <a:lstStyle/>
          <a:p>
            <a:r>
              <a:rPr lang="en-US" sz="900" b="1" i="1" dirty="0"/>
              <a:t>NOTE</a:t>
            </a:r>
            <a:r>
              <a:rPr lang="en-US" sz="900" i="1" dirty="0"/>
              <a:t>: See Appendix for larger versions of stimuli.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6"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44"/>
          <p:cNvGrpSpPr/>
          <p:nvPr/>
        </p:nvGrpSpPr>
        <p:grpSpPr>
          <a:xfrm>
            <a:off x="1027239" y="2265130"/>
            <a:ext cx="1404970" cy="973369"/>
            <a:chOff x="1076324" y="1789721"/>
            <a:chExt cx="2338441" cy="1554480"/>
          </a:xfrm>
        </p:grpSpPr>
        <p:pic>
          <p:nvPicPr>
            <p:cNvPr id="66" name="Picture 65"/>
            <p:cNvPicPr>
              <a:picLocks noChangeAspect="1"/>
            </p:cNvPicPr>
            <p:nvPr/>
          </p:nvPicPr>
          <p:blipFill>
            <a:blip r:embed="rId6" cstate="screen"/>
            <a:stretch>
              <a:fillRect/>
            </a:stretch>
          </p:blipFill>
          <p:spPr>
            <a:xfrm>
              <a:off x="1076326" y="1789721"/>
              <a:ext cx="2338439" cy="1554480"/>
            </a:xfrm>
            <a:prstGeom prst="rect">
              <a:avLst/>
            </a:prstGeom>
          </p:spPr>
        </p:pic>
        <p:sp>
          <p:nvSpPr>
            <p:cNvPr id="72" name="Rounded Rectangle 71"/>
            <p:cNvSpPr/>
            <p:nvPr/>
          </p:nvSpPr>
          <p:spPr>
            <a:xfrm>
              <a:off x="1076324" y="1934257"/>
              <a:ext cx="900113" cy="102801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ounded Rectangle 72"/>
            <p:cNvSpPr/>
            <p:nvPr/>
          </p:nvSpPr>
          <p:spPr>
            <a:xfrm>
              <a:off x="1990725" y="2524125"/>
              <a:ext cx="671512" cy="43815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ounded Rectangle 73"/>
            <p:cNvSpPr/>
            <p:nvPr/>
          </p:nvSpPr>
          <p:spPr>
            <a:xfrm>
              <a:off x="3048000" y="3057524"/>
              <a:ext cx="347662" cy="27622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55"/>
          <p:cNvGrpSpPr/>
          <p:nvPr/>
        </p:nvGrpSpPr>
        <p:grpSpPr>
          <a:xfrm>
            <a:off x="4217514" y="2265130"/>
            <a:ext cx="1404969" cy="973369"/>
            <a:chOff x="3810000" y="1789721"/>
            <a:chExt cx="2338440" cy="1554480"/>
          </a:xfrm>
        </p:grpSpPr>
        <p:pic>
          <p:nvPicPr>
            <p:cNvPr id="76" name="Picture 75"/>
            <p:cNvPicPr>
              <a:picLocks noChangeAspect="1"/>
            </p:cNvPicPr>
            <p:nvPr/>
          </p:nvPicPr>
          <p:blipFill>
            <a:blip r:embed="rId7" cstate="screen"/>
            <a:stretch>
              <a:fillRect/>
            </a:stretch>
          </p:blipFill>
          <p:spPr>
            <a:xfrm>
              <a:off x="3810000" y="1789721"/>
              <a:ext cx="2338440" cy="1554480"/>
            </a:xfrm>
            <a:prstGeom prst="rect">
              <a:avLst/>
            </a:prstGeom>
          </p:spPr>
        </p:pic>
        <p:sp>
          <p:nvSpPr>
            <p:cNvPr id="77" name="Rounded Rectangle 76"/>
            <p:cNvSpPr/>
            <p:nvPr/>
          </p:nvSpPr>
          <p:spPr>
            <a:xfrm>
              <a:off x="3811588" y="1823132"/>
              <a:ext cx="2332037" cy="15010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Rounded Rectangle 77"/>
            <p:cNvSpPr/>
            <p:nvPr/>
          </p:nvSpPr>
          <p:spPr>
            <a:xfrm>
              <a:off x="4714875" y="2524125"/>
              <a:ext cx="671512" cy="43815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ounded Rectangle 78"/>
            <p:cNvSpPr/>
            <p:nvPr/>
          </p:nvSpPr>
          <p:spPr>
            <a:xfrm>
              <a:off x="4829175" y="2981324"/>
              <a:ext cx="471487" cy="17145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57"/>
          <p:cNvGrpSpPr/>
          <p:nvPr/>
        </p:nvGrpSpPr>
        <p:grpSpPr>
          <a:xfrm>
            <a:off x="7134694" y="2265130"/>
            <a:ext cx="1416383" cy="973369"/>
            <a:chOff x="6543675" y="1789721"/>
            <a:chExt cx="2357437" cy="1554480"/>
          </a:xfrm>
        </p:grpSpPr>
        <p:pic>
          <p:nvPicPr>
            <p:cNvPr id="81" name="Picture 80"/>
            <p:cNvPicPr>
              <a:picLocks noChangeAspect="1"/>
            </p:cNvPicPr>
            <p:nvPr/>
          </p:nvPicPr>
          <p:blipFill>
            <a:blip r:embed="rId8" cstate="screen"/>
            <a:stretch>
              <a:fillRect/>
            </a:stretch>
          </p:blipFill>
          <p:spPr>
            <a:xfrm>
              <a:off x="6553200" y="1789721"/>
              <a:ext cx="2338440" cy="1554480"/>
            </a:xfrm>
            <a:prstGeom prst="rect">
              <a:avLst/>
            </a:prstGeom>
          </p:spPr>
        </p:pic>
        <p:sp>
          <p:nvSpPr>
            <p:cNvPr id="82" name="Rounded Rectangle 81"/>
            <p:cNvSpPr/>
            <p:nvPr/>
          </p:nvSpPr>
          <p:spPr>
            <a:xfrm>
              <a:off x="7386664" y="2524125"/>
              <a:ext cx="671512" cy="43815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ounded Rectangle 82"/>
            <p:cNvSpPr/>
            <p:nvPr/>
          </p:nvSpPr>
          <p:spPr>
            <a:xfrm>
              <a:off x="6543675" y="1790700"/>
              <a:ext cx="2357437" cy="153352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ounded Rectangle 83"/>
            <p:cNvSpPr/>
            <p:nvPr/>
          </p:nvSpPr>
          <p:spPr>
            <a:xfrm>
              <a:off x="7548589" y="2247899"/>
              <a:ext cx="347662" cy="27622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1" name="Rectangle 50"/>
          <p:cNvSpPr/>
          <p:nvPr/>
        </p:nvSpPr>
        <p:spPr>
          <a:xfrm>
            <a:off x="1491395" y="1299629"/>
            <a:ext cx="6315008" cy="393192"/>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sp>
        <p:nvSpPr>
          <p:cNvPr id="88" name="TextBox 87"/>
          <p:cNvSpPr txBox="1"/>
          <p:nvPr/>
        </p:nvSpPr>
        <p:spPr>
          <a:xfrm>
            <a:off x="6675120" y="3298914"/>
            <a:ext cx="233553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Concept C has the strongest Login Screen since cityscape image is attention grabbing and appealing</a:t>
            </a:r>
          </a:p>
          <a:p>
            <a:pPr marL="117475" indent="-117475">
              <a:spcAft>
                <a:spcPts val="300"/>
              </a:spcAft>
            </a:pPr>
            <a:r>
              <a:rPr lang="en-US" sz="800" i="1" dirty="0">
                <a:solidFill>
                  <a:schemeClr val="accent1">
                    <a:lumMod val="50000"/>
                  </a:schemeClr>
                </a:solidFill>
              </a:rPr>
              <a:t>	“A very nice picture of the city.”</a:t>
            </a:r>
          </a:p>
          <a:p>
            <a:pPr marL="117475" indent="-117475">
              <a:spcAft>
                <a:spcPts val="300"/>
              </a:spcAft>
            </a:pPr>
            <a:r>
              <a:rPr lang="en-US" sz="1000" dirty="0">
                <a:solidFill>
                  <a:srgbClr val="003C71"/>
                </a:solidFill>
              </a:rPr>
              <a:t>	</a:t>
            </a:r>
            <a:endParaRPr lang="en-US" sz="800" i="1" dirty="0">
              <a:solidFill>
                <a:schemeClr val="accent1">
                  <a:lumMod val="50000"/>
                </a:schemeClr>
              </a:solidFill>
            </a:endParaRPr>
          </a:p>
        </p:txBody>
      </p:sp>
      <p:sp>
        <p:nvSpPr>
          <p:cNvPr id="91" name="TextBox 90"/>
          <p:cNvSpPr txBox="1"/>
          <p:nvPr/>
        </p:nvSpPr>
        <p:spPr>
          <a:xfrm>
            <a:off x="6451517" y="3219177"/>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8" name="Title 7"/>
          <p:cNvSpPr>
            <a:spLocks noGrp="1"/>
          </p:cNvSpPr>
          <p:nvPr>
            <p:ph type="title"/>
          </p:nvPr>
        </p:nvSpPr>
        <p:spPr>
          <a:xfrm>
            <a:off x="228600" y="133351"/>
            <a:ext cx="8305800" cy="628650"/>
          </a:xfrm>
        </p:spPr>
        <p:txBody>
          <a:bodyPr/>
          <a:lstStyle/>
          <a:p>
            <a:r>
              <a:rPr lang="en-US" dirty="0"/>
              <a:t>In Germany, the Login Screen of Concept C is the strongest due to the visually appealing cityscape in the background</a:t>
            </a:r>
          </a:p>
        </p:txBody>
      </p:sp>
      <p:sp>
        <p:nvSpPr>
          <p:cNvPr id="9" name="Text Placeholder 8"/>
          <p:cNvSpPr>
            <a:spLocks noGrp="1"/>
          </p:cNvSpPr>
          <p:nvPr>
            <p:ph type="body" sz="quarter" idx="13"/>
          </p:nvPr>
        </p:nvSpPr>
        <p:spPr/>
        <p:txBody>
          <a:bodyPr/>
          <a:lstStyle/>
          <a:p>
            <a:r>
              <a:rPr lang="en-US" sz="1200" i="1" dirty="0"/>
              <a:t>German B2B | Login Screen</a:t>
            </a:r>
          </a:p>
        </p:txBody>
      </p:sp>
      <p:sp>
        <p:nvSpPr>
          <p:cNvPr id="10" name="Text Placeholder 9"/>
          <p:cNvSpPr>
            <a:spLocks noGrp="1"/>
          </p:cNvSpPr>
          <p:nvPr>
            <p:ph type="body" sz="quarter" idx="14"/>
          </p:nvPr>
        </p:nvSpPr>
        <p:spPr/>
        <p:txBody>
          <a:bodyPr/>
          <a:lstStyle/>
          <a:p>
            <a:r>
              <a:rPr lang="en-US" dirty="0"/>
              <a:t>*	Among Total DE B2B (n = 400) in head-to-head competition.</a:t>
            </a:r>
          </a:p>
          <a:p>
            <a:pPr>
              <a:spcBef>
                <a:spcPts val="0"/>
              </a:spcBef>
            </a:pPr>
            <a:r>
              <a:rPr lang="en-US" dirty="0"/>
              <a:t>Note:	Capital letters indicate statistical significance at the 90% confidence level.</a:t>
            </a:r>
          </a:p>
          <a:p>
            <a:r>
              <a:rPr lang="en-GB" dirty="0"/>
              <a:t>EX1.	Overall, which of these three versions do you prefer?</a:t>
            </a:r>
            <a:r>
              <a:rPr lang="en-US" dirty="0"/>
              <a:t> </a:t>
            </a:r>
          </a:p>
          <a:p>
            <a:r>
              <a:rPr lang="en-US" dirty="0"/>
              <a:t>R1a.	</a:t>
            </a:r>
            <a:r>
              <a:rPr lang="en-GB" dirty="0"/>
              <a:t>Thinking specifically about the login screen (Screen 1), please rate whether you agree or disagree with each statement.</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50</a:t>
            </a:fld>
            <a:endParaRPr lang="en-US" dirty="0">
              <a:solidFill>
                <a:prstClr val="white"/>
              </a:solidFill>
            </a:endParaRPr>
          </a:p>
        </p:txBody>
      </p:sp>
      <p:pic>
        <p:nvPicPr>
          <p:cNvPr id="42" name="Picture 4" descr="C:\Users\cmitchell\Desktop\1280px-Flag_of_Germany.svg.png"/>
          <p:cNvPicPr>
            <a:picLocks noChangeAspect="1" noChangeArrowheads="1"/>
          </p:cNvPicPr>
          <p:nvPr/>
        </p:nvPicPr>
        <p:blipFill>
          <a:blip r:embed="rId9" cstate="screen"/>
          <a:srcRect/>
          <a:stretch>
            <a:fillRect/>
          </a:stretch>
        </p:blipFill>
        <p:spPr bwMode="auto">
          <a:xfrm>
            <a:off x="8514081" y="88900"/>
            <a:ext cx="502920" cy="301752"/>
          </a:xfrm>
          <a:prstGeom prst="rect">
            <a:avLst/>
          </a:prstGeom>
          <a:noFill/>
        </p:spPr>
      </p:pic>
      <p:sp>
        <p:nvSpPr>
          <p:cNvPr id="86" name="TextBox 85"/>
          <p:cNvSpPr txBox="1"/>
          <p:nvPr/>
        </p:nvSpPr>
        <p:spPr>
          <a:xfrm>
            <a:off x="314325" y="3298914"/>
            <a:ext cx="295275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Concept A’s simple, clear design make it easier to understand instructions vs. in B and C</a:t>
            </a:r>
          </a:p>
          <a:p>
            <a:pPr marL="117475" indent="-117475">
              <a:spcAft>
                <a:spcPts val="300"/>
              </a:spcAft>
            </a:pPr>
            <a:r>
              <a:rPr lang="en-US" sz="800" i="1" dirty="0">
                <a:solidFill>
                  <a:schemeClr val="accent1">
                    <a:lumMod val="50000"/>
                  </a:schemeClr>
                </a:solidFill>
              </a:rPr>
              <a:t>	“Simple, basic design.”</a:t>
            </a:r>
          </a:p>
          <a:p>
            <a:pPr marL="117475" indent="-117475">
              <a:spcAft>
                <a:spcPts val="300"/>
              </a:spcAft>
            </a:pPr>
            <a:r>
              <a:rPr lang="en-US" sz="1000" dirty="0">
                <a:solidFill>
                  <a:srgbClr val="003C71"/>
                </a:solidFill>
              </a:rPr>
              <a:t>	McAfee shield gets positive comments because it inspires feelings of security</a:t>
            </a:r>
          </a:p>
          <a:p>
            <a:pPr marL="117475" indent="-117475">
              <a:spcAft>
                <a:spcPts val="300"/>
              </a:spcAft>
            </a:pPr>
            <a:r>
              <a:rPr lang="en-US" sz="800" i="1" dirty="0">
                <a:solidFill>
                  <a:schemeClr val="accent1">
                    <a:lumMod val="50000"/>
                  </a:schemeClr>
                </a:solidFill>
              </a:rPr>
              <a:t>	“Nice attractive shield; makes you feel safe.”</a:t>
            </a:r>
          </a:p>
          <a:p>
            <a:pPr marL="117475" indent="-117475">
              <a:spcAft>
                <a:spcPts val="300"/>
              </a:spcAft>
            </a:pPr>
            <a:r>
              <a:rPr lang="en-US" sz="1000" dirty="0">
                <a:solidFill>
                  <a:srgbClr val="003C71"/>
                </a:solidFill>
              </a:rPr>
              <a:t>	</a:t>
            </a:r>
          </a:p>
        </p:txBody>
      </p:sp>
      <p:sp>
        <p:nvSpPr>
          <p:cNvPr id="87" name="TextBox 86"/>
          <p:cNvSpPr txBox="1"/>
          <p:nvPr/>
        </p:nvSpPr>
        <p:spPr>
          <a:xfrm>
            <a:off x="3571875" y="3298914"/>
            <a:ext cx="274320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Background image receives fewest positive comments since the image is busy and hard to see due to the color wash</a:t>
            </a:r>
          </a:p>
          <a:p>
            <a:pPr marL="117475" indent="-117475">
              <a:spcAft>
                <a:spcPts val="300"/>
              </a:spcAft>
            </a:pPr>
            <a:r>
              <a:rPr lang="en-US" sz="800" i="1" dirty="0">
                <a:solidFill>
                  <a:srgbClr val="FF4E00">
                    <a:lumMod val="75000"/>
                  </a:srgbClr>
                </a:solidFill>
              </a:rPr>
              <a:t>	“The background is chaotic.”</a:t>
            </a:r>
          </a:p>
          <a:p>
            <a:pPr marL="117475" indent="-117475">
              <a:spcAft>
                <a:spcPts val="300"/>
              </a:spcAft>
            </a:pPr>
            <a:r>
              <a:rPr lang="en-US" sz="800" i="1" dirty="0">
                <a:solidFill>
                  <a:srgbClr val="FF4E00">
                    <a:lumMod val="75000"/>
                  </a:srgbClr>
                </a:solidFill>
              </a:rPr>
              <a:t>	“Background not recognizable.”</a:t>
            </a:r>
          </a:p>
        </p:txBody>
      </p:sp>
      <p:sp>
        <p:nvSpPr>
          <p:cNvPr id="89" name="TextBox 88"/>
          <p:cNvSpPr txBox="1"/>
          <p:nvPr/>
        </p:nvSpPr>
        <p:spPr>
          <a:xfrm>
            <a:off x="163100" y="321618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grpSp>
        <p:nvGrpSpPr>
          <p:cNvPr id="5" name="Group 34"/>
          <p:cNvGrpSpPr/>
          <p:nvPr/>
        </p:nvGrpSpPr>
        <p:grpSpPr>
          <a:xfrm>
            <a:off x="8596614" y="468313"/>
            <a:ext cx="339362" cy="289333"/>
            <a:chOff x="4733925" y="458788"/>
            <a:chExt cx="876300" cy="787400"/>
          </a:xfrm>
          <a:solidFill>
            <a:schemeClr val="accent2"/>
          </a:solidFill>
        </p:grpSpPr>
        <p:sp>
          <p:nvSpPr>
            <p:cNvPr id="36"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0" name="Rectangle 39"/>
          <p:cNvSpPr/>
          <p:nvPr/>
        </p:nvSpPr>
        <p:spPr>
          <a:xfrm>
            <a:off x="5095874" y="826684"/>
            <a:ext cx="4048129" cy="392516"/>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Cityscape draws positive attention; color washing may over-complicate busy backgrounds</a:t>
            </a:r>
          </a:p>
        </p:txBody>
      </p:sp>
      <p:sp>
        <p:nvSpPr>
          <p:cNvPr id="44" name="TextBox 43"/>
          <p:cNvSpPr txBox="1"/>
          <p:nvPr/>
        </p:nvSpPr>
        <p:spPr>
          <a:xfrm>
            <a:off x="3437707" y="317297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50" name="TextBox 49"/>
          <p:cNvSpPr txBox="1"/>
          <p:nvPr/>
        </p:nvSpPr>
        <p:spPr>
          <a:xfrm>
            <a:off x="163100" y="3726735"/>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52" name="TextBox 51"/>
          <p:cNvSpPr txBox="1"/>
          <p:nvPr/>
        </p:nvSpPr>
        <p:spPr>
          <a:xfrm>
            <a:off x="5470634" y="1258932"/>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cxnSp>
        <p:nvCxnSpPr>
          <p:cNvPr id="59" name="Straight Connector 58"/>
          <p:cNvCxnSpPr/>
          <p:nvPr/>
        </p:nvCxnSpPr>
        <p:spPr>
          <a:xfrm>
            <a:off x="3384298" y="1803281"/>
            <a:ext cx="0" cy="256032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10713" y="1826141"/>
            <a:ext cx="0" cy="256032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1039162" y="176124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64" name="Rectangle 63"/>
          <p:cNvSpPr/>
          <p:nvPr/>
        </p:nvSpPr>
        <p:spPr>
          <a:xfrm>
            <a:off x="0" y="1866850"/>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65" name="Rectangle 64"/>
          <p:cNvSpPr/>
          <p:nvPr/>
        </p:nvSpPr>
        <p:spPr>
          <a:xfrm>
            <a:off x="1389728" y="1974940"/>
            <a:ext cx="679993" cy="307777"/>
          </a:xfrm>
          <a:prstGeom prst="rect">
            <a:avLst/>
          </a:prstGeom>
        </p:spPr>
        <p:txBody>
          <a:bodyPr wrap="none">
            <a:spAutoFit/>
          </a:bodyPr>
          <a:lstStyle/>
          <a:p>
            <a:pPr lvl="0" algn="ctr" defTabSz="457200"/>
            <a:r>
              <a:rPr lang="en-US" sz="1400" b="1" dirty="0">
                <a:solidFill>
                  <a:schemeClr val="tx1">
                    <a:lumMod val="85000"/>
                    <a:lumOff val="15000"/>
                  </a:schemeClr>
                </a:solidFill>
              </a:rPr>
              <a:t>34%B</a:t>
            </a:r>
          </a:p>
        </p:txBody>
      </p:sp>
      <p:sp>
        <p:nvSpPr>
          <p:cNvPr id="67" name="TextBox 66"/>
          <p:cNvSpPr txBox="1"/>
          <p:nvPr/>
        </p:nvSpPr>
        <p:spPr>
          <a:xfrm>
            <a:off x="4229436" y="176124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68" name="Rectangle 67"/>
          <p:cNvSpPr/>
          <p:nvPr/>
        </p:nvSpPr>
        <p:spPr>
          <a:xfrm>
            <a:off x="4633702" y="1974940"/>
            <a:ext cx="572593" cy="307777"/>
          </a:xfrm>
          <a:prstGeom prst="rect">
            <a:avLst/>
          </a:prstGeom>
        </p:spPr>
        <p:txBody>
          <a:bodyPr wrap="none">
            <a:spAutoFit/>
          </a:bodyPr>
          <a:lstStyle/>
          <a:p>
            <a:pPr lvl="0" algn="ctr" defTabSz="457200"/>
            <a:r>
              <a:rPr lang="en-US" sz="1400" b="1" dirty="0">
                <a:solidFill>
                  <a:schemeClr val="tx1">
                    <a:lumMod val="85000"/>
                    <a:lumOff val="15000"/>
                  </a:schemeClr>
                </a:solidFill>
              </a:rPr>
              <a:t>21%</a:t>
            </a:r>
          </a:p>
        </p:txBody>
      </p:sp>
      <p:sp>
        <p:nvSpPr>
          <p:cNvPr id="69" name="Rounded Rectangle 68"/>
          <p:cNvSpPr/>
          <p:nvPr/>
        </p:nvSpPr>
        <p:spPr>
          <a:xfrm>
            <a:off x="7414260" y="2005004"/>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TextBox 69"/>
          <p:cNvSpPr txBox="1"/>
          <p:nvPr/>
        </p:nvSpPr>
        <p:spPr>
          <a:xfrm>
            <a:off x="7152323" y="176124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71" name="Rectangle 70"/>
          <p:cNvSpPr/>
          <p:nvPr/>
        </p:nvSpPr>
        <p:spPr>
          <a:xfrm>
            <a:off x="7439569" y="1974940"/>
            <a:ext cx="806632" cy="307777"/>
          </a:xfrm>
          <a:prstGeom prst="rect">
            <a:avLst/>
          </a:prstGeom>
        </p:spPr>
        <p:txBody>
          <a:bodyPr wrap="none">
            <a:spAutoFit/>
          </a:bodyPr>
          <a:lstStyle/>
          <a:p>
            <a:pPr lvl="0" algn="ctr" defTabSz="457200"/>
            <a:r>
              <a:rPr lang="en-US" sz="1400" b="1" dirty="0">
                <a:solidFill>
                  <a:schemeClr val="tx1">
                    <a:lumMod val="85000"/>
                    <a:lumOff val="15000"/>
                  </a:schemeClr>
                </a:solidFill>
              </a:rPr>
              <a:t>46%AB</a:t>
            </a:r>
          </a:p>
        </p:txBody>
      </p:sp>
      <p:sp>
        <p:nvSpPr>
          <p:cNvPr id="57" name="TextBox 56"/>
          <p:cNvSpPr txBox="1"/>
          <p:nvPr/>
        </p:nvSpPr>
        <p:spPr>
          <a:xfrm>
            <a:off x="2947526" y="1258932"/>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56" name="Rectangle 55"/>
          <p:cNvSpPr/>
          <p:nvPr/>
        </p:nvSpPr>
        <p:spPr>
          <a:xfrm>
            <a:off x="1594749" y="1280782"/>
            <a:ext cx="1459230" cy="430887"/>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58" name="Rectangle 57"/>
          <p:cNvSpPr/>
          <p:nvPr/>
        </p:nvSpPr>
        <p:spPr>
          <a:xfrm>
            <a:off x="5584580" y="1296170"/>
            <a:ext cx="2308039" cy="400110"/>
          </a:xfrm>
          <a:prstGeom prst="rect">
            <a:avLst/>
          </a:prstGeom>
        </p:spPr>
        <p:txBody>
          <a:bodyPr wrap="square">
            <a:spAutoFit/>
          </a:bodyPr>
          <a:lstStyle/>
          <a:p>
            <a:pPr marL="117475" lvl="0" indent="-117475">
              <a:spcAft>
                <a:spcPts val="300"/>
              </a:spcAft>
            </a:pPr>
            <a:r>
              <a:rPr lang="en-US" sz="1000" dirty="0">
                <a:solidFill>
                  <a:srgbClr val="003C71"/>
                </a:solidFill>
              </a:rPr>
              <a:t>	Many like that the login area increases feelings of security</a:t>
            </a:r>
          </a:p>
        </p:txBody>
      </p:sp>
      <p:sp>
        <p:nvSpPr>
          <p:cNvPr id="61" name="Rectangle 60"/>
          <p:cNvSpPr/>
          <p:nvPr/>
        </p:nvSpPr>
        <p:spPr>
          <a:xfrm>
            <a:off x="3024443" y="1296170"/>
            <a:ext cx="2205015" cy="400110"/>
          </a:xfrm>
          <a:prstGeom prst="rect">
            <a:avLst/>
          </a:prstGeom>
        </p:spPr>
        <p:txBody>
          <a:bodyPr wrap="square">
            <a:spAutoFit/>
          </a:bodyPr>
          <a:lstStyle/>
          <a:p>
            <a:pPr marL="117475" lvl="0" indent="-117475">
              <a:spcAft>
                <a:spcPts val="300"/>
              </a:spcAft>
            </a:pPr>
            <a:r>
              <a:rPr lang="en-US" sz="1000" dirty="0">
                <a:solidFill>
                  <a:srgbClr val="003C71"/>
                </a:solidFill>
              </a:rPr>
              <a:t>	Intel logo is well-liked due to positive associations with brand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153353" y="1326527"/>
            <a:ext cx="8837295" cy="562692"/>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404860" cy="708479"/>
          </a:xfrm>
        </p:spPr>
        <p:txBody>
          <a:bodyPr/>
          <a:lstStyle/>
          <a:p>
            <a:r>
              <a:rPr lang="en-US" dirty="0"/>
              <a:t>Bold blues in Concept B and C’s menu bar make them more appealing than whites and grays used in A; C’s large text is especially eye-catching</a:t>
            </a:r>
          </a:p>
        </p:txBody>
      </p:sp>
      <p:sp>
        <p:nvSpPr>
          <p:cNvPr id="9" name="Text Placeholder 8"/>
          <p:cNvSpPr>
            <a:spLocks noGrp="1"/>
          </p:cNvSpPr>
          <p:nvPr>
            <p:ph type="body" sz="quarter" idx="13"/>
          </p:nvPr>
        </p:nvSpPr>
        <p:spPr/>
        <p:txBody>
          <a:bodyPr/>
          <a:lstStyle/>
          <a:p>
            <a:r>
              <a:rPr lang="en-US" sz="1200" i="1" dirty="0"/>
              <a:t>German B2B | Dashboard Screen</a:t>
            </a:r>
          </a:p>
        </p:txBody>
      </p:sp>
      <p:sp>
        <p:nvSpPr>
          <p:cNvPr id="10" name="Text Placeholder 9"/>
          <p:cNvSpPr>
            <a:spLocks noGrp="1"/>
          </p:cNvSpPr>
          <p:nvPr>
            <p:ph type="body" sz="quarter" idx="14"/>
          </p:nvPr>
        </p:nvSpPr>
        <p:spPr/>
        <p:txBody>
          <a:bodyPr/>
          <a:lstStyle/>
          <a:p>
            <a:r>
              <a:rPr lang="en-US" dirty="0"/>
              <a:t>*	Among Total DE B2B (n = 400) in head-to-head competition.</a:t>
            </a:r>
          </a:p>
          <a:p>
            <a:pPr>
              <a:spcBef>
                <a:spcPts val="0"/>
              </a:spcBef>
            </a:pPr>
            <a:r>
              <a:rPr lang="en-US" dirty="0"/>
              <a:t>Note:	Capital letters indicate statistical significance at the 90% confidence level.</a:t>
            </a:r>
          </a:p>
          <a:p>
            <a:r>
              <a:rPr lang="en-GB" dirty="0"/>
              <a:t>EX2.	Overall, which of these three versions do you prefer?</a:t>
            </a:r>
            <a:r>
              <a:rPr lang="en-US" dirty="0"/>
              <a:t> </a:t>
            </a:r>
          </a:p>
          <a:p>
            <a:r>
              <a:rPr lang="en-US" dirty="0"/>
              <a:t>R1b.	</a:t>
            </a:r>
            <a:r>
              <a:rPr lang="en-GB" dirty="0"/>
              <a:t>Thinking specifically about the dashboard screen (Screen 2),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51</a:t>
            </a:fld>
            <a:endParaRPr lang="en-US" dirty="0">
              <a:solidFill>
                <a:prstClr val="white"/>
              </a:solidFill>
            </a:endParaRPr>
          </a:p>
        </p:txBody>
      </p:sp>
      <p:pic>
        <p:nvPicPr>
          <p:cNvPr id="32" name="Picture 4" descr="C:\Users\cmitchell\Desktop\1280px-Flag_of_Germany.svg.png"/>
          <p:cNvPicPr>
            <a:picLocks noChangeAspect="1" noChangeArrowheads="1"/>
          </p:cNvPicPr>
          <p:nvPr/>
        </p:nvPicPr>
        <p:blipFill>
          <a:blip r:embed="rId6" cstate="screen"/>
          <a:srcRect/>
          <a:stretch>
            <a:fillRect/>
          </a:stretch>
        </p:blipFill>
        <p:spPr bwMode="auto">
          <a:xfrm>
            <a:off x="8514081" y="88900"/>
            <a:ext cx="502920" cy="301752"/>
          </a:xfrm>
          <a:prstGeom prst="rect">
            <a:avLst/>
          </a:prstGeom>
          <a:noFill/>
        </p:spPr>
      </p:pic>
      <p:sp>
        <p:nvSpPr>
          <p:cNvPr id="72" name="TextBox 71"/>
          <p:cNvSpPr txBox="1"/>
          <p:nvPr/>
        </p:nvSpPr>
        <p:spPr>
          <a:xfrm>
            <a:off x="6524625" y="3630921"/>
            <a:ext cx="2470784" cy="596900"/>
          </a:xfrm>
          <a:prstGeom prst="rect">
            <a:avLst/>
          </a:prstGeom>
          <a:noFill/>
        </p:spPr>
        <p:txBody>
          <a:bodyPr vert="horz" wrap="square" lIns="0" tIns="0" rIns="0" bIns="0" rtlCol="0">
            <a:noAutofit/>
          </a:bodyPr>
          <a:lstStyle/>
          <a:p>
            <a:pPr indent="-117475">
              <a:spcAft>
                <a:spcPts val="300"/>
              </a:spcAft>
            </a:pPr>
            <a:r>
              <a:rPr lang="en-US" sz="1000" dirty="0">
                <a:solidFill>
                  <a:srgbClr val="003C71"/>
                </a:solidFill>
              </a:rPr>
              <a:t>Combination of blue coloring, red highlighting and large, Intel Clear Pro font make C’s menu bar the most attention-grabbing</a:t>
            </a:r>
          </a:p>
          <a:p>
            <a:pPr indent="-117475">
              <a:spcAft>
                <a:spcPts val="300"/>
              </a:spcAft>
            </a:pPr>
            <a:r>
              <a:rPr lang="en-US" sz="800" i="1" dirty="0">
                <a:solidFill>
                  <a:schemeClr val="accent1">
                    <a:lumMod val="50000"/>
                  </a:schemeClr>
                </a:solidFill>
              </a:rPr>
              <a:t>“It is eye-catching.”</a:t>
            </a:r>
          </a:p>
          <a:p>
            <a:pPr indent="-117475">
              <a:spcAft>
                <a:spcPts val="300"/>
              </a:spcAft>
            </a:pPr>
            <a:r>
              <a:rPr lang="en-US" sz="800" i="1" dirty="0">
                <a:solidFill>
                  <a:schemeClr val="accent1">
                    <a:lumMod val="50000"/>
                  </a:schemeClr>
                </a:solidFill>
              </a:rPr>
              <a:t>“Striking.”</a:t>
            </a:r>
          </a:p>
        </p:txBody>
      </p:sp>
      <p:grpSp>
        <p:nvGrpSpPr>
          <p:cNvPr id="2" name="Group 36"/>
          <p:cNvGrpSpPr/>
          <p:nvPr/>
        </p:nvGrpSpPr>
        <p:grpSpPr>
          <a:xfrm>
            <a:off x="8596614" y="468313"/>
            <a:ext cx="339362" cy="289333"/>
            <a:chOff x="4733925" y="458788"/>
            <a:chExt cx="876300" cy="787400"/>
          </a:xfrm>
          <a:solidFill>
            <a:schemeClr val="accent2"/>
          </a:solidFill>
        </p:grpSpPr>
        <p:sp>
          <p:nvSpPr>
            <p:cNvPr id="38"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5" name="Rectangle 54"/>
          <p:cNvSpPr/>
          <p:nvPr/>
        </p:nvSpPr>
        <p:spPr>
          <a:xfrm>
            <a:off x="2834640" y="887265"/>
            <a:ext cx="6309361" cy="316695"/>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Bold blues draw attention to key information better than white backgrounds</a:t>
            </a:r>
          </a:p>
        </p:txBody>
      </p:sp>
      <p:sp>
        <p:nvSpPr>
          <p:cNvPr id="57" name="TextBox 56"/>
          <p:cNvSpPr txBox="1"/>
          <p:nvPr/>
        </p:nvSpPr>
        <p:spPr>
          <a:xfrm>
            <a:off x="6228623" y="356043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cxnSp>
        <p:nvCxnSpPr>
          <p:cNvPr id="59" name="Straight Connector 58"/>
          <p:cNvCxnSpPr/>
          <p:nvPr/>
        </p:nvCxnSpPr>
        <p:spPr>
          <a:xfrm>
            <a:off x="3245233" y="2009021"/>
            <a:ext cx="0" cy="237744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201163" y="2031881"/>
            <a:ext cx="0" cy="237744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088968" y="202032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63" name="Rectangle 62"/>
          <p:cNvSpPr/>
          <p:nvPr/>
        </p:nvSpPr>
        <p:spPr>
          <a:xfrm>
            <a:off x="0" y="2154505"/>
            <a:ext cx="907869" cy="430887"/>
          </a:xfrm>
          <a:prstGeom prst="rect">
            <a:avLst/>
          </a:prstGeom>
        </p:spPr>
        <p:txBody>
          <a:bodyPr wrap="square">
            <a:spAutoFit/>
          </a:bodyPr>
          <a:lstStyle/>
          <a:p>
            <a:pPr lvl="0" defTabSz="457200"/>
            <a:r>
              <a:rPr lang="en-US" sz="1100" b="1" dirty="0">
                <a:solidFill>
                  <a:schemeClr val="tx1">
                    <a:lumMod val="85000"/>
                    <a:lumOff val="15000"/>
                  </a:schemeClr>
                </a:solidFill>
              </a:rPr>
              <a:t>Chosen as Favorite*: </a:t>
            </a:r>
          </a:p>
        </p:txBody>
      </p:sp>
      <p:sp>
        <p:nvSpPr>
          <p:cNvPr id="66" name="Rectangle 65"/>
          <p:cNvSpPr/>
          <p:nvPr/>
        </p:nvSpPr>
        <p:spPr>
          <a:xfrm>
            <a:off x="1493233" y="2216060"/>
            <a:ext cx="572594" cy="307777"/>
          </a:xfrm>
          <a:prstGeom prst="rect">
            <a:avLst/>
          </a:prstGeom>
        </p:spPr>
        <p:txBody>
          <a:bodyPr wrap="none">
            <a:spAutoFit/>
          </a:bodyPr>
          <a:lstStyle/>
          <a:p>
            <a:pPr lvl="0" algn="ctr" defTabSz="457200"/>
            <a:r>
              <a:rPr lang="en-US" sz="1400" b="1" dirty="0">
                <a:solidFill>
                  <a:schemeClr val="tx1">
                    <a:lumMod val="85000"/>
                    <a:lumOff val="15000"/>
                  </a:schemeClr>
                </a:solidFill>
              </a:rPr>
              <a:t>19%</a:t>
            </a:r>
          </a:p>
        </p:txBody>
      </p:sp>
      <p:sp>
        <p:nvSpPr>
          <p:cNvPr id="73" name="Rounded Rectangle 72"/>
          <p:cNvSpPr/>
          <p:nvPr/>
        </p:nvSpPr>
        <p:spPr>
          <a:xfrm>
            <a:off x="4323359" y="2246124"/>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TextBox 78"/>
          <p:cNvSpPr txBox="1"/>
          <p:nvPr/>
        </p:nvSpPr>
        <p:spPr>
          <a:xfrm>
            <a:off x="4061422" y="202032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80" name="Rectangle 79"/>
          <p:cNvSpPr/>
          <p:nvPr/>
        </p:nvSpPr>
        <p:spPr>
          <a:xfrm>
            <a:off x="4408781" y="2216060"/>
            <a:ext cx="686406" cy="307777"/>
          </a:xfrm>
          <a:prstGeom prst="rect">
            <a:avLst/>
          </a:prstGeom>
        </p:spPr>
        <p:txBody>
          <a:bodyPr wrap="none">
            <a:spAutoFit/>
          </a:bodyPr>
          <a:lstStyle/>
          <a:p>
            <a:pPr lvl="0" algn="ctr" defTabSz="457200"/>
            <a:r>
              <a:rPr lang="en-US" sz="1400" b="1" dirty="0">
                <a:solidFill>
                  <a:schemeClr val="tx1">
                    <a:lumMod val="85000"/>
                    <a:lumOff val="15000"/>
                  </a:schemeClr>
                </a:solidFill>
              </a:rPr>
              <a:t>41%A</a:t>
            </a:r>
          </a:p>
        </p:txBody>
      </p:sp>
      <p:sp>
        <p:nvSpPr>
          <p:cNvPr id="81" name="Rounded Rectangle 80"/>
          <p:cNvSpPr/>
          <p:nvPr/>
        </p:nvSpPr>
        <p:spPr>
          <a:xfrm>
            <a:off x="7228404" y="2246124"/>
            <a:ext cx="857250" cy="24764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TextBox 84"/>
          <p:cNvSpPr txBox="1"/>
          <p:nvPr/>
        </p:nvSpPr>
        <p:spPr>
          <a:xfrm>
            <a:off x="6966467" y="2020325"/>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86" name="Rectangle 85"/>
          <p:cNvSpPr/>
          <p:nvPr/>
        </p:nvSpPr>
        <p:spPr>
          <a:xfrm>
            <a:off x="7310620" y="2216060"/>
            <a:ext cx="692818" cy="307777"/>
          </a:xfrm>
          <a:prstGeom prst="rect">
            <a:avLst/>
          </a:prstGeom>
        </p:spPr>
        <p:txBody>
          <a:bodyPr wrap="none">
            <a:spAutoFit/>
          </a:bodyPr>
          <a:lstStyle/>
          <a:p>
            <a:pPr lvl="0" algn="ctr" defTabSz="457200"/>
            <a:r>
              <a:rPr lang="en-US" sz="1400" b="1" dirty="0">
                <a:solidFill>
                  <a:schemeClr val="tx1">
                    <a:lumMod val="85000"/>
                    <a:lumOff val="15000"/>
                  </a:schemeClr>
                </a:solidFill>
              </a:rPr>
              <a:t>40%A</a:t>
            </a:r>
          </a:p>
        </p:txBody>
      </p:sp>
      <p:sp>
        <p:nvSpPr>
          <p:cNvPr id="53" name="Rectangle 52"/>
          <p:cNvSpPr/>
          <p:nvPr/>
        </p:nvSpPr>
        <p:spPr>
          <a:xfrm>
            <a:off x="169545" y="1307791"/>
            <a:ext cx="1123950" cy="600164"/>
          </a:xfrm>
          <a:prstGeom prst="rect">
            <a:avLst/>
          </a:prstGeom>
        </p:spPr>
        <p:txBody>
          <a:bodyPr wrap="square">
            <a:spAutoFit/>
          </a:bodyPr>
          <a:lstStyle/>
          <a:p>
            <a:pPr lvl="0" defTabSz="457200"/>
            <a:r>
              <a:rPr lang="en-US" sz="1100" b="1" dirty="0">
                <a:solidFill>
                  <a:schemeClr val="bg2">
                    <a:lumMod val="50000"/>
                  </a:schemeClr>
                </a:solidFill>
              </a:rPr>
              <a:t>Cross- Concept Insights:</a:t>
            </a:r>
          </a:p>
        </p:txBody>
      </p:sp>
      <p:grpSp>
        <p:nvGrpSpPr>
          <p:cNvPr id="3" name="Group 70"/>
          <p:cNvGrpSpPr/>
          <p:nvPr/>
        </p:nvGrpSpPr>
        <p:grpSpPr>
          <a:xfrm>
            <a:off x="6657975" y="1234204"/>
            <a:ext cx="2394585" cy="650668"/>
            <a:chOff x="7153275" y="1196104"/>
            <a:chExt cx="2394585" cy="650668"/>
          </a:xfrm>
        </p:grpSpPr>
        <p:sp>
          <p:nvSpPr>
            <p:cNvPr id="56" name="TextBox 55"/>
            <p:cNvSpPr txBox="1"/>
            <p:nvPr/>
          </p:nvSpPr>
          <p:spPr>
            <a:xfrm>
              <a:off x="7153275" y="1196104"/>
              <a:ext cx="330882"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
          <p:nvSpPr>
            <p:cNvPr id="58" name="Rectangle 57"/>
            <p:cNvSpPr/>
            <p:nvPr/>
          </p:nvSpPr>
          <p:spPr>
            <a:xfrm>
              <a:off x="7330440" y="1292774"/>
              <a:ext cx="2217420" cy="553998"/>
            </a:xfrm>
            <a:prstGeom prst="rect">
              <a:avLst/>
            </a:prstGeom>
          </p:spPr>
          <p:txBody>
            <a:bodyPr wrap="square">
              <a:spAutoFit/>
            </a:bodyPr>
            <a:lstStyle/>
            <a:p>
              <a:pPr lvl="0" indent="-117475">
                <a:spcAft>
                  <a:spcPts val="300"/>
                </a:spcAft>
              </a:pPr>
              <a:r>
                <a:rPr lang="en-US" sz="1000" dirty="0">
                  <a:solidFill>
                    <a:srgbClr val="003C71"/>
                  </a:solidFill>
                </a:rPr>
                <a:t>Amount of information shown in event count summary boxes makes them cluttered and confusing</a:t>
              </a:r>
            </a:p>
          </p:txBody>
        </p:sp>
      </p:grpSp>
      <p:grpSp>
        <p:nvGrpSpPr>
          <p:cNvPr id="4" name="Group 68"/>
          <p:cNvGrpSpPr/>
          <p:nvPr/>
        </p:nvGrpSpPr>
        <p:grpSpPr>
          <a:xfrm>
            <a:off x="2406015" y="1234204"/>
            <a:ext cx="2124075" cy="650668"/>
            <a:chOff x="2527935" y="1196104"/>
            <a:chExt cx="2124075" cy="650668"/>
          </a:xfrm>
        </p:grpSpPr>
        <p:grpSp>
          <p:nvGrpSpPr>
            <p:cNvPr id="5" name="Group 67"/>
            <p:cNvGrpSpPr/>
            <p:nvPr/>
          </p:nvGrpSpPr>
          <p:grpSpPr>
            <a:xfrm>
              <a:off x="2527935" y="1196104"/>
              <a:ext cx="463642" cy="286612"/>
              <a:chOff x="2527935" y="1196104"/>
              <a:chExt cx="463642" cy="286612"/>
            </a:xfrm>
          </p:grpSpPr>
          <p:sp>
            <p:nvSpPr>
              <p:cNvPr id="74" name="TextBox 73"/>
              <p:cNvSpPr txBox="1"/>
              <p:nvPr/>
            </p:nvSpPr>
            <p:spPr>
              <a:xfrm>
                <a:off x="2527935" y="124776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76" name="TextBox 75"/>
              <p:cNvSpPr txBox="1"/>
              <p:nvPr/>
            </p:nvSpPr>
            <p:spPr>
              <a:xfrm>
                <a:off x="2693670" y="119610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sp>
          <p:nvSpPr>
            <p:cNvPr id="62" name="Rectangle 61"/>
            <p:cNvSpPr/>
            <p:nvPr/>
          </p:nvSpPr>
          <p:spPr>
            <a:xfrm>
              <a:off x="2908935" y="1292774"/>
              <a:ext cx="1743075" cy="553998"/>
            </a:xfrm>
            <a:prstGeom prst="rect">
              <a:avLst/>
            </a:prstGeom>
          </p:spPr>
          <p:txBody>
            <a:bodyPr wrap="square">
              <a:spAutoFit/>
            </a:bodyPr>
            <a:lstStyle/>
            <a:p>
              <a:pPr lvl="0" indent="-117475">
                <a:spcAft>
                  <a:spcPts val="300"/>
                </a:spcAft>
              </a:pPr>
              <a:r>
                <a:rPr lang="en-US" sz="1000" dirty="0">
                  <a:solidFill>
                    <a:srgbClr val="003C71"/>
                  </a:solidFill>
                </a:rPr>
                <a:t>Though some find the map visually appealing, others do not think it is helpful</a:t>
              </a:r>
            </a:p>
          </p:txBody>
        </p:sp>
      </p:grpSp>
      <p:grpSp>
        <p:nvGrpSpPr>
          <p:cNvPr id="7" name="Group 69"/>
          <p:cNvGrpSpPr/>
          <p:nvPr/>
        </p:nvGrpSpPr>
        <p:grpSpPr>
          <a:xfrm>
            <a:off x="4579620" y="1234204"/>
            <a:ext cx="2240280" cy="650668"/>
            <a:chOff x="4739640" y="1196104"/>
            <a:chExt cx="2240280" cy="650668"/>
          </a:xfrm>
        </p:grpSpPr>
        <p:sp>
          <p:nvSpPr>
            <p:cNvPr id="51" name="TextBox 50"/>
            <p:cNvSpPr txBox="1"/>
            <p:nvPr/>
          </p:nvSpPr>
          <p:spPr>
            <a:xfrm>
              <a:off x="4739640" y="1196104"/>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endParaRPr lang="en-US" sz="800" i="1" dirty="0">
                <a:solidFill>
                  <a:srgbClr val="FF4E00">
                    <a:lumMod val="75000"/>
                  </a:srgbClr>
                </a:solidFill>
              </a:endParaRPr>
            </a:p>
          </p:txBody>
        </p:sp>
        <p:sp>
          <p:nvSpPr>
            <p:cNvPr id="64" name="Rectangle 63"/>
            <p:cNvSpPr/>
            <p:nvPr/>
          </p:nvSpPr>
          <p:spPr>
            <a:xfrm>
              <a:off x="4932044" y="1292774"/>
              <a:ext cx="2047876" cy="553998"/>
            </a:xfrm>
            <a:prstGeom prst="rect">
              <a:avLst/>
            </a:prstGeom>
          </p:spPr>
          <p:txBody>
            <a:bodyPr wrap="square">
              <a:spAutoFit/>
            </a:bodyPr>
            <a:lstStyle/>
            <a:p>
              <a:pPr lvl="0" indent="-117475">
                <a:spcAft>
                  <a:spcPts val="300"/>
                </a:spcAft>
              </a:pPr>
              <a:r>
                <a:rPr lang="en-US" sz="1000" dirty="0">
                  <a:solidFill>
                    <a:srgbClr val="003C71"/>
                  </a:solidFill>
                </a:rPr>
                <a:t>The German word for “System Response” is cut into two lines, making it harder to read</a:t>
              </a:r>
            </a:p>
          </p:txBody>
        </p:sp>
      </p:grpSp>
      <p:grpSp>
        <p:nvGrpSpPr>
          <p:cNvPr id="11" name="Group 66"/>
          <p:cNvGrpSpPr/>
          <p:nvPr/>
        </p:nvGrpSpPr>
        <p:grpSpPr>
          <a:xfrm>
            <a:off x="831758" y="1285866"/>
            <a:ext cx="1692367" cy="599006"/>
            <a:chOff x="923198" y="1247766"/>
            <a:chExt cx="1692367" cy="599006"/>
          </a:xfrm>
        </p:grpSpPr>
        <p:sp>
          <p:nvSpPr>
            <p:cNvPr id="75" name="TextBox 74"/>
            <p:cNvSpPr txBox="1"/>
            <p:nvPr/>
          </p:nvSpPr>
          <p:spPr>
            <a:xfrm>
              <a:off x="923198" y="124776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65" name="Rectangle 64"/>
            <p:cNvSpPr/>
            <p:nvPr/>
          </p:nvSpPr>
          <p:spPr>
            <a:xfrm>
              <a:off x="1120140" y="1292774"/>
              <a:ext cx="1495425" cy="553998"/>
            </a:xfrm>
            <a:prstGeom prst="rect">
              <a:avLst/>
            </a:prstGeom>
          </p:spPr>
          <p:txBody>
            <a:bodyPr wrap="square">
              <a:spAutoFit/>
            </a:bodyPr>
            <a:lstStyle/>
            <a:p>
              <a:pPr lvl="0" indent="-117475">
                <a:spcAft>
                  <a:spcPts val="300"/>
                </a:spcAft>
              </a:pPr>
              <a:r>
                <a:rPr lang="en-US" sz="1000" dirty="0">
                  <a:solidFill>
                    <a:srgbClr val="003C71"/>
                  </a:solidFill>
                </a:rPr>
                <a:t>Menu bar contains most important stats and is well liked</a:t>
              </a:r>
            </a:p>
          </p:txBody>
        </p:sp>
      </p:grpSp>
      <p:sp>
        <p:nvSpPr>
          <p:cNvPr id="77" name="TextBox 76"/>
          <p:cNvSpPr txBox="1"/>
          <p:nvPr/>
        </p:nvSpPr>
        <p:spPr>
          <a:xfrm>
            <a:off x="3697605" y="3630921"/>
            <a:ext cx="2390775" cy="596900"/>
          </a:xfrm>
          <a:prstGeom prst="rect">
            <a:avLst/>
          </a:prstGeom>
          <a:noFill/>
        </p:spPr>
        <p:txBody>
          <a:bodyPr vert="horz" wrap="square" lIns="0" tIns="0" rIns="0" bIns="0" rtlCol="0">
            <a:noAutofit/>
          </a:bodyPr>
          <a:lstStyle/>
          <a:p>
            <a:pPr indent="-117475">
              <a:spcAft>
                <a:spcPts val="300"/>
              </a:spcAft>
            </a:pPr>
            <a:r>
              <a:rPr lang="en-US" sz="1000" dirty="0">
                <a:solidFill>
                  <a:srgbClr val="003C71"/>
                </a:solidFill>
              </a:rPr>
              <a:t>Multiple hues of dark blue draw the eye to B’s menu bar and the important information it contains</a:t>
            </a:r>
          </a:p>
          <a:p>
            <a:pPr indent="-117475">
              <a:spcAft>
                <a:spcPts val="300"/>
              </a:spcAft>
            </a:pPr>
            <a:r>
              <a:rPr lang="en-US" sz="800" i="1" dirty="0">
                <a:solidFill>
                  <a:schemeClr val="accent1">
                    <a:lumMod val="50000"/>
                  </a:schemeClr>
                </a:solidFill>
              </a:rPr>
              <a:t>“Attractive overview.”</a:t>
            </a:r>
          </a:p>
          <a:p>
            <a:pPr indent="-117475">
              <a:spcAft>
                <a:spcPts val="300"/>
              </a:spcAft>
            </a:pPr>
            <a:r>
              <a:rPr lang="en-US" sz="800" i="1" dirty="0">
                <a:solidFill>
                  <a:schemeClr val="accent1">
                    <a:lumMod val="50000"/>
                  </a:schemeClr>
                </a:solidFill>
              </a:rPr>
              <a:t>“Easy to see.”</a:t>
            </a:r>
          </a:p>
          <a:p>
            <a:pPr indent="-117475">
              <a:spcAft>
                <a:spcPts val="300"/>
              </a:spcAft>
            </a:pPr>
            <a:endParaRPr lang="en-US" sz="800" i="1" dirty="0">
              <a:solidFill>
                <a:schemeClr val="accent1">
                  <a:lumMod val="50000"/>
                </a:schemeClr>
              </a:solidFill>
            </a:endParaRPr>
          </a:p>
        </p:txBody>
      </p:sp>
      <p:sp>
        <p:nvSpPr>
          <p:cNvPr id="78" name="TextBox 77"/>
          <p:cNvSpPr txBox="1"/>
          <p:nvPr/>
        </p:nvSpPr>
        <p:spPr>
          <a:xfrm>
            <a:off x="3416843" y="3560436"/>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grpSp>
        <p:nvGrpSpPr>
          <p:cNvPr id="12" name="Group 92"/>
          <p:cNvGrpSpPr/>
          <p:nvPr/>
        </p:nvGrpSpPr>
        <p:grpSpPr>
          <a:xfrm>
            <a:off x="6879789" y="2569354"/>
            <a:ext cx="1554480" cy="1005840"/>
            <a:chOff x="6879789" y="2782714"/>
            <a:chExt cx="1554480" cy="1005840"/>
          </a:xfrm>
        </p:grpSpPr>
        <p:grpSp>
          <p:nvGrpSpPr>
            <p:cNvPr id="13" name="Group 57"/>
            <p:cNvGrpSpPr/>
            <p:nvPr/>
          </p:nvGrpSpPr>
          <p:grpSpPr>
            <a:xfrm>
              <a:off x="6879789" y="2782714"/>
              <a:ext cx="1554480" cy="1005840"/>
              <a:chOff x="6591299" y="1855210"/>
              <a:chExt cx="2338440" cy="1554480"/>
            </a:xfrm>
          </p:grpSpPr>
          <p:pic>
            <p:nvPicPr>
              <p:cNvPr id="84" name="Picture 83"/>
              <p:cNvPicPr>
                <a:picLocks noChangeAspect="1"/>
              </p:cNvPicPr>
              <p:nvPr/>
            </p:nvPicPr>
            <p:blipFill>
              <a:blip r:embed="rId7" cstate="screen"/>
              <a:stretch>
                <a:fillRect/>
              </a:stretch>
            </p:blipFill>
            <p:spPr>
              <a:xfrm>
                <a:off x="6591299" y="1855210"/>
                <a:ext cx="2338440" cy="1554480"/>
              </a:xfrm>
              <a:prstGeom prst="rect">
                <a:avLst/>
              </a:prstGeom>
            </p:spPr>
          </p:pic>
          <p:sp>
            <p:nvSpPr>
              <p:cNvPr id="46" name="Rounded Rectangle 45"/>
              <p:cNvSpPr/>
              <p:nvPr/>
            </p:nvSpPr>
            <p:spPr>
              <a:xfrm>
                <a:off x="6621463" y="2952750"/>
                <a:ext cx="2284412" cy="41910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ounded Rectangle 48"/>
              <p:cNvSpPr/>
              <p:nvPr/>
            </p:nvSpPr>
            <p:spPr>
              <a:xfrm>
                <a:off x="6657975" y="2210482"/>
                <a:ext cx="1443038" cy="647018"/>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ounded Rectangle 49"/>
              <p:cNvSpPr/>
              <p:nvPr/>
            </p:nvSpPr>
            <p:spPr>
              <a:xfrm>
                <a:off x="6621463" y="1876425"/>
                <a:ext cx="2284412" cy="295275"/>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7" name="Rounded Rectangle 86"/>
            <p:cNvSpPr/>
            <p:nvPr/>
          </p:nvSpPr>
          <p:spPr>
            <a:xfrm>
              <a:off x="7762748" y="2836670"/>
              <a:ext cx="144749" cy="11093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 name="Group 91"/>
          <p:cNvGrpSpPr/>
          <p:nvPr/>
        </p:nvGrpSpPr>
        <p:grpSpPr>
          <a:xfrm>
            <a:off x="3974744" y="2569354"/>
            <a:ext cx="1554480" cy="1005840"/>
            <a:chOff x="3883304" y="2782714"/>
            <a:chExt cx="1554480" cy="1005840"/>
          </a:xfrm>
        </p:grpSpPr>
        <p:grpSp>
          <p:nvGrpSpPr>
            <p:cNvPr id="15" name="Group 52"/>
            <p:cNvGrpSpPr/>
            <p:nvPr/>
          </p:nvGrpSpPr>
          <p:grpSpPr>
            <a:xfrm>
              <a:off x="3883304" y="2782714"/>
              <a:ext cx="1554480" cy="1005840"/>
              <a:chOff x="3819524" y="1855210"/>
              <a:chExt cx="2352676" cy="1554480"/>
            </a:xfrm>
          </p:grpSpPr>
          <p:pic>
            <p:nvPicPr>
              <p:cNvPr id="83" name="Picture 82"/>
              <p:cNvPicPr>
                <a:picLocks noChangeAspect="1"/>
              </p:cNvPicPr>
              <p:nvPr/>
            </p:nvPicPr>
            <p:blipFill>
              <a:blip r:embed="rId8" cstate="screen"/>
              <a:stretch>
                <a:fillRect/>
              </a:stretch>
            </p:blipFill>
            <p:spPr>
              <a:xfrm>
                <a:off x="3819524" y="1855210"/>
                <a:ext cx="2338440" cy="1554480"/>
              </a:xfrm>
              <a:prstGeom prst="rect">
                <a:avLst/>
              </a:prstGeom>
            </p:spPr>
          </p:pic>
          <p:sp>
            <p:nvSpPr>
              <p:cNvPr id="47" name="Rounded Rectangle 46"/>
              <p:cNvSpPr/>
              <p:nvPr/>
            </p:nvSpPr>
            <p:spPr>
              <a:xfrm>
                <a:off x="3887788" y="2952750"/>
                <a:ext cx="2284412" cy="41910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ounded Rectangle 47"/>
              <p:cNvSpPr/>
              <p:nvPr/>
            </p:nvSpPr>
            <p:spPr>
              <a:xfrm>
                <a:off x="3895725" y="2210482"/>
                <a:ext cx="1443038" cy="647018"/>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p:cNvSpPr/>
              <p:nvPr/>
            </p:nvSpPr>
            <p:spPr>
              <a:xfrm>
                <a:off x="4743449" y="1962150"/>
                <a:ext cx="219075" cy="17145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9" name="Rounded Rectangle 88"/>
            <p:cNvSpPr/>
            <p:nvPr/>
          </p:nvSpPr>
          <p:spPr>
            <a:xfrm>
              <a:off x="3912801" y="2788821"/>
              <a:ext cx="1518565" cy="19106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90"/>
          <p:cNvGrpSpPr/>
          <p:nvPr/>
        </p:nvGrpSpPr>
        <p:grpSpPr>
          <a:xfrm>
            <a:off x="1000434" y="2569354"/>
            <a:ext cx="1558192" cy="1005840"/>
            <a:chOff x="1000434" y="2782714"/>
            <a:chExt cx="1558192" cy="1005840"/>
          </a:xfrm>
        </p:grpSpPr>
        <p:grpSp>
          <p:nvGrpSpPr>
            <p:cNvPr id="17" name="Group 51"/>
            <p:cNvGrpSpPr/>
            <p:nvPr/>
          </p:nvGrpSpPr>
          <p:grpSpPr>
            <a:xfrm>
              <a:off x="1000434" y="2782714"/>
              <a:ext cx="1554480" cy="1005840"/>
              <a:chOff x="1057274" y="1855210"/>
              <a:chExt cx="2338440" cy="1554480"/>
            </a:xfrm>
          </p:grpSpPr>
          <p:pic>
            <p:nvPicPr>
              <p:cNvPr id="82" name="Picture 81"/>
              <p:cNvPicPr>
                <a:picLocks noChangeAspect="1"/>
              </p:cNvPicPr>
              <p:nvPr/>
            </p:nvPicPr>
            <p:blipFill>
              <a:blip r:embed="rId9" cstate="screen"/>
              <a:stretch>
                <a:fillRect/>
              </a:stretch>
            </p:blipFill>
            <p:spPr>
              <a:xfrm>
                <a:off x="1057274" y="1855210"/>
                <a:ext cx="2338440" cy="1554480"/>
              </a:xfrm>
              <a:prstGeom prst="rect">
                <a:avLst/>
              </a:prstGeom>
            </p:spPr>
          </p:pic>
          <p:sp>
            <p:nvSpPr>
              <p:cNvPr id="44" name="Rounded Rectangle 43"/>
              <p:cNvSpPr/>
              <p:nvPr/>
            </p:nvSpPr>
            <p:spPr>
              <a:xfrm>
                <a:off x="1154113" y="2952750"/>
                <a:ext cx="2227262" cy="419100"/>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44"/>
              <p:cNvSpPr/>
              <p:nvPr/>
            </p:nvSpPr>
            <p:spPr>
              <a:xfrm>
                <a:off x="1152525" y="2248582"/>
                <a:ext cx="1443038" cy="647018"/>
              </a:xfrm>
              <a:prstGeom prst="round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8" name="Rounded Rectangle 87"/>
            <p:cNvSpPr/>
            <p:nvPr/>
          </p:nvSpPr>
          <p:spPr>
            <a:xfrm>
              <a:off x="1666748" y="2897630"/>
              <a:ext cx="144749" cy="11093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ounded Rectangle 89"/>
            <p:cNvSpPr/>
            <p:nvPr/>
          </p:nvSpPr>
          <p:spPr>
            <a:xfrm>
              <a:off x="1040061" y="2804060"/>
              <a:ext cx="1518565" cy="213459"/>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4" name="TextBox 93"/>
          <p:cNvSpPr txBox="1"/>
          <p:nvPr/>
        </p:nvSpPr>
        <p:spPr>
          <a:xfrm>
            <a:off x="459105" y="3630921"/>
            <a:ext cx="2703195" cy="596900"/>
          </a:xfrm>
          <a:prstGeom prst="rect">
            <a:avLst/>
          </a:prstGeom>
          <a:noFill/>
        </p:spPr>
        <p:txBody>
          <a:bodyPr vert="horz" wrap="square" lIns="0" tIns="0" rIns="0" bIns="0" rtlCol="0">
            <a:noAutofit/>
          </a:bodyPr>
          <a:lstStyle/>
          <a:p>
            <a:pPr indent="-117475">
              <a:spcAft>
                <a:spcPts val="300"/>
              </a:spcAft>
            </a:pPr>
            <a:r>
              <a:rPr lang="en-US" sz="1000" dirty="0">
                <a:solidFill>
                  <a:srgbClr val="003C71"/>
                </a:solidFill>
              </a:rPr>
              <a:t>Concept A’s menu bar is least favorite and respondents are less likely to compliment the design because monotone palette is less visually striking than blues used in B and C </a:t>
            </a:r>
            <a:endParaRPr lang="en-US" sz="800" i="1" dirty="0">
              <a:solidFill>
                <a:schemeClr val="accent1">
                  <a:lumMod val="50000"/>
                </a:schemeClr>
              </a:solidFill>
            </a:endParaRPr>
          </a:p>
        </p:txBody>
      </p:sp>
      <p:sp>
        <p:nvSpPr>
          <p:cNvPr id="96" name="TextBox 95"/>
          <p:cNvSpPr txBox="1"/>
          <p:nvPr/>
        </p:nvSpPr>
        <p:spPr>
          <a:xfrm>
            <a:off x="183967" y="3487299"/>
            <a:ext cx="341186"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896214" y="1365170"/>
            <a:ext cx="7302873" cy="285750"/>
          </a:xfrm>
          <a:prstGeom prst="rect">
            <a:avLst/>
          </a:prstGeom>
          <a:solidFill>
            <a:schemeClr val="bg2">
              <a:lumMod val="40000"/>
              <a:lumOff val="60000"/>
            </a:schemeClr>
          </a:solidFill>
          <a:ln>
            <a:solidFill>
              <a:schemeClr val="bg2">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i="1" dirty="0">
                <a:solidFill>
                  <a:srgbClr val="B7D108">
                    <a:lumMod val="50000"/>
                  </a:srgbClr>
                </a:solidFill>
              </a:rPr>
              <a:t>	</a:t>
            </a:r>
            <a:endParaRPr lang="en-US" dirty="0"/>
          </a:p>
        </p:txBody>
      </p:sp>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102600" cy="708479"/>
          </a:xfrm>
        </p:spPr>
        <p:txBody>
          <a:bodyPr/>
          <a:lstStyle/>
          <a:p>
            <a:r>
              <a:rPr lang="en-US" dirty="0"/>
              <a:t>Like in other markets, B2B respondents in Germany like C’s menu bar because large text and bold colors direct attention to key information</a:t>
            </a:r>
          </a:p>
        </p:txBody>
      </p:sp>
      <p:sp>
        <p:nvSpPr>
          <p:cNvPr id="9" name="Text Placeholder 8"/>
          <p:cNvSpPr>
            <a:spLocks noGrp="1"/>
          </p:cNvSpPr>
          <p:nvPr>
            <p:ph type="body" sz="quarter" idx="13"/>
          </p:nvPr>
        </p:nvSpPr>
        <p:spPr/>
        <p:txBody>
          <a:bodyPr/>
          <a:lstStyle/>
          <a:p>
            <a:r>
              <a:rPr lang="en-US" sz="1200" i="1" dirty="0"/>
              <a:t>German B2B | Drilldown Screen</a:t>
            </a:r>
          </a:p>
        </p:txBody>
      </p:sp>
      <p:sp>
        <p:nvSpPr>
          <p:cNvPr id="10" name="Text Placeholder 9"/>
          <p:cNvSpPr>
            <a:spLocks noGrp="1"/>
          </p:cNvSpPr>
          <p:nvPr>
            <p:ph type="body" sz="quarter" idx="14"/>
          </p:nvPr>
        </p:nvSpPr>
        <p:spPr/>
        <p:txBody>
          <a:bodyPr/>
          <a:lstStyle/>
          <a:p>
            <a:r>
              <a:rPr lang="en-US" dirty="0"/>
              <a:t>R1c.	</a:t>
            </a:r>
            <a:r>
              <a:rPr lang="en-GB" dirty="0"/>
              <a:t>Thinking specifically about the drilldown screen (Screen 3), please rate whether you agree or disagree with each statement. </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52</a:t>
            </a:fld>
            <a:endParaRPr lang="en-US" dirty="0">
              <a:solidFill>
                <a:prstClr val="white"/>
              </a:solidFill>
            </a:endParaRPr>
          </a:p>
        </p:txBody>
      </p:sp>
      <p:pic>
        <p:nvPicPr>
          <p:cNvPr id="24" name="Picture 4" descr="C:\Users\cmitchell\Desktop\1280px-Flag_of_Germany.svg.png"/>
          <p:cNvPicPr>
            <a:picLocks noChangeAspect="1" noChangeArrowheads="1"/>
          </p:cNvPicPr>
          <p:nvPr/>
        </p:nvPicPr>
        <p:blipFill>
          <a:blip r:embed="rId6" cstate="screen"/>
          <a:srcRect/>
          <a:stretch>
            <a:fillRect/>
          </a:stretch>
        </p:blipFill>
        <p:spPr bwMode="auto">
          <a:xfrm>
            <a:off x="8514081" y="88900"/>
            <a:ext cx="502920" cy="301752"/>
          </a:xfrm>
          <a:prstGeom prst="rect">
            <a:avLst/>
          </a:prstGeom>
          <a:noFill/>
        </p:spPr>
      </p:pic>
      <p:sp>
        <p:nvSpPr>
          <p:cNvPr id="58" name="TextBox 57"/>
          <p:cNvSpPr txBox="1"/>
          <p:nvPr/>
        </p:nvSpPr>
        <p:spPr>
          <a:xfrm>
            <a:off x="390527" y="3393897"/>
            <a:ext cx="2352673"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Because Concept A’s Drilldown Screen does not have a menu bar across the top, few pay attention to the upper area, suggesting an opportunity to add a menu here to better utilize this space</a:t>
            </a:r>
          </a:p>
        </p:txBody>
      </p:sp>
      <p:sp>
        <p:nvSpPr>
          <p:cNvPr id="60" name="TextBox 59"/>
          <p:cNvSpPr txBox="1"/>
          <p:nvPr/>
        </p:nvSpPr>
        <p:spPr>
          <a:xfrm>
            <a:off x="6286499" y="3393897"/>
            <a:ext cx="2743200"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Many respondents find C’s menu bar visually appealing and easy to understand because bold blue and large Intel Clear Pro text make important information easy to find</a:t>
            </a:r>
          </a:p>
          <a:p>
            <a:pPr marL="117475" indent="-117475">
              <a:spcAft>
                <a:spcPts val="300"/>
              </a:spcAft>
            </a:pPr>
            <a:r>
              <a:rPr lang="en-US" sz="1000" dirty="0">
                <a:solidFill>
                  <a:srgbClr val="003C71"/>
                </a:solidFill>
              </a:rPr>
              <a:t>	</a:t>
            </a:r>
            <a:r>
              <a:rPr lang="en-US" sz="800" i="1" dirty="0">
                <a:solidFill>
                  <a:schemeClr val="accent1">
                    <a:lumMod val="50000"/>
                  </a:schemeClr>
                </a:solidFill>
              </a:rPr>
              <a:t>“It’s very clear and well-structured.”</a:t>
            </a:r>
          </a:p>
          <a:p>
            <a:pPr marL="117475" indent="-117475">
              <a:spcAft>
                <a:spcPts val="300"/>
              </a:spcAft>
            </a:pPr>
            <a:r>
              <a:rPr lang="en-US" sz="800" i="1" dirty="0">
                <a:solidFill>
                  <a:schemeClr val="accent1">
                    <a:lumMod val="50000"/>
                  </a:schemeClr>
                </a:solidFill>
              </a:rPr>
              <a:t>	“Easy and clearly arranged.”</a:t>
            </a:r>
          </a:p>
        </p:txBody>
      </p:sp>
      <p:sp>
        <p:nvSpPr>
          <p:cNvPr id="63" name="TextBox 62"/>
          <p:cNvSpPr txBox="1"/>
          <p:nvPr/>
        </p:nvSpPr>
        <p:spPr>
          <a:xfrm>
            <a:off x="6140993" y="3303273"/>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
        <p:nvSpPr>
          <p:cNvPr id="64" name="TextBox 63"/>
          <p:cNvSpPr txBox="1"/>
          <p:nvPr/>
        </p:nvSpPr>
        <p:spPr>
          <a:xfrm>
            <a:off x="228236" y="3249117"/>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grpSp>
        <p:nvGrpSpPr>
          <p:cNvPr id="2" name="Group 26"/>
          <p:cNvGrpSpPr/>
          <p:nvPr/>
        </p:nvGrpSpPr>
        <p:grpSpPr>
          <a:xfrm>
            <a:off x="8596614" y="468313"/>
            <a:ext cx="339362" cy="289333"/>
            <a:chOff x="4733925" y="458788"/>
            <a:chExt cx="876300" cy="787400"/>
          </a:xfrm>
          <a:solidFill>
            <a:schemeClr val="accent2"/>
          </a:solidFill>
        </p:grpSpPr>
        <p:sp>
          <p:nvSpPr>
            <p:cNvPr id="28"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4" name="Rectangle 33"/>
          <p:cNvSpPr/>
          <p:nvPr/>
        </p:nvSpPr>
        <p:spPr>
          <a:xfrm>
            <a:off x="3032760" y="862878"/>
            <a:ext cx="6111243" cy="363942"/>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1200" b="1" u="sng" dirty="0">
                <a:solidFill>
                  <a:schemeClr val="tx1">
                    <a:lumMod val="75000"/>
                    <a:lumOff val="25000"/>
                  </a:schemeClr>
                </a:solidFill>
              </a:rPr>
              <a:t>Implication</a:t>
            </a:r>
            <a:r>
              <a:rPr lang="en-US" sz="1200" dirty="0">
                <a:solidFill>
                  <a:schemeClr val="tx1">
                    <a:lumMod val="75000"/>
                    <a:lumOff val="25000"/>
                  </a:schemeClr>
                </a:solidFill>
              </a:rPr>
              <a:t>: Simplify the timeline to help convey information more clearly; ensure menu bar is shown on all screens for consistency and because it shows valuable stats</a:t>
            </a:r>
          </a:p>
        </p:txBody>
      </p:sp>
      <p:grpSp>
        <p:nvGrpSpPr>
          <p:cNvPr id="3" name="Group 38"/>
          <p:cNvGrpSpPr/>
          <p:nvPr/>
        </p:nvGrpSpPr>
        <p:grpSpPr>
          <a:xfrm>
            <a:off x="698183" y="2073741"/>
            <a:ext cx="1737360" cy="1188720"/>
            <a:chOff x="1219201" y="1790700"/>
            <a:chExt cx="2113121" cy="1554480"/>
          </a:xfrm>
        </p:grpSpPr>
        <p:pic>
          <p:nvPicPr>
            <p:cNvPr id="69" name="Picture 68"/>
            <p:cNvPicPr>
              <a:picLocks noChangeAspect="1"/>
            </p:cNvPicPr>
            <p:nvPr/>
          </p:nvPicPr>
          <p:blipFill>
            <a:blip r:embed="rId7" cstate="screen"/>
            <a:stretch>
              <a:fillRect/>
            </a:stretch>
          </p:blipFill>
          <p:spPr>
            <a:xfrm>
              <a:off x="1219201" y="1790700"/>
              <a:ext cx="2113121" cy="1554480"/>
            </a:xfrm>
            <a:prstGeom prst="rect">
              <a:avLst/>
            </a:prstGeom>
          </p:spPr>
        </p:pic>
        <p:sp>
          <p:nvSpPr>
            <p:cNvPr id="33" name="Rounded Rectangle 32"/>
            <p:cNvSpPr/>
            <p:nvPr/>
          </p:nvSpPr>
          <p:spPr>
            <a:xfrm>
              <a:off x="1257300" y="1800908"/>
              <a:ext cx="2062163" cy="266018"/>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p:cNvSpPr/>
            <p:nvPr/>
          </p:nvSpPr>
          <p:spPr>
            <a:xfrm>
              <a:off x="1284790" y="2851832"/>
              <a:ext cx="1504710"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39"/>
          <p:cNvGrpSpPr/>
          <p:nvPr/>
        </p:nvGrpSpPr>
        <p:grpSpPr>
          <a:xfrm>
            <a:off x="3711541" y="2073741"/>
            <a:ext cx="1737360" cy="1188720"/>
            <a:chOff x="3946623" y="1790700"/>
            <a:chExt cx="2113121" cy="1554480"/>
          </a:xfrm>
        </p:grpSpPr>
        <p:pic>
          <p:nvPicPr>
            <p:cNvPr id="70" name="Picture 69"/>
            <p:cNvPicPr>
              <a:picLocks noChangeAspect="1"/>
            </p:cNvPicPr>
            <p:nvPr/>
          </p:nvPicPr>
          <p:blipFill>
            <a:blip r:embed="rId8" cstate="screen"/>
            <a:stretch>
              <a:fillRect/>
            </a:stretch>
          </p:blipFill>
          <p:spPr>
            <a:xfrm>
              <a:off x="3946623" y="1790700"/>
              <a:ext cx="2113121" cy="1554480"/>
            </a:xfrm>
            <a:prstGeom prst="rect">
              <a:avLst/>
            </a:prstGeom>
          </p:spPr>
        </p:pic>
        <p:sp>
          <p:nvSpPr>
            <p:cNvPr id="36" name="Rounded Rectangle 35"/>
            <p:cNvSpPr/>
            <p:nvPr/>
          </p:nvSpPr>
          <p:spPr>
            <a:xfrm>
              <a:off x="4016416" y="2851832"/>
              <a:ext cx="1504710"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40"/>
          <p:cNvGrpSpPr/>
          <p:nvPr/>
        </p:nvGrpSpPr>
        <p:grpSpPr>
          <a:xfrm>
            <a:off x="6749106" y="2073741"/>
            <a:ext cx="1737360" cy="1188720"/>
            <a:chOff x="6696074" y="1790700"/>
            <a:chExt cx="2114551" cy="1554480"/>
          </a:xfrm>
        </p:grpSpPr>
        <p:pic>
          <p:nvPicPr>
            <p:cNvPr id="71" name="Picture 70"/>
            <p:cNvPicPr>
              <a:picLocks noChangeAspect="1"/>
            </p:cNvPicPr>
            <p:nvPr/>
          </p:nvPicPr>
          <p:blipFill>
            <a:blip r:embed="rId9" cstate="screen"/>
            <a:stretch>
              <a:fillRect/>
            </a:stretch>
          </p:blipFill>
          <p:spPr>
            <a:xfrm>
              <a:off x="6696074" y="1790700"/>
              <a:ext cx="2113121" cy="1554480"/>
            </a:xfrm>
            <a:prstGeom prst="rect">
              <a:avLst/>
            </a:prstGeom>
          </p:spPr>
        </p:pic>
        <p:sp>
          <p:nvSpPr>
            <p:cNvPr id="32" name="Rounded Rectangle 31"/>
            <p:cNvSpPr/>
            <p:nvPr/>
          </p:nvSpPr>
          <p:spPr>
            <a:xfrm>
              <a:off x="6707188" y="1794558"/>
              <a:ext cx="2103437" cy="234268"/>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p:cNvSpPr/>
            <p:nvPr/>
          </p:nvSpPr>
          <p:spPr>
            <a:xfrm>
              <a:off x="6713317" y="2851832"/>
              <a:ext cx="1504710" cy="446993"/>
            </a:xfrm>
            <a:prstGeom prst="round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2843123" y="1293486"/>
            <a:ext cx="297907" cy="234950"/>
          </a:xfrm>
          <a:prstGeom prst="rect">
            <a:avLst/>
          </a:prstGeom>
          <a:noFill/>
        </p:spPr>
        <p:txBody>
          <a:bodyPr vert="horz" wrap="square" lIns="0" tIns="0" rIns="0" bIns="0" rtlCol="0">
            <a:noAutofit/>
          </a:bodyPr>
          <a:lstStyle/>
          <a:p>
            <a:pPr marL="117475" indent="-117475" algn="ctr">
              <a:spcAft>
                <a:spcPts val="600"/>
              </a:spcAft>
            </a:pPr>
            <a:r>
              <a:rPr lang="en-US" sz="2400" b="1" dirty="0">
                <a:solidFill>
                  <a:schemeClr val="accent6"/>
                </a:solidFill>
              </a:rPr>
              <a:t>-</a:t>
            </a:r>
          </a:p>
        </p:txBody>
      </p:sp>
      <p:cxnSp>
        <p:nvCxnSpPr>
          <p:cNvPr id="42" name="Straight Connector 41"/>
          <p:cNvCxnSpPr/>
          <p:nvPr/>
        </p:nvCxnSpPr>
        <p:spPr>
          <a:xfrm>
            <a:off x="2987355" y="1826141"/>
            <a:ext cx="0" cy="2468880"/>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110925" y="1845988"/>
            <a:ext cx="0" cy="2468879"/>
          </a:xfrm>
          <a:prstGeom prst="line">
            <a:avLst/>
          </a:prstGeom>
          <a:ln w="952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876301" y="1775371"/>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A</a:t>
            </a:r>
          </a:p>
        </p:txBody>
      </p:sp>
      <p:sp>
        <p:nvSpPr>
          <p:cNvPr id="45" name="TextBox 44"/>
          <p:cNvSpPr txBox="1"/>
          <p:nvPr/>
        </p:nvSpPr>
        <p:spPr>
          <a:xfrm>
            <a:off x="3889659" y="1775371"/>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B</a:t>
            </a:r>
          </a:p>
        </p:txBody>
      </p:sp>
      <p:sp>
        <p:nvSpPr>
          <p:cNvPr id="46" name="TextBox 45"/>
          <p:cNvSpPr txBox="1"/>
          <p:nvPr/>
        </p:nvSpPr>
        <p:spPr>
          <a:xfrm>
            <a:off x="6927224" y="1775371"/>
            <a:ext cx="1381125" cy="393301"/>
          </a:xfrm>
          <a:prstGeom prst="rect">
            <a:avLst/>
          </a:prstGeom>
          <a:noFill/>
        </p:spPr>
        <p:txBody>
          <a:bodyPr vert="horz" wrap="square" lIns="0" tIns="0" rIns="0" bIns="0" rtlCol="0">
            <a:noAutofit/>
          </a:bodyPr>
          <a:lstStyle/>
          <a:p>
            <a:pPr algn="ctr"/>
            <a:r>
              <a:rPr lang="en-US" sz="1200" b="1" dirty="0">
                <a:solidFill>
                  <a:srgbClr val="003C71"/>
                </a:solidFill>
              </a:rPr>
              <a:t>Concept C</a:t>
            </a:r>
          </a:p>
        </p:txBody>
      </p:sp>
      <p:sp>
        <p:nvSpPr>
          <p:cNvPr id="40" name="Rectangle 39"/>
          <p:cNvSpPr/>
          <p:nvPr/>
        </p:nvSpPr>
        <p:spPr>
          <a:xfrm>
            <a:off x="877164" y="1377240"/>
            <a:ext cx="2400300" cy="261610"/>
          </a:xfrm>
          <a:prstGeom prst="rect">
            <a:avLst/>
          </a:prstGeom>
        </p:spPr>
        <p:txBody>
          <a:bodyPr wrap="square">
            <a:spAutoFit/>
          </a:bodyPr>
          <a:lstStyle/>
          <a:p>
            <a:pPr lvl="0" defTabSz="457200"/>
            <a:r>
              <a:rPr lang="en-US" sz="1100" b="1" dirty="0">
                <a:solidFill>
                  <a:schemeClr val="bg2">
                    <a:lumMod val="50000"/>
                  </a:schemeClr>
                </a:solidFill>
              </a:rPr>
              <a:t>Cross-Concept Insights:</a:t>
            </a:r>
          </a:p>
        </p:txBody>
      </p:sp>
      <p:sp>
        <p:nvSpPr>
          <p:cNvPr id="41" name="Rectangle 40"/>
          <p:cNvSpPr/>
          <p:nvPr/>
        </p:nvSpPr>
        <p:spPr>
          <a:xfrm>
            <a:off x="2957786" y="1384935"/>
            <a:ext cx="5149894" cy="246221"/>
          </a:xfrm>
          <a:prstGeom prst="rect">
            <a:avLst/>
          </a:prstGeom>
        </p:spPr>
        <p:txBody>
          <a:bodyPr wrap="square">
            <a:spAutoFit/>
          </a:bodyPr>
          <a:lstStyle/>
          <a:p>
            <a:pPr marL="117475" lvl="0" indent="-117475">
              <a:spcAft>
                <a:spcPts val="300"/>
              </a:spcAft>
            </a:pPr>
            <a:r>
              <a:rPr lang="en-US" sz="1000" dirty="0">
                <a:solidFill>
                  <a:srgbClr val="003C71"/>
                </a:solidFill>
              </a:rPr>
              <a:t>	Many find the timeline confusing and difficult to interpret, similar to other markets</a:t>
            </a:r>
          </a:p>
        </p:txBody>
      </p:sp>
      <p:sp>
        <p:nvSpPr>
          <p:cNvPr id="47" name="Rounded Rectangle 46"/>
          <p:cNvSpPr/>
          <p:nvPr/>
        </p:nvSpPr>
        <p:spPr>
          <a:xfrm>
            <a:off x="3716107" y="2107171"/>
            <a:ext cx="1728229" cy="179146"/>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3169918" y="3393897"/>
            <a:ext cx="2842262" cy="596900"/>
          </a:xfrm>
          <a:prstGeom prst="rect">
            <a:avLst/>
          </a:prstGeom>
          <a:noFill/>
        </p:spPr>
        <p:txBody>
          <a:bodyPr vert="horz" wrap="square" lIns="0" tIns="0" rIns="0" bIns="0" rtlCol="0">
            <a:noAutofit/>
          </a:bodyPr>
          <a:lstStyle/>
          <a:p>
            <a:pPr marL="117475" indent="-117475">
              <a:spcAft>
                <a:spcPts val="300"/>
              </a:spcAft>
            </a:pPr>
            <a:r>
              <a:rPr lang="en-US" sz="1000" dirty="0">
                <a:solidFill>
                  <a:srgbClr val="003C71"/>
                </a:solidFill>
              </a:rPr>
              <a:t>	On the Drilldown Screen in B and C, respondents continue to express appreciation that the menu bar makes key information easy to find, suggesting the menu bar should be shown on all screens </a:t>
            </a:r>
          </a:p>
          <a:p>
            <a:pPr marL="117475" indent="-117475">
              <a:spcAft>
                <a:spcPts val="300"/>
              </a:spcAft>
            </a:pPr>
            <a:r>
              <a:rPr lang="en-US" sz="1000" dirty="0">
                <a:solidFill>
                  <a:srgbClr val="003C71"/>
                </a:solidFill>
              </a:rPr>
              <a:t>	</a:t>
            </a:r>
            <a:r>
              <a:rPr lang="en-US" sz="800" i="1" dirty="0">
                <a:solidFill>
                  <a:schemeClr val="accent1">
                    <a:lumMod val="50000"/>
                  </a:schemeClr>
                </a:solidFill>
              </a:rPr>
              <a:t>“You immediately find what you need.”</a:t>
            </a:r>
          </a:p>
          <a:p>
            <a:pPr marL="117475" indent="-117475">
              <a:spcAft>
                <a:spcPts val="300"/>
              </a:spcAft>
            </a:pPr>
            <a:r>
              <a:rPr lang="en-US" sz="800" i="1" dirty="0">
                <a:solidFill>
                  <a:schemeClr val="accent1">
                    <a:lumMod val="50000"/>
                  </a:schemeClr>
                </a:solidFill>
              </a:rPr>
              <a:t>	“Interesting information displayed well.”</a:t>
            </a:r>
          </a:p>
        </p:txBody>
      </p:sp>
      <p:sp>
        <p:nvSpPr>
          <p:cNvPr id="49" name="TextBox 48"/>
          <p:cNvSpPr txBox="1"/>
          <p:nvPr/>
        </p:nvSpPr>
        <p:spPr>
          <a:xfrm>
            <a:off x="3024413" y="3296742"/>
            <a:ext cx="297907" cy="234950"/>
          </a:xfrm>
          <a:prstGeom prst="rect">
            <a:avLst/>
          </a:prstGeom>
          <a:noFill/>
        </p:spPr>
        <p:txBody>
          <a:bodyPr vert="horz" wrap="square" lIns="0" tIns="0" rIns="0" bIns="0" rtlCol="0">
            <a:noAutofit/>
          </a:bodyPr>
          <a:lstStyle/>
          <a:p>
            <a:pPr marL="117475" indent="-117475" algn="ctr">
              <a:spcAft>
                <a:spcPts val="600"/>
              </a:spcAft>
            </a:pPr>
            <a:r>
              <a:rPr lang="en-US" sz="2000" b="1" dirty="0">
                <a:solidFill>
                  <a:schemeClr val="accent1">
                    <a:lumMod val="75000"/>
                  </a:schemeClr>
                </a:solidFill>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20195" name="Picture 3" descr="P:\GRAPHICS\Stock Photos\Business\business team looking at findings.jpg"/>
          <p:cNvPicPr>
            <a:picLocks noChangeAspect="1" noChangeArrowheads="1"/>
          </p:cNvPicPr>
          <p:nvPr/>
        </p:nvPicPr>
        <p:blipFill>
          <a:blip r:embed="rId6" cstate="screen"/>
          <a:srcRect/>
          <a:stretch>
            <a:fillRect/>
          </a:stretch>
        </p:blipFill>
        <p:spPr bwMode="auto">
          <a:xfrm>
            <a:off x="0" y="0"/>
            <a:ext cx="9144000" cy="4772025"/>
          </a:xfrm>
          <a:prstGeom prst="rect">
            <a:avLst/>
          </a:prstGeom>
          <a:noFill/>
        </p:spPr>
      </p:pic>
      <p:sp>
        <p:nvSpPr>
          <p:cNvPr id="6" name="Rectangle 5"/>
          <p:cNvSpPr/>
          <p:nvPr/>
        </p:nvSpPr>
        <p:spPr bwMode="white">
          <a:xfrm>
            <a:off x="0" y="3452680"/>
            <a:ext cx="9144000" cy="1318439"/>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2"/>
          <p:cNvSpPr txBox="1">
            <a:spLocks/>
          </p:cNvSpPr>
          <p:nvPr/>
        </p:nvSpPr>
        <p:spPr>
          <a:xfrm>
            <a:off x="148862" y="4200311"/>
            <a:ext cx="8995138" cy="1123950"/>
          </a:xfrm>
          <a:prstGeom prst="rect">
            <a:avLst/>
          </a:prstGeom>
        </p:spPr>
        <p:txBody>
          <a:bodyPr vert="horz" lIns="0" tIns="0" rIns="0" bIns="0" rtlCol="0"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z="2500" dirty="0">
                <a:solidFill>
                  <a:srgbClr val="0071C5"/>
                </a:solidFill>
              </a:rPr>
              <a:t>PRODUCT EMOTIONS &amp; ATTRIBUTES | B2B</a:t>
            </a:r>
          </a:p>
        </p:txBody>
      </p:sp>
      <p:sp>
        <p:nvSpPr>
          <p:cNvPr id="3" name="Slide Number Placeholder 2"/>
          <p:cNvSpPr>
            <a:spLocks noGrp="1"/>
          </p:cNvSpPr>
          <p:nvPr>
            <p:ph type="sldNum" sz="quarter" idx="12"/>
          </p:nvPr>
        </p:nvSpPr>
        <p:spPr/>
        <p:txBody>
          <a:bodyPr/>
          <a:lstStyle/>
          <a:p>
            <a:fld id="{EE2556C5-CE8C-6547-B838-EA80C61A4AF7}" type="slidenum">
              <a:rPr lang="en-US" smtClean="0"/>
              <a:pPr/>
              <a:t>53</a:t>
            </a:fld>
            <a:endParaRPr lang="en-US" dirty="0"/>
          </a:p>
        </p:txBody>
      </p:sp>
      <p:sp>
        <p:nvSpPr>
          <p:cNvPr id="7" name="Title 1"/>
          <p:cNvSpPr txBox="1">
            <a:spLocks/>
          </p:cNvSpPr>
          <p:nvPr/>
        </p:nvSpPr>
        <p:spPr>
          <a:xfrm>
            <a:off x="148862" y="3236964"/>
            <a:ext cx="7772400" cy="1020763"/>
          </a:xfrm>
          <a:prstGeom prst="rect">
            <a:avLst/>
          </a:prstGeom>
        </p:spPr>
        <p:txBody>
          <a:bodyPr vert="horz" lIns="0" tIns="0" rIns="0" bIns="0" rtlCol="0"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3C71"/>
                </a:solidFill>
                <a:effectLst/>
                <a:uLnTx/>
                <a:uFillTx/>
                <a:latin typeface="Intel Clear Pro" panose="020B0804020202060201" pitchFamily="34" charset="0"/>
                <a:ea typeface="Intel Clear"/>
                <a:cs typeface="Intel Clear Pro" panose="020B0804020202060201" pitchFamily="34" charset="0"/>
              </a:rPr>
              <a:t>Chapter 9</a:t>
            </a:r>
          </a:p>
        </p:txBody>
      </p:sp>
      <p:grpSp>
        <p:nvGrpSpPr>
          <p:cNvPr id="2" name="Group 7"/>
          <p:cNvGrpSpPr/>
          <p:nvPr/>
        </p:nvGrpSpPr>
        <p:grpSpPr>
          <a:xfrm>
            <a:off x="8236744" y="3640138"/>
            <a:ext cx="602456" cy="541337"/>
            <a:chOff x="4733925" y="458788"/>
            <a:chExt cx="876300" cy="787400"/>
          </a:xfrm>
          <a:solidFill>
            <a:schemeClr val="accent2"/>
          </a:solidFill>
        </p:grpSpPr>
        <p:sp>
          <p:nvSpPr>
            <p:cNvPr id="9"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31875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04" name="Object 4"/>
          <p:cNvGraphicFramePr>
            <a:graphicFrameLocks/>
          </p:cNvGraphicFramePr>
          <p:nvPr>
            <p:extLst>
              <p:ext uri="{D42A27DB-BD31-4B8C-83A1-F6EECF244321}">
                <p14:modId xmlns:p14="http://schemas.microsoft.com/office/powerpoint/2010/main" val="2850471497"/>
              </p:ext>
            </p:extLst>
          </p:nvPr>
        </p:nvGraphicFramePr>
        <p:xfrm>
          <a:off x="-254000" y="1436688"/>
          <a:ext cx="9626600" cy="3071812"/>
        </p:xfrm>
        <a:graphic>
          <a:graphicData uri="http://schemas.openxmlformats.org/presentationml/2006/ole">
            <mc:AlternateContent xmlns:mc="http://schemas.openxmlformats.org/markup-compatibility/2006">
              <mc:Choice xmlns:v="urn:schemas-microsoft-com:vml" Requires="v">
                <p:oleObj name="Worksheet" r:id="rId4" imgW="9648878" imgH="3076650" progId="Excel.Sheet.12">
                  <p:embed/>
                </p:oleObj>
              </mc:Choice>
              <mc:Fallback>
                <p:oleObj name="Worksheet" r:id="rId4" imgW="9648878" imgH="3076650" progId="Excel.Sheet.12">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1436688"/>
                        <a:ext cx="9626600" cy="307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Title 7"/>
          <p:cNvSpPr>
            <a:spLocks noGrp="1"/>
          </p:cNvSpPr>
          <p:nvPr>
            <p:ph type="title"/>
          </p:nvPr>
        </p:nvSpPr>
        <p:spPr>
          <a:xfrm>
            <a:off x="228600" y="133350"/>
            <a:ext cx="8320314" cy="708479"/>
          </a:xfrm>
        </p:spPr>
        <p:txBody>
          <a:bodyPr/>
          <a:lstStyle/>
          <a:p>
            <a:r>
              <a:rPr lang="en-US" dirty="0"/>
              <a:t>Like consumers, B2B respondents want to feel secure, protected and safe while using a security product</a:t>
            </a:r>
          </a:p>
        </p:txBody>
      </p:sp>
      <p:sp>
        <p:nvSpPr>
          <p:cNvPr id="40" name="Text Placeholder 8"/>
          <p:cNvSpPr>
            <a:spLocks noGrp="1"/>
          </p:cNvSpPr>
          <p:nvPr>
            <p:ph type="body" sz="quarter" idx="13"/>
          </p:nvPr>
        </p:nvSpPr>
        <p:spPr>
          <a:xfrm>
            <a:off x="228600" y="888096"/>
            <a:ext cx="8686800" cy="457200"/>
          </a:xfrm>
        </p:spPr>
        <p:txBody>
          <a:bodyPr/>
          <a:lstStyle/>
          <a:p>
            <a:r>
              <a:rPr lang="en-US" sz="1200" i="1" dirty="0"/>
              <a:t>All Markets | Emotion Importance </a:t>
            </a:r>
            <a:r>
              <a:rPr lang="en-US" sz="1050" i="1" dirty="0">
                <a:solidFill>
                  <a:schemeClr val="bg2">
                    <a:lumMod val="75000"/>
                  </a:schemeClr>
                </a:solidFill>
              </a:rPr>
              <a:t>(Top 2 Box)</a:t>
            </a:r>
          </a:p>
          <a:p>
            <a:endParaRPr lang="en-US" sz="1050" i="1" dirty="0">
              <a:solidFill>
                <a:schemeClr val="bg2">
                  <a:lumMod val="75000"/>
                </a:schemeClr>
              </a:solidFill>
            </a:endParaRPr>
          </a:p>
        </p:txBody>
      </p:sp>
      <p:sp>
        <p:nvSpPr>
          <p:cNvPr id="14" name="Text Placeholder 13"/>
          <p:cNvSpPr>
            <a:spLocks noGrp="1"/>
          </p:cNvSpPr>
          <p:nvPr>
            <p:ph type="body" sz="quarter" idx="14"/>
          </p:nvPr>
        </p:nvSpPr>
        <p:spPr/>
        <p:txBody>
          <a:bodyPr/>
          <a:lstStyle/>
          <a:p>
            <a:r>
              <a:rPr lang="en-US" dirty="0"/>
              <a:t>F1.	</a:t>
            </a:r>
            <a:r>
              <a:rPr lang="en-GB" dirty="0"/>
              <a:t> Imagine you are using a security software product </a:t>
            </a:r>
            <a:r>
              <a:rPr lang="en-GB" u="sng" dirty="0"/>
              <a:t>in general</a:t>
            </a:r>
            <a:r>
              <a:rPr lang="en-GB" dirty="0"/>
              <a:t>. For each of the statements below, please rate how important it is that a security software product makes you feel....</a:t>
            </a:r>
            <a:endParaRPr lang="en-US" dirty="0"/>
          </a:p>
        </p:txBody>
      </p:sp>
      <p:sp>
        <p:nvSpPr>
          <p:cNvPr id="34" name="Slide Number Placeholder 33"/>
          <p:cNvSpPr>
            <a:spLocks noGrp="1"/>
          </p:cNvSpPr>
          <p:nvPr>
            <p:ph type="sldNum" sz="quarter" idx="12"/>
          </p:nvPr>
        </p:nvSpPr>
        <p:spPr/>
        <p:txBody>
          <a:bodyPr/>
          <a:lstStyle/>
          <a:p>
            <a:fld id="{AD853D7B-1EFE-4375-8708-B48456447D0F}" type="slidenum">
              <a:rPr lang="en-US" smtClean="0">
                <a:solidFill>
                  <a:prstClr val="white"/>
                </a:solidFill>
              </a:rPr>
              <a:pPr/>
              <a:t>54</a:t>
            </a:fld>
            <a:endParaRPr lang="en-US" dirty="0">
              <a:solidFill>
                <a:prstClr val="white"/>
              </a:solidFill>
            </a:endParaRPr>
          </a:p>
        </p:txBody>
      </p:sp>
      <p:sp>
        <p:nvSpPr>
          <p:cNvPr id="41" name="Rounded Rectangle 40"/>
          <p:cNvSpPr/>
          <p:nvPr/>
        </p:nvSpPr>
        <p:spPr>
          <a:xfrm>
            <a:off x="1940833" y="1623309"/>
            <a:ext cx="6110967" cy="68961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2419350" y="1217800"/>
            <a:ext cx="1381125" cy="695325"/>
          </a:xfrm>
          <a:prstGeom prst="rect">
            <a:avLst/>
          </a:prstGeom>
          <a:noFill/>
        </p:spPr>
        <p:txBody>
          <a:bodyPr vert="horz" wrap="square" lIns="0" tIns="0" rIns="0" bIns="0" rtlCol="0">
            <a:noAutofit/>
          </a:bodyPr>
          <a:lstStyle/>
          <a:p>
            <a:pPr algn="ctr"/>
            <a:r>
              <a:rPr lang="en-US" sz="1200" b="1" dirty="0">
                <a:solidFill>
                  <a:srgbClr val="003C71"/>
                </a:solidFill>
              </a:rPr>
              <a:t>Total US</a:t>
            </a:r>
          </a:p>
          <a:p>
            <a:pPr algn="ctr"/>
            <a:r>
              <a:rPr lang="en-US" sz="1200" dirty="0">
                <a:solidFill>
                  <a:srgbClr val="003C71"/>
                </a:solidFill>
              </a:rPr>
              <a:t>n = 400</a:t>
            </a:r>
            <a:endParaRPr lang="en-US" sz="1000" dirty="0">
              <a:solidFill>
                <a:srgbClr val="003C71"/>
              </a:solidFill>
            </a:endParaRPr>
          </a:p>
        </p:txBody>
      </p:sp>
      <p:sp>
        <p:nvSpPr>
          <p:cNvPr id="30" name="TextBox 29"/>
          <p:cNvSpPr txBox="1"/>
          <p:nvPr/>
        </p:nvSpPr>
        <p:spPr>
          <a:xfrm>
            <a:off x="6240991" y="1217800"/>
            <a:ext cx="1381125" cy="695325"/>
          </a:xfrm>
          <a:prstGeom prst="rect">
            <a:avLst/>
          </a:prstGeom>
          <a:noFill/>
        </p:spPr>
        <p:txBody>
          <a:bodyPr vert="horz" wrap="square" lIns="0" tIns="0" rIns="0" bIns="0" rtlCol="0">
            <a:noAutofit/>
          </a:bodyPr>
          <a:lstStyle/>
          <a:p>
            <a:pPr algn="ctr"/>
            <a:r>
              <a:rPr lang="en-US" sz="1200" b="1" dirty="0">
                <a:solidFill>
                  <a:srgbClr val="003C71"/>
                </a:solidFill>
              </a:rPr>
              <a:t>Total German</a:t>
            </a:r>
          </a:p>
          <a:p>
            <a:pPr algn="ctr"/>
            <a:r>
              <a:rPr lang="en-US" sz="1200" dirty="0">
                <a:solidFill>
                  <a:srgbClr val="003C71"/>
                </a:solidFill>
              </a:rPr>
              <a:t>n = 400</a:t>
            </a:r>
            <a:endParaRPr lang="en-US" sz="1000" dirty="0">
              <a:solidFill>
                <a:srgbClr val="003C71"/>
              </a:solidFill>
            </a:endParaRPr>
          </a:p>
        </p:txBody>
      </p:sp>
      <p:sp>
        <p:nvSpPr>
          <p:cNvPr id="44" name="TextBox 43"/>
          <p:cNvSpPr txBox="1"/>
          <p:nvPr/>
        </p:nvSpPr>
        <p:spPr>
          <a:xfrm>
            <a:off x="4325408" y="1217800"/>
            <a:ext cx="1381125" cy="695325"/>
          </a:xfrm>
          <a:prstGeom prst="rect">
            <a:avLst/>
          </a:prstGeom>
          <a:noFill/>
        </p:spPr>
        <p:txBody>
          <a:bodyPr vert="horz" wrap="square" lIns="0" tIns="0" rIns="0" bIns="0" rtlCol="0">
            <a:noAutofit/>
          </a:bodyPr>
          <a:lstStyle/>
          <a:p>
            <a:pPr algn="ctr"/>
            <a:r>
              <a:rPr lang="en-US" sz="1200" b="1" dirty="0">
                <a:solidFill>
                  <a:srgbClr val="003C71"/>
                </a:solidFill>
              </a:rPr>
              <a:t>Total Japan</a:t>
            </a:r>
          </a:p>
          <a:p>
            <a:pPr algn="ctr"/>
            <a:r>
              <a:rPr lang="en-US" sz="1200" dirty="0">
                <a:solidFill>
                  <a:srgbClr val="003C71"/>
                </a:solidFill>
              </a:rPr>
              <a:t>n = 399</a:t>
            </a:r>
            <a:endParaRPr lang="en-US" sz="1000" dirty="0">
              <a:solidFill>
                <a:srgbClr val="003C71"/>
              </a:solidFill>
            </a:endParaRPr>
          </a:p>
        </p:txBody>
      </p:sp>
      <p:grpSp>
        <p:nvGrpSpPr>
          <p:cNvPr id="2" name="Group 53"/>
          <p:cNvGrpSpPr/>
          <p:nvPr/>
        </p:nvGrpSpPr>
        <p:grpSpPr>
          <a:xfrm>
            <a:off x="8576574" y="62749"/>
            <a:ext cx="489703" cy="489702"/>
            <a:chOff x="7023100" y="1054101"/>
            <a:chExt cx="1042988" cy="1042987"/>
          </a:xfrm>
          <a:solidFill>
            <a:schemeClr val="accent2"/>
          </a:solidFill>
        </p:grpSpPr>
        <p:sp>
          <p:nvSpPr>
            <p:cNvPr id="17" name="Freeform 6"/>
            <p:cNvSpPr>
              <a:spLocks/>
            </p:cNvSpPr>
            <p:nvPr/>
          </p:nvSpPr>
          <p:spPr bwMode="auto">
            <a:xfrm>
              <a:off x="7491413" y="1158876"/>
              <a:ext cx="574675" cy="922338"/>
            </a:xfrm>
            <a:custGeom>
              <a:avLst/>
              <a:gdLst/>
              <a:ahLst/>
              <a:cxnLst>
                <a:cxn ang="0">
                  <a:pos x="682" y="30"/>
                </a:cxn>
                <a:cxn ang="0">
                  <a:pos x="853" y="252"/>
                </a:cxn>
                <a:cxn ang="0">
                  <a:pos x="1093" y="537"/>
                </a:cxn>
                <a:cxn ang="0">
                  <a:pos x="1219" y="437"/>
                </a:cxn>
                <a:cxn ang="0">
                  <a:pos x="1530" y="397"/>
                </a:cxn>
                <a:cxn ang="0">
                  <a:pos x="1627" y="561"/>
                </a:cxn>
                <a:cxn ang="0">
                  <a:pos x="1705" y="735"/>
                </a:cxn>
                <a:cxn ang="0">
                  <a:pos x="1761" y="919"/>
                </a:cxn>
                <a:cxn ang="0">
                  <a:pos x="1797" y="1112"/>
                </a:cxn>
                <a:cxn ang="0">
                  <a:pos x="1808" y="1312"/>
                </a:cxn>
                <a:cxn ang="0">
                  <a:pos x="1796" y="1520"/>
                </a:cxn>
                <a:cxn ang="0">
                  <a:pos x="1758" y="1720"/>
                </a:cxn>
                <a:cxn ang="0">
                  <a:pos x="1696" y="1910"/>
                </a:cxn>
                <a:cxn ang="0">
                  <a:pos x="1613" y="2090"/>
                </a:cxn>
                <a:cxn ang="0">
                  <a:pos x="1510" y="2257"/>
                </a:cxn>
                <a:cxn ang="0">
                  <a:pos x="1387" y="2410"/>
                </a:cxn>
                <a:cxn ang="0">
                  <a:pos x="1248" y="2547"/>
                </a:cxn>
                <a:cxn ang="0">
                  <a:pos x="1093" y="2667"/>
                </a:cxn>
                <a:cxn ang="0">
                  <a:pos x="925" y="2768"/>
                </a:cxn>
                <a:cxn ang="0">
                  <a:pos x="743" y="2849"/>
                </a:cxn>
                <a:cxn ang="0">
                  <a:pos x="551" y="2907"/>
                </a:cxn>
                <a:cxn ang="0">
                  <a:pos x="864" y="2610"/>
                </a:cxn>
                <a:cxn ang="0">
                  <a:pos x="1132" y="2318"/>
                </a:cxn>
                <a:cxn ang="0">
                  <a:pos x="1032" y="1798"/>
                </a:cxn>
                <a:cxn ang="0">
                  <a:pos x="796" y="1619"/>
                </a:cxn>
                <a:cxn ang="0">
                  <a:pos x="471" y="1548"/>
                </a:cxn>
                <a:cxn ang="0">
                  <a:pos x="258" y="1495"/>
                </a:cxn>
                <a:cxn ang="0">
                  <a:pos x="185" y="1350"/>
                </a:cxn>
                <a:cxn ang="0">
                  <a:pos x="31" y="1418"/>
                </a:cxn>
                <a:cxn ang="0">
                  <a:pos x="127" y="1223"/>
                </a:cxn>
                <a:cxn ang="0">
                  <a:pos x="328" y="1283"/>
                </a:cxn>
                <a:cxn ang="0">
                  <a:pos x="551" y="944"/>
                </a:cxn>
                <a:cxn ang="0">
                  <a:pos x="981" y="826"/>
                </a:cxn>
                <a:cxn ang="0">
                  <a:pos x="799" y="550"/>
                </a:cxn>
                <a:cxn ang="0">
                  <a:pos x="617" y="402"/>
                </a:cxn>
                <a:cxn ang="0">
                  <a:pos x="407" y="343"/>
                </a:cxn>
                <a:cxn ang="0">
                  <a:pos x="201" y="481"/>
                </a:cxn>
                <a:cxn ang="0">
                  <a:pos x="322" y="343"/>
                </a:cxn>
                <a:cxn ang="0">
                  <a:pos x="500" y="205"/>
                </a:cxn>
                <a:cxn ang="0">
                  <a:pos x="598" y="329"/>
                </a:cxn>
                <a:cxn ang="0">
                  <a:pos x="749" y="305"/>
                </a:cxn>
                <a:cxn ang="0">
                  <a:pos x="523" y="71"/>
                </a:cxn>
              </a:cxnLst>
              <a:rect l="0" t="0" r="r" b="b"/>
              <a:pathLst>
                <a:path w="1808" h="2907">
                  <a:moveTo>
                    <a:pt x="527" y="0"/>
                  </a:moveTo>
                  <a:lnTo>
                    <a:pt x="682" y="30"/>
                  </a:lnTo>
                  <a:lnTo>
                    <a:pt x="812" y="148"/>
                  </a:lnTo>
                  <a:lnTo>
                    <a:pt x="853" y="252"/>
                  </a:lnTo>
                  <a:lnTo>
                    <a:pt x="884" y="349"/>
                  </a:lnTo>
                  <a:lnTo>
                    <a:pt x="1093" y="537"/>
                  </a:lnTo>
                  <a:lnTo>
                    <a:pt x="1146" y="554"/>
                  </a:lnTo>
                  <a:lnTo>
                    <a:pt x="1219" y="437"/>
                  </a:lnTo>
                  <a:lnTo>
                    <a:pt x="1481" y="413"/>
                  </a:lnTo>
                  <a:lnTo>
                    <a:pt x="1530" y="397"/>
                  </a:lnTo>
                  <a:lnTo>
                    <a:pt x="1581" y="477"/>
                  </a:lnTo>
                  <a:lnTo>
                    <a:pt x="1627" y="561"/>
                  </a:lnTo>
                  <a:lnTo>
                    <a:pt x="1668" y="646"/>
                  </a:lnTo>
                  <a:lnTo>
                    <a:pt x="1705" y="735"/>
                  </a:lnTo>
                  <a:lnTo>
                    <a:pt x="1736" y="826"/>
                  </a:lnTo>
                  <a:lnTo>
                    <a:pt x="1761" y="919"/>
                  </a:lnTo>
                  <a:lnTo>
                    <a:pt x="1782" y="1015"/>
                  </a:lnTo>
                  <a:lnTo>
                    <a:pt x="1797" y="1112"/>
                  </a:lnTo>
                  <a:lnTo>
                    <a:pt x="1806" y="1211"/>
                  </a:lnTo>
                  <a:lnTo>
                    <a:pt x="1808" y="1312"/>
                  </a:lnTo>
                  <a:lnTo>
                    <a:pt x="1805" y="1417"/>
                  </a:lnTo>
                  <a:lnTo>
                    <a:pt x="1796" y="1520"/>
                  </a:lnTo>
                  <a:lnTo>
                    <a:pt x="1780" y="1621"/>
                  </a:lnTo>
                  <a:lnTo>
                    <a:pt x="1758" y="1720"/>
                  </a:lnTo>
                  <a:lnTo>
                    <a:pt x="1730" y="1816"/>
                  </a:lnTo>
                  <a:lnTo>
                    <a:pt x="1696" y="1910"/>
                  </a:lnTo>
                  <a:lnTo>
                    <a:pt x="1658" y="2001"/>
                  </a:lnTo>
                  <a:lnTo>
                    <a:pt x="1613" y="2090"/>
                  </a:lnTo>
                  <a:lnTo>
                    <a:pt x="1563" y="2174"/>
                  </a:lnTo>
                  <a:lnTo>
                    <a:pt x="1510" y="2257"/>
                  </a:lnTo>
                  <a:lnTo>
                    <a:pt x="1450" y="2335"/>
                  </a:lnTo>
                  <a:lnTo>
                    <a:pt x="1387" y="2410"/>
                  </a:lnTo>
                  <a:lnTo>
                    <a:pt x="1319" y="2480"/>
                  </a:lnTo>
                  <a:lnTo>
                    <a:pt x="1248" y="2547"/>
                  </a:lnTo>
                  <a:lnTo>
                    <a:pt x="1172" y="2609"/>
                  </a:lnTo>
                  <a:lnTo>
                    <a:pt x="1093" y="2667"/>
                  </a:lnTo>
                  <a:lnTo>
                    <a:pt x="1010" y="2720"/>
                  </a:lnTo>
                  <a:lnTo>
                    <a:pt x="925" y="2768"/>
                  </a:lnTo>
                  <a:lnTo>
                    <a:pt x="835" y="2811"/>
                  </a:lnTo>
                  <a:lnTo>
                    <a:pt x="743" y="2849"/>
                  </a:lnTo>
                  <a:lnTo>
                    <a:pt x="648" y="2882"/>
                  </a:lnTo>
                  <a:lnTo>
                    <a:pt x="551" y="2907"/>
                  </a:lnTo>
                  <a:lnTo>
                    <a:pt x="581" y="2799"/>
                  </a:lnTo>
                  <a:lnTo>
                    <a:pt x="864" y="2610"/>
                  </a:lnTo>
                  <a:lnTo>
                    <a:pt x="937" y="2409"/>
                  </a:lnTo>
                  <a:lnTo>
                    <a:pt x="1132" y="2318"/>
                  </a:lnTo>
                  <a:lnTo>
                    <a:pt x="1317" y="1966"/>
                  </a:lnTo>
                  <a:lnTo>
                    <a:pt x="1032" y="1798"/>
                  </a:lnTo>
                  <a:lnTo>
                    <a:pt x="884" y="1630"/>
                  </a:lnTo>
                  <a:lnTo>
                    <a:pt x="796" y="1619"/>
                  </a:lnTo>
                  <a:lnTo>
                    <a:pt x="622" y="1572"/>
                  </a:lnTo>
                  <a:lnTo>
                    <a:pt x="471" y="1548"/>
                  </a:lnTo>
                  <a:lnTo>
                    <a:pt x="339" y="1586"/>
                  </a:lnTo>
                  <a:lnTo>
                    <a:pt x="258" y="1495"/>
                  </a:lnTo>
                  <a:lnTo>
                    <a:pt x="178" y="1471"/>
                  </a:lnTo>
                  <a:lnTo>
                    <a:pt x="185" y="1350"/>
                  </a:lnTo>
                  <a:lnTo>
                    <a:pt x="87" y="1354"/>
                  </a:lnTo>
                  <a:lnTo>
                    <a:pt x="31" y="1418"/>
                  </a:lnTo>
                  <a:lnTo>
                    <a:pt x="0" y="1283"/>
                  </a:lnTo>
                  <a:lnTo>
                    <a:pt x="127" y="1223"/>
                  </a:lnTo>
                  <a:lnTo>
                    <a:pt x="258" y="1283"/>
                  </a:lnTo>
                  <a:lnTo>
                    <a:pt x="328" y="1283"/>
                  </a:lnTo>
                  <a:lnTo>
                    <a:pt x="354" y="1179"/>
                  </a:lnTo>
                  <a:lnTo>
                    <a:pt x="551" y="944"/>
                  </a:lnTo>
                  <a:lnTo>
                    <a:pt x="823" y="806"/>
                  </a:lnTo>
                  <a:lnTo>
                    <a:pt x="981" y="826"/>
                  </a:lnTo>
                  <a:lnTo>
                    <a:pt x="995" y="749"/>
                  </a:lnTo>
                  <a:lnTo>
                    <a:pt x="799" y="550"/>
                  </a:lnTo>
                  <a:lnTo>
                    <a:pt x="725" y="402"/>
                  </a:lnTo>
                  <a:lnTo>
                    <a:pt x="617" y="402"/>
                  </a:lnTo>
                  <a:lnTo>
                    <a:pt x="551" y="364"/>
                  </a:lnTo>
                  <a:lnTo>
                    <a:pt x="407" y="343"/>
                  </a:lnTo>
                  <a:lnTo>
                    <a:pt x="377" y="515"/>
                  </a:lnTo>
                  <a:lnTo>
                    <a:pt x="201" y="481"/>
                  </a:lnTo>
                  <a:lnTo>
                    <a:pt x="187" y="372"/>
                  </a:lnTo>
                  <a:lnTo>
                    <a:pt x="322" y="343"/>
                  </a:lnTo>
                  <a:lnTo>
                    <a:pt x="367" y="150"/>
                  </a:lnTo>
                  <a:lnTo>
                    <a:pt x="500" y="205"/>
                  </a:lnTo>
                  <a:lnTo>
                    <a:pt x="496" y="287"/>
                  </a:lnTo>
                  <a:lnTo>
                    <a:pt x="598" y="329"/>
                  </a:lnTo>
                  <a:lnTo>
                    <a:pt x="666" y="349"/>
                  </a:lnTo>
                  <a:lnTo>
                    <a:pt x="749" y="305"/>
                  </a:lnTo>
                  <a:lnTo>
                    <a:pt x="675" y="218"/>
                  </a:lnTo>
                  <a:lnTo>
                    <a:pt x="523" y="71"/>
                  </a:lnTo>
                  <a:lnTo>
                    <a:pt x="5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p:nvSpPr>
          <p:spPr bwMode="auto">
            <a:xfrm>
              <a:off x="7023100" y="1303338"/>
              <a:ext cx="604838" cy="793750"/>
            </a:xfrm>
            <a:custGeom>
              <a:avLst/>
              <a:gdLst/>
              <a:ahLst/>
              <a:cxnLst>
                <a:cxn ang="0">
                  <a:pos x="226" y="93"/>
                </a:cxn>
                <a:cxn ang="0">
                  <a:pos x="503" y="154"/>
                </a:cxn>
                <a:cxn ang="0">
                  <a:pos x="950" y="386"/>
                </a:cxn>
                <a:cxn ang="0">
                  <a:pos x="1186" y="967"/>
                </a:cxn>
                <a:cxn ang="0">
                  <a:pos x="1225" y="855"/>
                </a:cxn>
                <a:cxn ang="0">
                  <a:pos x="1589" y="1106"/>
                </a:cxn>
                <a:cxn ang="0">
                  <a:pos x="1822" y="1263"/>
                </a:cxn>
                <a:cxn ang="0">
                  <a:pos x="1832" y="1713"/>
                </a:cxn>
                <a:cxn ang="0">
                  <a:pos x="1835" y="1725"/>
                </a:cxn>
                <a:cxn ang="0">
                  <a:pos x="1844" y="1754"/>
                </a:cxn>
                <a:cxn ang="0">
                  <a:pos x="1857" y="1794"/>
                </a:cxn>
                <a:cxn ang="0">
                  <a:pos x="1871" y="1843"/>
                </a:cxn>
                <a:cxn ang="0">
                  <a:pos x="1883" y="1891"/>
                </a:cxn>
                <a:cxn ang="0">
                  <a:pos x="1896" y="1934"/>
                </a:cxn>
                <a:cxn ang="0">
                  <a:pos x="1905" y="1965"/>
                </a:cxn>
                <a:cxn ang="0">
                  <a:pos x="1908" y="1980"/>
                </a:cxn>
                <a:cxn ang="0">
                  <a:pos x="1905" y="1993"/>
                </a:cxn>
                <a:cxn ang="0">
                  <a:pos x="1897" y="2026"/>
                </a:cxn>
                <a:cxn ang="0">
                  <a:pos x="1887" y="2071"/>
                </a:cxn>
                <a:cxn ang="0">
                  <a:pos x="1874" y="2122"/>
                </a:cxn>
                <a:cxn ang="0">
                  <a:pos x="1860" y="2175"/>
                </a:cxn>
                <a:cxn ang="0">
                  <a:pos x="1848" y="2222"/>
                </a:cxn>
                <a:cxn ang="0">
                  <a:pos x="1839" y="2260"/>
                </a:cxn>
                <a:cxn ang="0">
                  <a:pos x="1833" y="2281"/>
                </a:cxn>
                <a:cxn ang="0">
                  <a:pos x="1849" y="2484"/>
                </a:cxn>
                <a:cxn ang="0">
                  <a:pos x="1712" y="2496"/>
                </a:cxn>
                <a:cxn ang="0">
                  <a:pos x="1539" y="2495"/>
                </a:cxn>
                <a:cxn ang="0">
                  <a:pos x="1337" y="2470"/>
                </a:cxn>
                <a:cxn ang="0">
                  <a:pos x="1143" y="2420"/>
                </a:cxn>
                <a:cxn ang="0">
                  <a:pos x="959" y="2349"/>
                </a:cxn>
                <a:cxn ang="0">
                  <a:pos x="787" y="2257"/>
                </a:cxn>
                <a:cxn ang="0">
                  <a:pos x="626" y="2145"/>
                </a:cxn>
                <a:cxn ang="0">
                  <a:pos x="482" y="2017"/>
                </a:cxn>
                <a:cxn ang="0">
                  <a:pos x="352" y="1871"/>
                </a:cxn>
                <a:cxn ang="0">
                  <a:pos x="241" y="1712"/>
                </a:cxn>
                <a:cxn ang="0">
                  <a:pos x="149" y="1540"/>
                </a:cxn>
                <a:cxn ang="0">
                  <a:pos x="78" y="1356"/>
                </a:cxn>
                <a:cxn ang="0">
                  <a:pos x="29" y="1161"/>
                </a:cxn>
                <a:cxn ang="0">
                  <a:pos x="3" y="959"/>
                </a:cxn>
                <a:cxn ang="0">
                  <a:pos x="3" y="754"/>
                </a:cxn>
                <a:cxn ang="0">
                  <a:pos x="27" y="560"/>
                </a:cxn>
                <a:cxn ang="0">
                  <a:pos x="73" y="372"/>
                </a:cxn>
                <a:cxn ang="0">
                  <a:pos x="140" y="195"/>
                </a:cxn>
                <a:cxn ang="0">
                  <a:pos x="226" y="27"/>
                </a:cxn>
              </a:cxnLst>
              <a:rect l="0" t="0" r="r" b="b"/>
              <a:pathLst>
                <a:path w="1908" h="2499">
                  <a:moveTo>
                    <a:pt x="343" y="0"/>
                  </a:moveTo>
                  <a:lnTo>
                    <a:pt x="226" y="93"/>
                  </a:lnTo>
                  <a:lnTo>
                    <a:pt x="319" y="154"/>
                  </a:lnTo>
                  <a:lnTo>
                    <a:pt x="503" y="154"/>
                  </a:lnTo>
                  <a:lnTo>
                    <a:pt x="777" y="105"/>
                  </a:lnTo>
                  <a:lnTo>
                    <a:pt x="950" y="386"/>
                  </a:lnTo>
                  <a:lnTo>
                    <a:pt x="950" y="648"/>
                  </a:lnTo>
                  <a:lnTo>
                    <a:pt x="1186" y="967"/>
                  </a:lnTo>
                  <a:lnTo>
                    <a:pt x="1225" y="967"/>
                  </a:lnTo>
                  <a:lnTo>
                    <a:pt x="1225" y="855"/>
                  </a:lnTo>
                  <a:lnTo>
                    <a:pt x="1316" y="1045"/>
                  </a:lnTo>
                  <a:lnTo>
                    <a:pt x="1589" y="1106"/>
                  </a:lnTo>
                  <a:lnTo>
                    <a:pt x="1712" y="1229"/>
                  </a:lnTo>
                  <a:lnTo>
                    <a:pt x="1822" y="1263"/>
                  </a:lnTo>
                  <a:lnTo>
                    <a:pt x="1712" y="1492"/>
                  </a:lnTo>
                  <a:lnTo>
                    <a:pt x="1832" y="1713"/>
                  </a:lnTo>
                  <a:lnTo>
                    <a:pt x="1833" y="1716"/>
                  </a:lnTo>
                  <a:lnTo>
                    <a:pt x="1835" y="1725"/>
                  </a:lnTo>
                  <a:lnTo>
                    <a:pt x="1840" y="1738"/>
                  </a:lnTo>
                  <a:lnTo>
                    <a:pt x="1844" y="1754"/>
                  </a:lnTo>
                  <a:lnTo>
                    <a:pt x="1850" y="1773"/>
                  </a:lnTo>
                  <a:lnTo>
                    <a:pt x="1857" y="1794"/>
                  </a:lnTo>
                  <a:lnTo>
                    <a:pt x="1863" y="1818"/>
                  </a:lnTo>
                  <a:lnTo>
                    <a:pt x="1871" y="1843"/>
                  </a:lnTo>
                  <a:lnTo>
                    <a:pt x="1877" y="1867"/>
                  </a:lnTo>
                  <a:lnTo>
                    <a:pt x="1883" y="1891"/>
                  </a:lnTo>
                  <a:lnTo>
                    <a:pt x="1890" y="1913"/>
                  </a:lnTo>
                  <a:lnTo>
                    <a:pt x="1896" y="1934"/>
                  </a:lnTo>
                  <a:lnTo>
                    <a:pt x="1901" y="1951"/>
                  </a:lnTo>
                  <a:lnTo>
                    <a:pt x="1905" y="1965"/>
                  </a:lnTo>
                  <a:lnTo>
                    <a:pt x="1907" y="1974"/>
                  </a:lnTo>
                  <a:lnTo>
                    <a:pt x="1908" y="1980"/>
                  </a:lnTo>
                  <a:lnTo>
                    <a:pt x="1907" y="1984"/>
                  </a:lnTo>
                  <a:lnTo>
                    <a:pt x="1905" y="1993"/>
                  </a:lnTo>
                  <a:lnTo>
                    <a:pt x="1902" y="2007"/>
                  </a:lnTo>
                  <a:lnTo>
                    <a:pt x="1897" y="2026"/>
                  </a:lnTo>
                  <a:lnTo>
                    <a:pt x="1892" y="2047"/>
                  </a:lnTo>
                  <a:lnTo>
                    <a:pt x="1887" y="2071"/>
                  </a:lnTo>
                  <a:lnTo>
                    <a:pt x="1880" y="2096"/>
                  </a:lnTo>
                  <a:lnTo>
                    <a:pt x="1874" y="2122"/>
                  </a:lnTo>
                  <a:lnTo>
                    <a:pt x="1866" y="2149"/>
                  </a:lnTo>
                  <a:lnTo>
                    <a:pt x="1860" y="2175"/>
                  </a:lnTo>
                  <a:lnTo>
                    <a:pt x="1854" y="2200"/>
                  </a:lnTo>
                  <a:lnTo>
                    <a:pt x="1848" y="2222"/>
                  </a:lnTo>
                  <a:lnTo>
                    <a:pt x="1843" y="2243"/>
                  </a:lnTo>
                  <a:lnTo>
                    <a:pt x="1839" y="2260"/>
                  </a:lnTo>
                  <a:lnTo>
                    <a:pt x="1835" y="2274"/>
                  </a:lnTo>
                  <a:lnTo>
                    <a:pt x="1833" y="2281"/>
                  </a:lnTo>
                  <a:lnTo>
                    <a:pt x="1832" y="2285"/>
                  </a:lnTo>
                  <a:lnTo>
                    <a:pt x="1849" y="2484"/>
                  </a:lnTo>
                  <a:lnTo>
                    <a:pt x="1782" y="2491"/>
                  </a:lnTo>
                  <a:lnTo>
                    <a:pt x="1712" y="2496"/>
                  </a:lnTo>
                  <a:lnTo>
                    <a:pt x="1643" y="2499"/>
                  </a:lnTo>
                  <a:lnTo>
                    <a:pt x="1539" y="2495"/>
                  </a:lnTo>
                  <a:lnTo>
                    <a:pt x="1437" y="2486"/>
                  </a:lnTo>
                  <a:lnTo>
                    <a:pt x="1337" y="2470"/>
                  </a:lnTo>
                  <a:lnTo>
                    <a:pt x="1238" y="2448"/>
                  </a:lnTo>
                  <a:lnTo>
                    <a:pt x="1143" y="2420"/>
                  </a:lnTo>
                  <a:lnTo>
                    <a:pt x="1050" y="2387"/>
                  </a:lnTo>
                  <a:lnTo>
                    <a:pt x="959" y="2349"/>
                  </a:lnTo>
                  <a:lnTo>
                    <a:pt x="871" y="2306"/>
                  </a:lnTo>
                  <a:lnTo>
                    <a:pt x="787" y="2257"/>
                  </a:lnTo>
                  <a:lnTo>
                    <a:pt x="704" y="2204"/>
                  </a:lnTo>
                  <a:lnTo>
                    <a:pt x="626" y="2145"/>
                  </a:lnTo>
                  <a:lnTo>
                    <a:pt x="552" y="2083"/>
                  </a:lnTo>
                  <a:lnTo>
                    <a:pt x="482" y="2017"/>
                  </a:lnTo>
                  <a:lnTo>
                    <a:pt x="415" y="1946"/>
                  </a:lnTo>
                  <a:lnTo>
                    <a:pt x="352" y="1871"/>
                  </a:lnTo>
                  <a:lnTo>
                    <a:pt x="294" y="1793"/>
                  </a:lnTo>
                  <a:lnTo>
                    <a:pt x="241" y="1712"/>
                  </a:lnTo>
                  <a:lnTo>
                    <a:pt x="193" y="1628"/>
                  </a:lnTo>
                  <a:lnTo>
                    <a:pt x="149" y="1540"/>
                  </a:lnTo>
                  <a:lnTo>
                    <a:pt x="110" y="1449"/>
                  </a:lnTo>
                  <a:lnTo>
                    <a:pt x="78" y="1356"/>
                  </a:lnTo>
                  <a:lnTo>
                    <a:pt x="50" y="1259"/>
                  </a:lnTo>
                  <a:lnTo>
                    <a:pt x="29" y="1161"/>
                  </a:lnTo>
                  <a:lnTo>
                    <a:pt x="13" y="1061"/>
                  </a:lnTo>
                  <a:lnTo>
                    <a:pt x="3" y="959"/>
                  </a:lnTo>
                  <a:lnTo>
                    <a:pt x="0" y="855"/>
                  </a:lnTo>
                  <a:lnTo>
                    <a:pt x="3" y="754"/>
                  </a:lnTo>
                  <a:lnTo>
                    <a:pt x="12" y="656"/>
                  </a:lnTo>
                  <a:lnTo>
                    <a:pt x="27" y="560"/>
                  </a:lnTo>
                  <a:lnTo>
                    <a:pt x="47" y="465"/>
                  </a:lnTo>
                  <a:lnTo>
                    <a:pt x="73" y="372"/>
                  </a:lnTo>
                  <a:lnTo>
                    <a:pt x="104" y="283"/>
                  </a:lnTo>
                  <a:lnTo>
                    <a:pt x="140" y="195"/>
                  </a:lnTo>
                  <a:lnTo>
                    <a:pt x="181" y="109"/>
                  </a:lnTo>
                  <a:lnTo>
                    <a:pt x="226" y="27"/>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noEditPoints="1"/>
            </p:cNvSpPr>
            <p:nvPr/>
          </p:nvSpPr>
          <p:spPr bwMode="auto">
            <a:xfrm>
              <a:off x="7142163" y="1054101"/>
              <a:ext cx="625475" cy="188913"/>
            </a:xfrm>
            <a:custGeom>
              <a:avLst/>
              <a:gdLst/>
              <a:ahLst/>
              <a:cxnLst>
                <a:cxn ang="0">
                  <a:pos x="840" y="177"/>
                </a:cxn>
                <a:cxn ang="0">
                  <a:pos x="836" y="183"/>
                </a:cxn>
                <a:cxn ang="0">
                  <a:pos x="829" y="192"/>
                </a:cxn>
                <a:cxn ang="0">
                  <a:pos x="818" y="202"/>
                </a:cxn>
                <a:cxn ang="0">
                  <a:pos x="806" y="212"/>
                </a:cxn>
                <a:cxn ang="0">
                  <a:pos x="792" y="223"/>
                </a:cxn>
                <a:cxn ang="0">
                  <a:pos x="778" y="234"/>
                </a:cxn>
                <a:cxn ang="0">
                  <a:pos x="764" y="243"/>
                </a:cxn>
                <a:cxn ang="0">
                  <a:pos x="751" y="252"/>
                </a:cxn>
                <a:cxn ang="0">
                  <a:pos x="741" y="258"/>
                </a:cxn>
                <a:cxn ang="0">
                  <a:pos x="735" y="263"/>
                </a:cxn>
                <a:cxn ang="0">
                  <a:pos x="732" y="265"/>
                </a:cxn>
                <a:cxn ang="0">
                  <a:pos x="840" y="328"/>
                </a:cxn>
                <a:cxn ang="0">
                  <a:pos x="1063" y="269"/>
                </a:cxn>
                <a:cxn ang="0">
                  <a:pos x="1011" y="177"/>
                </a:cxn>
                <a:cxn ang="0">
                  <a:pos x="914" y="208"/>
                </a:cxn>
                <a:cxn ang="0">
                  <a:pos x="840" y="177"/>
                </a:cxn>
                <a:cxn ang="0">
                  <a:pos x="1505" y="71"/>
                </a:cxn>
                <a:cxn ang="0">
                  <a:pos x="1336" y="164"/>
                </a:cxn>
                <a:cxn ang="0">
                  <a:pos x="1241" y="224"/>
                </a:cxn>
                <a:cxn ang="0">
                  <a:pos x="1307" y="268"/>
                </a:cxn>
                <a:cxn ang="0">
                  <a:pos x="1456" y="252"/>
                </a:cxn>
                <a:cxn ang="0">
                  <a:pos x="1612" y="134"/>
                </a:cxn>
                <a:cxn ang="0">
                  <a:pos x="1505" y="71"/>
                </a:cxn>
                <a:cxn ang="0">
                  <a:pos x="1267" y="0"/>
                </a:cxn>
                <a:cxn ang="0">
                  <a:pos x="1361" y="3"/>
                </a:cxn>
                <a:cxn ang="0">
                  <a:pos x="1453" y="11"/>
                </a:cxn>
                <a:cxn ang="0">
                  <a:pos x="1543" y="24"/>
                </a:cxn>
                <a:cxn ang="0">
                  <a:pos x="1632" y="42"/>
                </a:cxn>
                <a:cxn ang="0">
                  <a:pos x="1718" y="65"/>
                </a:cxn>
                <a:cxn ang="0">
                  <a:pos x="1804" y="91"/>
                </a:cxn>
                <a:cxn ang="0">
                  <a:pos x="1886" y="122"/>
                </a:cxn>
                <a:cxn ang="0">
                  <a:pos x="1968" y="158"/>
                </a:cxn>
                <a:cxn ang="0">
                  <a:pos x="1908" y="167"/>
                </a:cxn>
                <a:cxn ang="0">
                  <a:pos x="1747" y="143"/>
                </a:cxn>
                <a:cxn ang="0">
                  <a:pos x="1633" y="219"/>
                </a:cxn>
                <a:cxn ang="0">
                  <a:pos x="1551" y="309"/>
                </a:cxn>
                <a:cxn ang="0">
                  <a:pos x="1258" y="335"/>
                </a:cxn>
                <a:cxn ang="0">
                  <a:pos x="1137" y="316"/>
                </a:cxn>
                <a:cxn ang="0">
                  <a:pos x="1055" y="446"/>
                </a:cxn>
                <a:cxn ang="0">
                  <a:pos x="813" y="459"/>
                </a:cxn>
                <a:cxn ang="0">
                  <a:pos x="661" y="416"/>
                </a:cxn>
                <a:cxn ang="0">
                  <a:pos x="527" y="489"/>
                </a:cxn>
                <a:cxn ang="0">
                  <a:pos x="235" y="530"/>
                </a:cxn>
                <a:cxn ang="0">
                  <a:pos x="1" y="599"/>
                </a:cxn>
                <a:cxn ang="0">
                  <a:pos x="0" y="599"/>
                </a:cxn>
                <a:cxn ang="0">
                  <a:pos x="63" y="527"/>
                </a:cxn>
                <a:cxn ang="0">
                  <a:pos x="129" y="459"/>
                </a:cxn>
                <a:cxn ang="0">
                  <a:pos x="199" y="395"/>
                </a:cxn>
                <a:cxn ang="0">
                  <a:pos x="272" y="336"/>
                </a:cxn>
                <a:cxn ang="0">
                  <a:pos x="350" y="281"/>
                </a:cxn>
                <a:cxn ang="0">
                  <a:pos x="430" y="230"/>
                </a:cxn>
                <a:cxn ang="0">
                  <a:pos x="512" y="183"/>
                </a:cxn>
                <a:cxn ang="0">
                  <a:pos x="599" y="142"/>
                </a:cxn>
                <a:cxn ang="0">
                  <a:pos x="688" y="105"/>
                </a:cxn>
                <a:cxn ang="0">
                  <a:pos x="779" y="74"/>
                </a:cxn>
                <a:cxn ang="0">
                  <a:pos x="873" y="49"/>
                </a:cxn>
                <a:cxn ang="0">
                  <a:pos x="968" y="27"/>
                </a:cxn>
                <a:cxn ang="0">
                  <a:pos x="1067" y="12"/>
                </a:cxn>
                <a:cxn ang="0">
                  <a:pos x="1166" y="4"/>
                </a:cxn>
                <a:cxn ang="0">
                  <a:pos x="1267" y="0"/>
                </a:cxn>
              </a:cxnLst>
              <a:rect l="0" t="0" r="r" b="b"/>
              <a:pathLst>
                <a:path w="1968" h="599">
                  <a:moveTo>
                    <a:pt x="840" y="177"/>
                  </a:moveTo>
                  <a:lnTo>
                    <a:pt x="836" y="183"/>
                  </a:lnTo>
                  <a:lnTo>
                    <a:pt x="829" y="192"/>
                  </a:lnTo>
                  <a:lnTo>
                    <a:pt x="818" y="202"/>
                  </a:lnTo>
                  <a:lnTo>
                    <a:pt x="806" y="212"/>
                  </a:lnTo>
                  <a:lnTo>
                    <a:pt x="792" y="223"/>
                  </a:lnTo>
                  <a:lnTo>
                    <a:pt x="778" y="234"/>
                  </a:lnTo>
                  <a:lnTo>
                    <a:pt x="764" y="243"/>
                  </a:lnTo>
                  <a:lnTo>
                    <a:pt x="751" y="252"/>
                  </a:lnTo>
                  <a:lnTo>
                    <a:pt x="741" y="258"/>
                  </a:lnTo>
                  <a:lnTo>
                    <a:pt x="735" y="263"/>
                  </a:lnTo>
                  <a:lnTo>
                    <a:pt x="732" y="265"/>
                  </a:lnTo>
                  <a:lnTo>
                    <a:pt x="840" y="328"/>
                  </a:lnTo>
                  <a:lnTo>
                    <a:pt x="1063" y="269"/>
                  </a:lnTo>
                  <a:lnTo>
                    <a:pt x="1011" y="177"/>
                  </a:lnTo>
                  <a:lnTo>
                    <a:pt x="914" y="208"/>
                  </a:lnTo>
                  <a:lnTo>
                    <a:pt x="840" y="177"/>
                  </a:lnTo>
                  <a:close/>
                  <a:moveTo>
                    <a:pt x="1505" y="71"/>
                  </a:moveTo>
                  <a:lnTo>
                    <a:pt x="1336" y="164"/>
                  </a:lnTo>
                  <a:lnTo>
                    <a:pt x="1241" y="224"/>
                  </a:lnTo>
                  <a:lnTo>
                    <a:pt x="1307" y="268"/>
                  </a:lnTo>
                  <a:lnTo>
                    <a:pt x="1456" y="252"/>
                  </a:lnTo>
                  <a:lnTo>
                    <a:pt x="1612" y="134"/>
                  </a:lnTo>
                  <a:lnTo>
                    <a:pt x="1505" y="71"/>
                  </a:lnTo>
                  <a:close/>
                  <a:moveTo>
                    <a:pt x="1267" y="0"/>
                  </a:moveTo>
                  <a:lnTo>
                    <a:pt x="1361" y="3"/>
                  </a:lnTo>
                  <a:lnTo>
                    <a:pt x="1453" y="11"/>
                  </a:lnTo>
                  <a:lnTo>
                    <a:pt x="1543" y="24"/>
                  </a:lnTo>
                  <a:lnTo>
                    <a:pt x="1632" y="42"/>
                  </a:lnTo>
                  <a:lnTo>
                    <a:pt x="1718" y="65"/>
                  </a:lnTo>
                  <a:lnTo>
                    <a:pt x="1804" y="91"/>
                  </a:lnTo>
                  <a:lnTo>
                    <a:pt x="1886" y="122"/>
                  </a:lnTo>
                  <a:lnTo>
                    <a:pt x="1968" y="158"/>
                  </a:lnTo>
                  <a:lnTo>
                    <a:pt x="1908" y="167"/>
                  </a:lnTo>
                  <a:lnTo>
                    <a:pt x="1747" y="143"/>
                  </a:lnTo>
                  <a:lnTo>
                    <a:pt x="1633" y="219"/>
                  </a:lnTo>
                  <a:lnTo>
                    <a:pt x="1551" y="309"/>
                  </a:lnTo>
                  <a:lnTo>
                    <a:pt x="1258" y="335"/>
                  </a:lnTo>
                  <a:lnTo>
                    <a:pt x="1137" y="316"/>
                  </a:lnTo>
                  <a:lnTo>
                    <a:pt x="1055" y="446"/>
                  </a:lnTo>
                  <a:lnTo>
                    <a:pt x="813" y="459"/>
                  </a:lnTo>
                  <a:lnTo>
                    <a:pt x="661" y="416"/>
                  </a:lnTo>
                  <a:lnTo>
                    <a:pt x="527" y="489"/>
                  </a:lnTo>
                  <a:lnTo>
                    <a:pt x="235" y="530"/>
                  </a:lnTo>
                  <a:lnTo>
                    <a:pt x="1" y="599"/>
                  </a:lnTo>
                  <a:lnTo>
                    <a:pt x="0" y="599"/>
                  </a:lnTo>
                  <a:lnTo>
                    <a:pt x="63" y="527"/>
                  </a:lnTo>
                  <a:lnTo>
                    <a:pt x="129" y="459"/>
                  </a:lnTo>
                  <a:lnTo>
                    <a:pt x="199" y="395"/>
                  </a:lnTo>
                  <a:lnTo>
                    <a:pt x="272" y="336"/>
                  </a:lnTo>
                  <a:lnTo>
                    <a:pt x="350" y="281"/>
                  </a:lnTo>
                  <a:lnTo>
                    <a:pt x="430" y="230"/>
                  </a:lnTo>
                  <a:lnTo>
                    <a:pt x="512" y="183"/>
                  </a:lnTo>
                  <a:lnTo>
                    <a:pt x="599" y="142"/>
                  </a:lnTo>
                  <a:lnTo>
                    <a:pt x="688" y="105"/>
                  </a:lnTo>
                  <a:lnTo>
                    <a:pt x="779" y="74"/>
                  </a:lnTo>
                  <a:lnTo>
                    <a:pt x="873" y="49"/>
                  </a:lnTo>
                  <a:lnTo>
                    <a:pt x="968" y="27"/>
                  </a:lnTo>
                  <a:lnTo>
                    <a:pt x="1067" y="12"/>
                  </a:lnTo>
                  <a:lnTo>
                    <a:pt x="1166" y="4"/>
                  </a:lnTo>
                  <a:lnTo>
                    <a:pt x="1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1" name="Rectangle 20"/>
          <p:cNvSpPr/>
          <p:nvPr/>
        </p:nvSpPr>
        <p:spPr>
          <a:xfrm>
            <a:off x="228600" y="2543912"/>
            <a:ext cx="1661160" cy="1471828"/>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lumMod val="75000"/>
                    <a:lumOff val="25000"/>
                  </a:schemeClr>
                </a:solidFill>
              </a:rPr>
              <a:t>Security territories “peace of mind” and “in control” are among the top most important emotions; amazing and free are least important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216900" cy="708479"/>
          </a:xfrm>
        </p:spPr>
        <p:txBody>
          <a:bodyPr/>
          <a:lstStyle/>
          <a:p>
            <a:r>
              <a:rPr lang="en-US" dirty="0"/>
              <a:t>For B2B respondents in the US, desired emotions appear among the strongest associations with the concepts, similar to consumers</a:t>
            </a:r>
          </a:p>
        </p:txBody>
      </p:sp>
      <p:sp>
        <p:nvSpPr>
          <p:cNvPr id="9" name="Text Placeholder 8"/>
          <p:cNvSpPr>
            <a:spLocks noGrp="1"/>
          </p:cNvSpPr>
          <p:nvPr>
            <p:ph type="body" sz="quarter" idx="13"/>
          </p:nvPr>
        </p:nvSpPr>
        <p:spPr/>
        <p:txBody>
          <a:bodyPr/>
          <a:lstStyle/>
          <a:p>
            <a:r>
              <a:rPr lang="en-US" sz="1200" i="1" dirty="0"/>
              <a:t>US B2B | Top 10 Strongest Emotions / Attributes with Concept </a:t>
            </a:r>
            <a:r>
              <a:rPr lang="en-US" sz="1050" i="1" dirty="0">
                <a:solidFill>
                  <a:schemeClr val="bg2">
                    <a:lumMod val="75000"/>
                  </a:schemeClr>
                </a:solidFill>
              </a:rPr>
              <a:t>(% ‘Yes’)</a:t>
            </a:r>
            <a:endParaRPr lang="en-US" sz="1200" i="1" dirty="0">
              <a:solidFill>
                <a:schemeClr val="bg2">
                  <a:lumMod val="75000"/>
                </a:schemeClr>
              </a:solidFill>
            </a:endParaRPr>
          </a:p>
        </p:txBody>
      </p:sp>
      <p:sp>
        <p:nvSpPr>
          <p:cNvPr id="10" name="Text Placeholder 9"/>
          <p:cNvSpPr>
            <a:spLocks noGrp="1"/>
          </p:cNvSpPr>
          <p:nvPr>
            <p:ph type="body" sz="quarter" idx="14"/>
          </p:nvPr>
        </p:nvSpPr>
        <p:spPr/>
        <p:txBody>
          <a:bodyPr/>
          <a:lstStyle/>
          <a:p>
            <a:r>
              <a:rPr lang="en-US" dirty="0"/>
              <a:t>Note:	Capital letters indicate statistical significance at the 90% confidence level.</a:t>
            </a:r>
          </a:p>
          <a:p>
            <a:r>
              <a:rPr lang="en-GB" dirty="0"/>
              <a:t>GR1.	Thinking about the product and all three screens you just saw, please decide </a:t>
            </a:r>
            <a:r>
              <a:rPr lang="en-GB" u="sng" dirty="0"/>
              <a:t>whether the word you see on the screen describes the product</a:t>
            </a:r>
            <a:r>
              <a:rPr lang="en-GB" dirty="0"/>
              <a:t>.</a:t>
            </a:r>
            <a:r>
              <a:rPr lang="en-US" dirty="0"/>
              <a:t> </a:t>
            </a:r>
            <a:r>
              <a:rPr lang="en-GB" dirty="0"/>
              <a:t>Does the word describe the product?</a:t>
            </a:r>
            <a:endParaRPr lang="en-US" dirty="0"/>
          </a:p>
          <a:p>
            <a:r>
              <a:rPr lang="en-US" dirty="0"/>
              <a:t>GR2.	</a:t>
            </a:r>
            <a:r>
              <a:rPr lang="en-GB" dirty="0"/>
              <a:t>Now, we’d like you to imagine that you are using the product you just saw. Please decide whether the word on the screen </a:t>
            </a:r>
            <a:r>
              <a:rPr lang="en-GB" u="sng" dirty="0"/>
              <a:t>describes how you imagine you’d feel while using or after using the product</a:t>
            </a:r>
            <a:r>
              <a:rPr lang="en-GB" dirty="0"/>
              <a:t>. Does the word describe how you would 	feel while using the product? </a:t>
            </a:r>
            <a:endParaRPr lang="en-US" dirty="0"/>
          </a:p>
        </p:txBody>
      </p:sp>
      <p:sp>
        <p:nvSpPr>
          <p:cNvPr id="23" name="TextBox 22"/>
          <p:cNvSpPr txBox="1"/>
          <p:nvPr/>
        </p:nvSpPr>
        <p:spPr>
          <a:xfrm>
            <a:off x="4137954" y="1270393"/>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130</a:t>
            </a:r>
          </a:p>
        </p:txBody>
      </p:sp>
      <p:sp>
        <p:nvSpPr>
          <p:cNvPr id="24" name="TextBox 23"/>
          <p:cNvSpPr txBox="1"/>
          <p:nvPr/>
        </p:nvSpPr>
        <p:spPr>
          <a:xfrm>
            <a:off x="5690967" y="1270393"/>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137</a:t>
            </a:r>
          </a:p>
        </p:txBody>
      </p:sp>
      <p:sp>
        <p:nvSpPr>
          <p:cNvPr id="25" name="TextBox 24"/>
          <p:cNvSpPr txBox="1"/>
          <p:nvPr/>
        </p:nvSpPr>
        <p:spPr>
          <a:xfrm>
            <a:off x="7243979" y="1270393"/>
            <a:ext cx="1381125" cy="695325"/>
          </a:xfrm>
          <a:prstGeom prst="rect">
            <a:avLst/>
          </a:prstGeom>
          <a:noFill/>
        </p:spPr>
        <p:txBody>
          <a:bodyPr vert="horz" wrap="square" lIns="0" tIns="0" rIns="0" bIns="0" rtlCol="0">
            <a:noAutofit/>
          </a:bodyPr>
          <a:lstStyle/>
          <a:p>
            <a:pPr algn="ctr"/>
            <a:r>
              <a:rPr lang="en-US" sz="1200" b="1" dirty="0">
                <a:solidFill>
                  <a:schemeClr val="tx2"/>
                </a:solidFill>
              </a:rPr>
              <a:t>Concept C</a:t>
            </a:r>
          </a:p>
          <a:p>
            <a:pPr algn="ctr"/>
            <a:r>
              <a:rPr lang="en-US" sz="1000" dirty="0">
                <a:solidFill>
                  <a:srgbClr val="003C71"/>
                </a:solidFill>
              </a:rPr>
              <a:t>n = </a:t>
            </a:r>
            <a:r>
              <a:rPr lang="en-US" sz="1000" dirty="0">
                <a:solidFill>
                  <a:schemeClr val="tx2"/>
                </a:solidFill>
              </a:rPr>
              <a:t>133</a:t>
            </a:r>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55</a:t>
            </a:fld>
            <a:endParaRPr lang="en-US" dirty="0">
              <a:solidFill>
                <a:prstClr val="white"/>
              </a:solidFill>
            </a:endParaRPr>
          </a:p>
        </p:txBody>
      </p:sp>
      <p:graphicFrame>
        <p:nvGraphicFramePr>
          <p:cNvPr id="27" name="Table 26"/>
          <p:cNvGraphicFramePr>
            <a:graphicFrameLocks noGrp="1"/>
          </p:cNvGraphicFramePr>
          <p:nvPr/>
        </p:nvGraphicFramePr>
        <p:xfrm>
          <a:off x="304800" y="1629672"/>
          <a:ext cx="8595360" cy="2562225"/>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tblGrid>
              <a:tr h="2562225">
                <a:tc>
                  <a:txBody>
                    <a:bodyPr/>
                    <a:lstStyle/>
                    <a:p>
                      <a:endParaRPr lang="en-US" sz="1050" b="0" i="1" dirty="0">
                        <a:solidFill>
                          <a:schemeClr val="bg2">
                            <a:lumMod val="50000"/>
                          </a:schemeClr>
                        </a:solidFill>
                      </a:endParaRPr>
                    </a:p>
                  </a:txBody>
                  <a:tcP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1" name="Picture 3" descr="C:\Users\cmitchell\Desktop\USA-Flag.jpg"/>
          <p:cNvPicPr>
            <a:picLocks noChangeAspect="1" noChangeArrowheads="1"/>
          </p:cNvPicPr>
          <p:nvPr/>
        </p:nvPicPr>
        <p:blipFill>
          <a:blip r:embed="rId6" cstate="screen"/>
          <a:srcRect/>
          <a:stretch>
            <a:fillRect/>
          </a:stretch>
        </p:blipFill>
        <p:spPr bwMode="auto">
          <a:xfrm>
            <a:off x="8515589" y="88900"/>
            <a:ext cx="501412" cy="302017"/>
          </a:xfrm>
          <a:prstGeom prst="rect">
            <a:avLst/>
          </a:prstGeom>
          <a:noFill/>
        </p:spPr>
      </p:pic>
      <p:graphicFrame>
        <p:nvGraphicFramePr>
          <p:cNvPr id="38" name="Object 4"/>
          <p:cNvGraphicFramePr>
            <a:graphicFrameLocks/>
          </p:cNvGraphicFramePr>
          <p:nvPr>
            <p:extLst>
              <p:ext uri="{D42A27DB-BD31-4B8C-83A1-F6EECF244321}">
                <p14:modId xmlns:p14="http://schemas.microsoft.com/office/powerpoint/2010/main" val="671536170"/>
              </p:ext>
            </p:extLst>
          </p:nvPr>
        </p:nvGraphicFramePr>
        <p:xfrm>
          <a:off x="1739900" y="1511300"/>
          <a:ext cx="8075613" cy="3111500"/>
        </p:xfrm>
        <a:graphic>
          <a:graphicData uri="http://schemas.openxmlformats.org/presentationml/2006/ole">
            <mc:AlternateContent xmlns:mc="http://schemas.openxmlformats.org/markup-compatibility/2006">
              <mc:Choice xmlns:v="urn:schemas-microsoft-com:vml" Requires="v">
                <p:oleObj name="Worksheet" r:id="rId7" imgW="8086700" imgH="3114720" progId="Excel.Sheet.12">
                  <p:embed/>
                </p:oleObj>
              </mc:Choice>
              <mc:Fallback>
                <p:oleObj name="Worksheet" r:id="rId7" imgW="8086700" imgH="3114720" progId="Excel.Sheet.12">
                  <p:embed/>
                  <p:pic>
                    <p:nvPicPr>
                      <p:cNvPr id="0"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9900" y="1511300"/>
                        <a:ext cx="8075613" cy="311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28"/>
          <p:cNvGrpSpPr/>
          <p:nvPr/>
        </p:nvGrpSpPr>
        <p:grpSpPr>
          <a:xfrm>
            <a:off x="8562975" y="468313"/>
            <a:ext cx="400050" cy="359465"/>
            <a:chOff x="4733925" y="458788"/>
            <a:chExt cx="876300" cy="787400"/>
          </a:xfrm>
          <a:solidFill>
            <a:schemeClr val="accent2"/>
          </a:solidFill>
        </p:grpSpPr>
        <p:sp>
          <p:nvSpPr>
            <p:cNvPr id="34"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9" name="Rectangle 18"/>
          <p:cNvSpPr/>
          <p:nvPr/>
        </p:nvSpPr>
        <p:spPr>
          <a:xfrm>
            <a:off x="228600" y="2225040"/>
            <a:ext cx="1892300" cy="774550"/>
          </a:xfrm>
          <a:prstGeom prst="rect">
            <a:avLst/>
          </a:prstGeom>
          <a:solidFill>
            <a:schemeClr val="bg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u="sng" dirty="0">
                <a:solidFill>
                  <a:schemeClr val="tx1">
                    <a:lumMod val="75000"/>
                    <a:lumOff val="25000"/>
                  </a:schemeClr>
                </a:solidFill>
              </a:rPr>
              <a:t>Most Important Emotions</a:t>
            </a:r>
            <a:r>
              <a:rPr lang="en-US" sz="1100" dirty="0">
                <a:solidFill>
                  <a:schemeClr val="tx1">
                    <a:lumMod val="75000"/>
                    <a:lumOff val="25000"/>
                  </a:schemeClr>
                </a:solidFill>
              </a:rPr>
              <a:t>:</a:t>
            </a:r>
          </a:p>
          <a:p>
            <a:pPr marL="228600" indent="-228600">
              <a:buAutoNum type="arabicPeriod"/>
            </a:pPr>
            <a:r>
              <a:rPr lang="en-US" sz="1100" dirty="0">
                <a:solidFill>
                  <a:schemeClr val="tx1">
                    <a:lumMod val="75000"/>
                    <a:lumOff val="25000"/>
                  </a:schemeClr>
                </a:solidFill>
              </a:rPr>
              <a:t>Secure</a:t>
            </a:r>
          </a:p>
          <a:p>
            <a:pPr marL="228600" indent="-228600">
              <a:buAutoNum type="arabicPeriod"/>
            </a:pPr>
            <a:r>
              <a:rPr lang="en-US" sz="1100" dirty="0">
                <a:solidFill>
                  <a:schemeClr val="tx1">
                    <a:lumMod val="75000"/>
                    <a:lumOff val="25000"/>
                  </a:schemeClr>
                </a:solidFill>
              </a:rPr>
              <a:t>Protected</a:t>
            </a:r>
          </a:p>
          <a:p>
            <a:pPr marL="228600" indent="-228600">
              <a:buAutoNum type="arabicPeriod"/>
            </a:pPr>
            <a:r>
              <a:rPr lang="en-US" sz="1100" dirty="0">
                <a:solidFill>
                  <a:schemeClr val="tx1">
                    <a:lumMod val="75000"/>
                    <a:lumOff val="25000"/>
                  </a:schemeClr>
                </a:solidFill>
              </a:rPr>
              <a:t>Safe</a:t>
            </a:r>
          </a:p>
        </p:txBody>
      </p:sp>
      <p:sp>
        <p:nvSpPr>
          <p:cNvPr id="20" name="Rounded Rectangle 19"/>
          <p:cNvSpPr/>
          <p:nvPr/>
        </p:nvSpPr>
        <p:spPr>
          <a:xfrm>
            <a:off x="3331027" y="1689126"/>
            <a:ext cx="5606143" cy="56478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ed Rectangle 20"/>
          <p:cNvSpPr/>
          <p:nvPr/>
        </p:nvSpPr>
        <p:spPr>
          <a:xfrm>
            <a:off x="3331027" y="4116137"/>
            <a:ext cx="5606143" cy="253999"/>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165100" y="3360420"/>
            <a:ext cx="3017520" cy="810260"/>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lumMod val="75000"/>
                    <a:lumOff val="25000"/>
                  </a:schemeClr>
                </a:solidFill>
              </a:rPr>
              <a:t>All concepts closely align with emotions in the spirit of the security territory “peace of mind” (e.g., secure, protected); they also align with Intel Corporate Brand Attribute “smart”</a:t>
            </a:r>
          </a:p>
        </p:txBody>
      </p:sp>
      <p:sp>
        <p:nvSpPr>
          <p:cNvPr id="22" name="TextBox 21"/>
          <p:cNvSpPr txBox="1"/>
          <p:nvPr/>
        </p:nvSpPr>
        <p:spPr>
          <a:xfrm>
            <a:off x="304800" y="1699260"/>
            <a:ext cx="2849880" cy="434340"/>
          </a:xfrm>
          <a:prstGeom prst="rect">
            <a:avLst/>
          </a:prstGeom>
          <a:solidFill>
            <a:schemeClr val="bg2">
              <a:lumMod val="60000"/>
              <a:lumOff val="40000"/>
            </a:schemeClr>
          </a:solidFill>
        </p:spPr>
        <p:txBody>
          <a:bodyPr vert="horz" wrap="square" lIns="91440" tIns="0" rIns="91440" bIns="0" rtlCol="0" anchor="ctr">
            <a:noAutofit/>
          </a:bodyPr>
          <a:lstStyle/>
          <a:p>
            <a:pPr algn="ctr"/>
            <a:r>
              <a:rPr lang="en-US" sz="1000" b="1" i="1" dirty="0"/>
              <a:t>NOTE</a:t>
            </a:r>
            <a:r>
              <a:rPr lang="en-US" sz="1000" i="1" dirty="0"/>
              <a:t>: Though both emotions and attributes are shown here, they were tested separately</a:t>
            </a:r>
          </a:p>
        </p:txBody>
      </p:sp>
    </p:spTree>
    <p:extLst>
      <p:ext uri="{BB962C8B-B14F-4D97-AF65-F5344CB8AC3E}">
        <p14:creationId xmlns:p14="http://schemas.microsoft.com/office/powerpoint/2010/main" val="1722445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3268" name="Object 4"/>
          <p:cNvGraphicFramePr>
            <a:graphicFrameLocks/>
          </p:cNvGraphicFramePr>
          <p:nvPr>
            <p:extLst>
              <p:ext uri="{D42A27DB-BD31-4B8C-83A1-F6EECF244321}">
                <p14:modId xmlns:p14="http://schemas.microsoft.com/office/powerpoint/2010/main" val="2300323097"/>
              </p:ext>
            </p:extLst>
          </p:nvPr>
        </p:nvGraphicFramePr>
        <p:xfrm>
          <a:off x="1805940" y="1485900"/>
          <a:ext cx="8077200" cy="3111500"/>
        </p:xfrm>
        <a:graphic>
          <a:graphicData uri="http://schemas.openxmlformats.org/presentationml/2006/ole">
            <mc:AlternateContent xmlns:mc="http://schemas.openxmlformats.org/markup-compatibility/2006">
              <mc:Choice xmlns:v="urn:schemas-microsoft-com:vml" Requires="v">
                <p:oleObj name="Worksheet" r:id="rId6" imgW="8086700" imgH="3114720" progId="Excel.Sheet.12">
                  <p:embed/>
                </p:oleObj>
              </mc:Choice>
              <mc:Fallback>
                <p:oleObj name="Worksheet" r:id="rId6" imgW="8086700" imgH="3114720" progId="Excel.Sheet.1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940" y="1485900"/>
                        <a:ext cx="8077200" cy="311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198120" y="133350"/>
            <a:ext cx="8260080" cy="708479"/>
          </a:xfrm>
        </p:spPr>
        <p:txBody>
          <a:bodyPr/>
          <a:lstStyle/>
          <a:p>
            <a:r>
              <a:rPr lang="en-US" dirty="0"/>
              <a:t>In Japan, desired emotions related to security are again strongly associated with all concepts</a:t>
            </a:r>
          </a:p>
        </p:txBody>
      </p:sp>
      <p:sp>
        <p:nvSpPr>
          <p:cNvPr id="9" name="Text Placeholder 8"/>
          <p:cNvSpPr>
            <a:spLocks noGrp="1"/>
          </p:cNvSpPr>
          <p:nvPr>
            <p:ph type="body" sz="quarter" idx="13"/>
          </p:nvPr>
        </p:nvSpPr>
        <p:spPr/>
        <p:txBody>
          <a:bodyPr/>
          <a:lstStyle/>
          <a:p>
            <a:r>
              <a:rPr lang="en-US" sz="1200" i="1" dirty="0"/>
              <a:t>Japanese B2B | Top 10 Strongest Emotions / Attributes with Concept </a:t>
            </a:r>
            <a:r>
              <a:rPr lang="en-US" sz="1050" i="1" dirty="0">
                <a:solidFill>
                  <a:schemeClr val="bg2">
                    <a:lumMod val="75000"/>
                  </a:schemeClr>
                </a:solidFill>
              </a:rPr>
              <a:t>(% ‘Yes’)</a:t>
            </a:r>
          </a:p>
        </p:txBody>
      </p:sp>
      <p:sp>
        <p:nvSpPr>
          <p:cNvPr id="10" name="Text Placeholder 9"/>
          <p:cNvSpPr>
            <a:spLocks noGrp="1"/>
          </p:cNvSpPr>
          <p:nvPr>
            <p:ph type="body" sz="quarter" idx="14"/>
          </p:nvPr>
        </p:nvSpPr>
        <p:spPr/>
        <p:txBody>
          <a:bodyPr/>
          <a:lstStyle/>
          <a:p>
            <a:r>
              <a:rPr lang="en-US" dirty="0"/>
              <a:t>Note:	Capital letters indicate statistical significance at the 90% confidence level.</a:t>
            </a:r>
          </a:p>
          <a:p>
            <a:r>
              <a:rPr lang="en-GB" dirty="0"/>
              <a:t>GR1.	Thinking about the product and all three screens you just saw, please decide </a:t>
            </a:r>
            <a:r>
              <a:rPr lang="en-GB" u="sng" dirty="0"/>
              <a:t>whether the word you see on the screen describes the product</a:t>
            </a:r>
            <a:r>
              <a:rPr lang="en-GB" dirty="0"/>
              <a:t>.</a:t>
            </a:r>
            <a:r>
              <a:rPr lang="en-US" dirty="0"/>
              <a:t> </a:t>
            </a:r>
            <a:r>
              <a:rPr lang="en-GB" dirty="0"/>
              <a:t>Does the word describe the product?</a:t>
            </a:r>
            <a:endParaRPr lang="en-US" dirty="0"/>
          </a:p>
          <a:p>
            <a:r>
              <a:rPr lang="en-US" dirty="0"/>
              <a:t>GR2.	</a:t>
            </a:r>
            <a:r>
              <a:rPr lang="en-GB" dirty="0"/>
              <a:t>Now, we’d like you to imagine that you are using the product you just saw. Please decide whether the word on the screen </a:t>
            </a:r>
            <a:r>
              <a:rPr lang="en-GB" u="sng" dirty="0"/>
              <a:t>describes how you imagine you’d feel while using or after using the product</a:t>
            </a:r>
            <a:r>
              <a:rPr lang="en-GB" dirty="0"/>
              <a:t>. Does the word describe how you would 	feel while using the product? </a:t>
            </a:r>
            <a:endParaRPr lang="en-US" dirty="0"/>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56</a:t>
            </a:fld>
            <a:endParaRPr lang="en-US" dirty="0">
              <a:solidFill>
                <a:prstClr val="white"/>
              </a:solidFill>
            </a:endParaRPr>
          </a:p>
        </p:txBody>
      </p:sp>
      <p:graphicFrame>
        <p:nvGraphicFramePr>
          <p:cNvPr id="27" name="Table 26"/>
          <p:cNvGraphicFramePr>
            <a:graphicFrameLocks noGrp="1"/>
          </p:cNvGraphicFramePr>
          <p:nvPr/>
        </p:nvGraphicFramePr>
        <p:xfrm>
          <a:off x="304800" y="1604272"/>
          <a:ext cx="8595360" cy="2562225"/>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tblGrid>
              <a:tr h="2562225">
                <a:tc>
                  <a:txBody>
                    <a:bodyPr/>
                    <a:lstStyle/>
                    <a:p>
                      <a:endParaRPr lang="en-US" sz="1050" b="0" i="1" dirty="0">
                        <a:solidFill>
                          <a:schemeClr val="bg2">
                            <a:lumMod val="50000"/>
                          </a:schemeClr>
                        </a:solidFill>
                      </a:endParaRPr>
                    </a:p>
                  </a:txBody>
                  <a:tcP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9" name="Picture 5" descr="C:\Users\cmitchell\Desktop\1280px-Flag_of_Japan.svg.png"/>
          <p:cNvPicPr>
            <a:picLocks noChangeAspect="1" noChangeArrowheads="1"/>
          </p:cNvPicPr>
          <p:nvPr/>
        </p:nvPicPr>
        <p:blipFill>
          <a:blip r:embed="rId8" cstate="screen"/>
          <a:srcRect/>
          <a:stretch>
            <a:fillRect/>
          </a:stretch>
        </p:blipFill>
        <p:spPr bwMode="auto">
          <a:xfrm>
            <a:off x="8514081" y="88900"/>
            <a:ext cx="502920" cy="335148"/>
          </a:xfrm>
          <a:prstGeom prst="rect">
            <a:avLst/>
          </a:prstGeom>
          <a:noFill/>
          <a:ln>
            <a:solidFill>
              <a:schemeClr val="bg2"/>
            </a:solidFill>
          </a:ln>
        </p:spPr>
      </p:pic>
      <p:sp>
        <p:nvSpPr>
          <p:cNvPr id="28" name="TextBox 27"/>
          <p:cNvSpPr txBox="1"/>
          <p:nvPr/>
        </p:nvSpPr>
        <p:spPr>
          <a:xfrm>
            <a:off x="4112558" y="1239483"/>
            <a:ext cx="1381125" cy="694944"/>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134</a:t>
            </a:r>
          </a:p>
        </p:txBody>
      </p:sp>
      <p:sp>
        <p:nvSpPr>
          <p:cNvPr id="29" name="TextBox 28"/>
          <p:cNvSpPr txBox="1"/>
          <p:nvPr/>
        </p:nvSpPr>
        <p:spPr>
          <a:xfrm>
            <a:off x="5665571" y="1239483"/>
            <a:ext cx="1381125" cy="694944"/>
          </a:xfrm>
          <a:prstGeom prst="rect">
            <a:avLst/>
          </a:prstGeom>
          <a:noFill/>
        </p:spPr>
        <p:txBody>
          <a:bodyPr vert="horz" wrap="square" lIns="0" tIns="0" rIns="0" bIns="0" rtlCol="0">
            <a:noAutofit/>
          </a:bodyPr>
          <a:lstStyle/>
          <a:p>
            <a:pPr algn="ctr"/>
            <a:r>
              <a:rPr lang="en-US" sz="1200" b="1" dirty="0">
                <a:solidFill>
                  <a:srgbClr val="003C71"/>
                </a:solidFill>
              </a:rPr>
              <a:t>Concept B</a:t>
            </a:r>
          </a:p>
          <a:p>
            <a:pPr algn="ctr"/>
            <a:r>
              <a:rPr lang="en-US" sz="1000" dirty="0">
                <a:solidFill>
                  <a:srgbClr val="003C71"/>
                </a:solidFill>
              </a:rPr>
              <a:t>n = 133</a:t>
            </a:r>
          </a:p>
        </p:txBody>
      </p:sp>
      <p:sp>
        <p:nvSpPr>
          <p:cNvPr id="30" name="TextBox 29"/>
          <p:cNvSpPr txBox="1"/>
          <p:nvPr/>
        </p:nvSpPr>
        <p:spPr>
          <a:xfrm>
            <a:off x="7218583" y="1239483"/>
            <a:ext cx="1381125" cy="694944"/>
          </a:xfrm>
          <a:prstGeom prst="rect">
            <a:avLst/>
          </a:prstGeom>
          <a:noFill/>
        </p:spPr>
        <p:txBody>
          <a:bodyPr vert="horz" wrap="square" lIns="0" tIns="0" rIns="0" bIns="0" rtlCol="0">
            <a:noAutofit/>
          </a:bodyPr>
          <a:lstStyle/>
          <a:p>
            <a:pPr algn="ctr"/>
            <a:r>
              <a:rPr lang="en-US" sz="1200" b="1" dirty="0">
                <a:solidFill>
                  <a:schemeClr val="tx2"/>
                </a:solidFill>
              </a:rPr>
              <a:t>Concept C</a:t>
            </a:r>
          </a:p>
          <a:p>
            <a:pPr algn="ctr"/>
            <a:r>
              <a:rPr lang="en-US" sz="1000" dirty="0">
                <a:solidFill>
                  <a:srgbClr val="003C71"/>
                </a:solidFill>
              </a:rPr>
              <a:t>n = </a:t>
            </a:r>
            <a:r>
              <a:rPr lang="en-US" sz="1000" dirty="0">
                <a:solidFill>
                  <a:schemeClr val="tx2"/>
                </a:solidFill>
              </a:rPr>
              <a:t>132</a:t>
            </a:r>
          </a:p>
        </p:txBody>
      </p:sp>
      <p:sp>
        <p:nvSpPr>
          <p:cNvPr id="32" name="Rounded Rectangle 31"/>
          <p:cNvSpPr/>
          <p:nvPr/>
        </p:nvSpPr>
        <p:spPr>
          <a:xfrm>
            <a:off x="3210426" y="2220495"/>
            <a:ext cx="5852160" cy="1079500"/>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32"/>
          <p:cNvGrpSpPr/>
          <p:nvPr/>
        </p:nvGrpSpPr>
        <p:grpSpPr>
          <a:xfrm>
            <a:off x="8562975" y="468313"/>
            <a:ext cx="400050" cy="359465"/>
            <a:chOff x="4733925" y="458788"/>
            <a:chExt cx="876300" cy="787400"/>
          </a:xfrm>
          <a:solidFill>
            <a:schemeClr val="accent2"/>
          </a:solidFill>
        </p:grpSpPr>
        <p:sp>
          <p:nvSpPr>
            <p:cNvPr id="34"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1" name="Rectangle 20"/>
          <p:cNvSpPr/>
          <p:nvPr/>
        </p:nvSpPr>
        <p:spPr>
          <a:xfrm>
            <a:off x="228600" y="1706880"/>
            <a:ext cx="1892300" cy="774550"/>
          </a:xfrm>
          <a:prstGeom prst="rect">
            <a:avLst/>
          </a:prstGeom>
          <a:solidFill>
            <a:schemeClr val="bg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u="sng" dirty="0">
                <a:solidFill>
                  <a:schemeClr val="tx1">
                    <a:lumMod val="75000"/>
                    <a:lumOff val="25000"/>
                  </a:schemeClr>
                </a:solidFill>
              </a:rPr>
              <a:t>Most Important Emotions</a:t>
            </a:r>
            <a:r>
              <a:rPr lang="en-US" sz="1100" dirty="0">
                <a:solidFill>
                  <a:schemeClr val="tx1">
                    <a:lumMod val="75000"/>
                    <a:lumOff val="25000"/>
                  </a:schemeClr>
                </a:solidFill>
              </a:rPr>
              <a:t>:</a:t>
            </a:r>
          </a:p>
          <a:p>
            <a:pPr marL="228600" indent="-228600">
              <a:buAutoNum type="arabicPeriod"/>
            </a:pPr>
            <a:r>
              <a:rPr lang="en-US" sz="1100" dirty="0">
                <a:solidFill>
                  <a:schemeClr val="tx1">
                    <a:lumMod val="75000"/>
                    <a:lumOff val="25000"/>
                  </a:schemeClr>
                </a:solidFill>
              </a:rPr>
              <a:t>Secure</a:t>
            </a:r>
          </a:p>
          <a:p>
            <a:pPr marL="228600" indent="-228600">
              <a:buFontTx/>
              <a:buAutoNum type="arabicPeriod"/>
            </a:pPr>
            <a:r>
              <a:rPr lang="en-US" sz="1100" dirty="0">
                <a:solidFill>
                  <a:schemeClr val="tx1">
                    <a:lumMod val="75000"/>
                    <a:lumOff val="25000"/>
                  </a:schemeClr>
                </a:solidFill>
              </a:rPr>
              <a:t>Safe</a:t>
            </a:r>
          </a:p>
          <a:p>
            <a:pPr marL="228600" indent="-228600">
              <a:buAutoNum type="arabicPeriod"/>
            </a:pPr>
            <a:r>
              <a:rPr lang="en-US" sz="1100" dirty="0">
                <a:solidFill>
                  <a:schemeClr val="tx1">
                    <a:lumMod val="75000"/>
                    <a:lumOff val="25000"/>
                  </a:schemeClr>
                </a:solidFill>
              </a:rPr>
              <a:t>Protected</a:t>
            </a:r>
          </a:p>
        </p:txBody>
      </p:sp>
      <p:sp>
        <p:nvSpPr>
          <p:cNvPr id="23" name="Rectangle 22"/>
          <p:cNvSpPr/>
          <p:nvPr/>
        </p:nvSpPr>
        <p:spPr>
          <a:xfrm>
            <a:off x="165100" y="3486150"/>
            <a:ext cx="3017520" cy="704850"/>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lumMod val="75000"/>
                    <a:lumOff val="25000"/>
                  </a:schemeClr>
                </a:solidFill>
              </a:rPr>
              <a:t>Concepts align well with “peace of mind” and other related emotions, as well as Intel Corporate Brand Attribute “smart”</a:t>
            </a:r>
          </a:p>
        </p:txBody>
      </p:sp>
    </p:spTree>
    <p:extLst>
      <p:ext uri="{BB962C8B-B14F-4D97-AF65-F5344CB8AC3E}">
        <p14:creationId xmlns:p14="http://schemas.microsoft.com/office/powerpoint/2010/main" val="1722445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228600" y="133350"/>
            <a:ext cx="8318500" cy="708479"/>
          </a:xfrm>
        </p:spPr>
        <p:txBody>
          <a:bodyPr/>
          <a:lstStyle/>
          <a:p>
            <a:r>
              <a:rPr lang="en-US" dirty="0"/>
              <a:t>Similar to other markets, in Germany, all concepts align with desired emotions</a:t>
            </a:r>
          </a:p>
        </p:txBody>
      </p:sp>
      <p:sp>
        <p:nvSpPr>
          <p:cNvPr id="9" name="Text Placeholder 8"/>
          <p:cNvSpPr>
            <a:spLocks noGrp="1"/>
          </p:cNvSpPr>
          <p:nvPr>
            <p:ph type="body" sz="quarter" idx="13"/>
          </p:nvPr>
        </p:nvSpPr>
        <p:spPr/>
        <p:txBody>
          <a:bodyPr/>
          <a:lstStyle/>
          <a:p>
            <a:r>
              <a:rPr lang="en-US" sz="1200" i="1" dirty="0"/>
              <a:t>German B2B | Top 10 Strongest Emotions / Attributes with Concept </a:t>
            </a:r>
            <a:r>
              <a:rPr lang="en-US" sz="1050" i="1" dirty="0">
                <a:solidFill>
                  <a:schemeClr val="bg2">
                    <a:lumMod val="75000"/>
                  </a:schemeClr>
                </a:solidFill>
              </a:rPr>
              <a:t>(% ‘Yes’)</a:t>
            </a:r>
          </a:p>
        </p:txBody>
      </p:sp>
      <p:sp>
        <p:nvSpPr>
          <p:cNvPr id="10" name="Text Placeholder 9"/>
          <p:cNvSpPr>
            <a:spLocks noGrp="1"/>
          </p:cNvSpPr>
          <p:nvPr>
            <p:ph type="body" sz="quarter" idx="14"/>
          </p:nvPr>
        </p:nvSpPr>
        <p:spPr/>
        <p:txBody>
          <a:bodyPr/>
          <a:lstStyle/>
          <a:p>
            <a:r>
              <a:rPr lang="en-US" dirty="0"/>
              <a:t>Note:	Capital letters indicate statistical significance at the 90% confidence level.</a:t>
            </a:r>
          </a:p>
          <a:p>
            <a:r>
              <a:rPr lang="en-GB" dirty="0"/>
              <a:t>GR1.	Thinking about the product and all three screens you just saw, please decide </a:t>
            </a:r>
            <a:r>
              <a:rPr lang="en-GB" u="sng" dirty="0"/>
              <a:t>whether the word you see on the screen describes the product</a:t>
            </a:r>
            <a:r>
              <a:rPr lang="en-GB" dirty="0"/>
              <a:t>.</a:t>
            </a:r>
            <a:r>
              <a:rPr lang="en-US" dirty="0"/>
              <a:t> </a:t>
            </a:r>
            <a:r>
              <a:rPr lang="en-GB" dirty="0"/>
              <a:t>Does the word describe the product?</a:t>
            </a:r>
            <a:endParaRPr lang="en-US" dirty="0"/>
          </a:p>
          <a:p>
            <a:r>
              <a:rPr lang="en-US" dirty="0"/>
              <a:t>GR2.	</a:t>
            </a:r>
            <a:r>
              <a:rPr lang="en-GB" dirty="0"/>
              <a:t>Now, we’d like you to imagine that you are using the product you just saw. Please decide whether the word on the screen </a:t>
            </a:r>
            <a:r>
              <a:rPr lang="en-GB" u="sng" dirty="0"/>
              <a:t>describes how you imagine you’d feel while using or after using the product</a:t>
            </a:r>
            <a:r>
              <a:rPr lang="en-GB" dirty="0"/>
              <a:t>. Does the word describe how you would 	feel while using the product? </a:t>
            </a:r>
            <a:endParaRPr lang="en-US" dirty="0"/>
          </a:p>
        </p:txBody>
      </p:sp>
      <p:sp>
        <p:nvSpPr>
          <p:cNvPr id="26" name="Slide Number Placeholder 25"/>
          <p:cNvSpPr>
            <a:spLocks noGrp="1"/>
          </p:cNvSpPr>
          <p:nvPr>
            <p:ph type="sldNum" sz="quarter" idx="12"/>
          </p:nvPr>
        </p:nvSpPr>
        <p:spPr/>
        <p:txBody>
          <a:bodyPr/>
          <a:lstStyle/>
          <a:p>
            <a:fld id="{AD853D7B-1EFE-4375-8708-B48456447D0F}" type="slidenum">
              <a:rPr lang="en-US" smtClean="0">
                <a:solidFill>
                  <a:prstClr val="white"/>
                </a:solidFill>
              </a:rPr>
              <a:pPr/>
              <a:t>57</a:t>
            </a:fld>
            <a:endParaRPr lang="en-US" dirty="0">
              <a:solidFill>
                <a:prstClr val="white"/>
              </a:solidFill>
            </a:endParaRPr>
          </a:p>
        </p:txBody>
      </p:sp>
      <p:graphicFrame>
        <p:nvGraphicFramePr>
          <p:cNvPr id="27" name="Table 26"/>
          <p:cNvGraphicFramePr>
            <a:graphicFrameLocks noGrp="1"/>
          </p:cNvGraphicFramePr>
          <p:nvPr/>
        </p:nvGraphicFramePr>
        <p:xfrm>
          <a:off x="304800" y="1604272"/>
          <a:ext cx="8595360" cy="2562225"/>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tblGrid>
              <a:tr h="2562225">
                <a:tc>
                  <a:txBody>
                    <a:bodyPr/>
                    <a:lstStyle/>
                    <a:p>
                      <a:endParaRPr lang="en-US" sz="1050" b="0" i="1" dirty="0">
                        <a:solidFill>
                          <a:schemeClr val="bg2">
                            <a:lumMod val="50000"/>
                          </a:schemeClr>
                        </a:solidFill>
                      </a:endParaRPr>
                    </a:p>
                  </a:txBody>
                  <a:tcP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mpd="sng">
                      <a:noFill/>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0" name="Picture 4" descr="C:\Users\cmitchell\Desktop\1280px-Flag_of_Germany.svg.png"/>
          <p:cNvPicPr>
            <a:picLocks noChangeAspect="1" noChangeArrowheads="1"/>
          </p:cNvPicPr>
          <p:nvPr/>
        </p:nvPicPr>
        <p:blipFill>
          <a:blip r:embed="rId6" cstate="screen"/>
          <a:srcRect/>
          <a:stretch>
            <a:fillRect/>
          </a:stretch>
        </p:blipFill>
        <p:spPr bwMode="auto">
          <a:xfrm>
            <a:off x="8514081" y="88900"/>
            <a:ext cx="502920" cy="301752"/>
          </a:xfrm>
          <a:prstGeom prst="rect">
            <a:avLst/>
          </a:prstGeom>
          <a:noFill/>
        </p:spPr>
      </p:pic>
      <p:sp>
        <p:nvSpPr>
          <p:cNvPr id="31" name="TextBox 30"/>
          <p:cNvSpPr txBox="1"/>
          <p:nvPr/>
        </p:nvSpPr>
        <p:spPr>
          <a:xfrm>
            <a:off x="4249081" y="1220052"/>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A</a:t>
            </a:r>
          </a:p>
          <a:p>
            <a:pPr algn="ctr"/>
            <a:r>
              <a:rPr lang="en-US" sz="1000" dirty="0">
                <a:solidFill>
                  <a:srgbClr val="003C71"/>
                </a:solidFill>
              </a:rPr>
              <a:t>n = 133</a:t>
            </a:r>
          </a:p>
        </p:txBody>
      </p:sp>
      <p:sp>
        <p:nvSpPr>
          <p:cNvPr id="32" name="TextBox 31"/>
          <p:cNvSpPr txBox="1"/>
          <p:nvPr/>
        </p:nvSpPr>
        <p:spPr>
          <a:xfrm>
            <a:off x="5740181" y="1220052"/>
            <a:ext cx="1381125" cy="695325"/>
          </a:xfrm>
          <a:prstGeom prst="rect">
            <a:avLst/>
          </a:prstGeom>
          <a:noFill/>
        </p:spPr>
        <p:txBody>
          <a:bodyPr vert="horz" wrap="square" lIns="0" tIns="0" rIns="0" bIns="0" rtlCol="0">
            <a:noAutofit/>
          </a:bodyPr>
          <a:lstStyle/>
          <a:p>
            <a:pPr algn="ctr"/>
            <a:r>
              <a:rPr lang="en-US" sz="1200" b="1" dirty="0">
                <a:solidFill>
                  <a:schemeClr val="tx2"/>
                </a:solidFill>
              </a:rPr>
              <a:t>Concept B</a:t>
            </a:r>
          </a:p>
          <a:p>
            <a:pPr algn="ctr"/>
            <a:r>
              <a:rPr lang="en-US" sz="1000" dirty="0">
                <a:solidFill>
                  <a:srgbClr val="003C71"/>
                </a:solidFill>
              </a:rPr>
              <a:t>n = </a:t>
            </a:r>
            <a:r>
              <a:rPr lang="en-US" sz="1000" dirty="0">
                <a:solidFill>
                  <a:schemeClr val="tx2"/>
                </a:solidFill>
              </a:rPr>
              <a:t>133</a:t>
            </a:r>
          </a:p>
        </p:txBody>
      </p:sp>
      <p:sp>
        <p:nvSpPr>
          <p:cNvPr id="33" name="TextBox 32"/>
          <p:cNvSpPr txBox="1"/>
          <p:nvPr/>
        </p:nvSpPr>
        <p:spPr>
          <a:xfrm>
            <a:off x="7231281" y="1220052"/>
            <a:ext cx="1381125" cy="695325"/>
          </a:xfrm>
          <a:prstGeom prst="rect">
            <a:avLst/>
          </a:prstGeom>
          <a:noFill/>
        </p:spPr>
        <p:txBody>
          <a:bodyPr vert="horz" wrap="square" lIns="0" tIns="0" rIns="0" bIns="0" rtlCol="0">
            <a:noAutofit/>
          </a:bodyPr>
          <a:lstStyle/>
          <a:p>
            <a:pPr algn="ctr"/>
            <a:r>
              <a:rPr lang="en-US" sz="1200" b="1" dirty="0">
                <a:solidFill>
                  <a:srgbClr val="003C71"/>
                </a:solidFill>
              </a:rPr>
              <a:t>Concept C</a:t>
            </a:r>
          </a:p>
          <a:p>
            <a:pPr algn="ctr"/>
            <a:r>
              <a:rPr lang="en-US" sz="1000" dirty="0">
                <a:solidFill>
                  <a:srgbClr val="003C71"/>
                </a:solidFill>
              </a:rPr>
              <a:t>n = 134</a:t>
            </a:r>
          </a:p>
        </p:txBody>
      </p:sp>
      <p:sp>
        <p:nvSpPr>
          <p:cNvPr id="34" name="Rounded Rectangle 33"/>
          <p:cNvSpPr/>
          <p:nvPr/>
        </p:nvSpPr>
        <p:spPr>
          <a:xfrm>
            <a:off x="3654213" y="2243624"/>
            <a:ext cx="5299287" cy="24357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524292" name="Object 4"/>
          <p:cNvGraphicFramePr>
            <a:graphicFrameLocks/>
          </p:cNvGraphicFramePr>
          <p:nvPr>
            <p:extLst>
              <p:ext uri="{D42A27DB-BD31-4B8C-83A1-F6EECF244321}">
                <p14:modId xmlns:p14="http://schemas.microsoft.com/office/powerpoint/2010/main" val="3850639135"/>
              </p:ext>
            </p:extLst>
          </p:nvPr>
        </p:nvGraphicFramePr>
        <p:xfrm>
          <a:off x="1952625" y="1497013"/>
          <a:ext cx="7048500" cy="3111500"/>
        </p:xfrm>
        <a:graphic>
          <a:graphicData uri="http://schemas.openxmlformats.org/presentationml/2006/ole">
            <mc:AlternateContent xmlns:mc="http://schemas.openxmlformats.org/markup-compatibility/2006">
              <mc:Choice xmlns:v="urn:schemas-microsoft-com:vml" Requires="v">
                <p:oleObj name="Worksheet" r:id="rId7" imgW="7058033" imgH="3114720" progId="Excel.Sheet.12">
                  <p:embed/>
                </p:oleObj>
              </mc:Choice>
              <mc:Fallback>
                <p:oleObj name="Worksheet" r:id="rId7" imgW="7058033" imgH="3114720" progId="Excel.Sheet.12">
                  <p:embed/>
                  <p:pic>
                    <p:nvPicPr>
                      <p:cNvPr id="0"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2625" y="1497013"/>
                        <a:ext cx="7048500" cy="311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34"/>
          <p:cNvGrpSpPr/>
          <p:nvPr/>
        </p:nvGrpSpPr>
        <p:grpSpPr>
          <a:xfrm>
            <a:off x="8562975" y="468313"/>
            <a:ext cx="400050" cy="359465"/>
            <a:chOff x="4733925" y="458788"/>
            <a:chExt cx="876300" cy="787400"/>
          </a:xfrm>
          <a:solidFill>
            <a:schemeClr val="accent2"/>
          </a:solidFill>
        </p:grpSpPr>
        <p:sp>
          <p:nvSpPr>
            <p:cNvPr id="36"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Rectangle 21"/>
          <p:cNvSpPr/>
          <p:nvPr/>
        </p:nvSpPr>
        <p:spPr>
          <a:xfrm>
            <a:off x="228600" y="1684020"/>
            <a:ext cx="1892300" cy="774550"/>
          </a:xfrm>
          <a:prstGeom prst="rect">
            <a:avLst/>
          </a:prstGeom>
          <a:solidFill>
            <a:schemeClr val="bg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u="sng" dirty="0">
                <a:solidFill>
                  <a:schemeClr val="tx1">
                    <a:lumMod val="75000"/>
                    <a:lumOff val="25000"/>
                  </a:schemeClr>
                </a:solidFill>
              </a:rPr>
              <a:t>Most Important Emotions</a:t>
            </a:r>
            <a:r>
              <a:rPr lang="en-US" sz="1100" dirty="0">
                <a:solidFill>
                  <a:schemeClr val="tx1">
                    <a:lumMod val="75000"/>
                    <a:lumOff val="25000"/>
                  </a:schemeClr>
                </a:solidFill>
              </a:rPr>
              <a:t>:</a:t>
            </a:r>
          </a:p>
          <a:p>
            <a:pPr marL="228600" indent="-228600">
              <a:buFontTx/>
              <a:buAutoNum type="arabicPeriod"/>
            </a:pPr>
            <a:r>
              <a:rPr lang="en-US" sz="1100" dirty="0">
                <a:solidFill>
                  <a:schemeClr val="tx1">
                    <a:lumMod val="75000"/>
                    <a:lumOff val="25000"/>
                  </a:schemeClr>
                </a:solidFill>
              </a:rPr>
              <a:t>Protected</a:t>
            </a:r>
          </a:p>
          <a:p>
            <a:pPr marL="228600" indent="-228600">
              <a:buAutoNum type="arabicPeriod"/>
            </a:pPr>
            <a:r>
              <a:rPr lang="en-US" sz="1100" dirty="0">
                <a:solidFill>
                  <a:schemeClr val="tx1">
                    <a:lumMod val="75000"/>
                    <a:lumOff val="25000"/>
                  </a:schemeClr>
                </a:solidFill>
              </a:rPr>
              <a:t>Secure</a:t>
            </a:r>
          </a:p>
          <a:p>
            <a:pPr marL="228600" indent="-228600">
              <a:buAutoNum type="arabicPeriod"/>
            </a:pPr>
            <a:r>
              <a:rPr lang="en-US" sz="1100" dirty="0">
                <a:solidFill>
                  <a:schemeClr val="tx1">
                    <a:lumMod val="75000"/>
                    <a:lumOff val="25000"/>
                  </a:schemeClr>
                </a:solidFill>
              </a:rPr>
              <a:t>Safe</a:t>
            </a:r>
          </a:p>
        </p:txBody>
      </p:sp>
      <p:sp>
        <p:nvSpPr>
          <p:cNvPr id="23" name="Rounded Rectangle 22"/>
          <p:cNvSpPr/>
          <p:nvPr/>
        </p:nvSpPr>
        <p:spPr>
          <a:xfrm>
            <a:off x="3654213" y="2764324"/>
            <a:ext cx="5299287" cy="510271"/>
          </a:xfrm>
          <a:prstGeom prst="round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165100" y="3451860"/>
            <a:ext cx="3180080" cy="844550"/>
          </a:xfrm>
          <a:prstGeom prst="rect">
            <a:avLst/>
          </a:prstGeom>
          <a:solidFill>
            <a:schemeClr val="tx2">
              <a:lumMod val="20000"/>
              <a:lumOff val="80000"/>
            </a:scheme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lumMod val="75000"/>
                    <a:lumOff val="25000"/>
                  </a:schemeClr>
                </a:solidFill>
              </a:rPr>
              <a:t>In addition to associations with security territories “peace of mind” and “confident”, concepts in Germany also align with Intel Corporate Brand Attribute “bold” but not “smart”</a:t>
            </a:r>
          </a:p>
        </p:txBody>
      </p:sp>
    </p:spTree>
    <p:extLst>
      <p:ext uri="{BB962C8B-B14F-4D97-AF65-F5344CB8AC3E}">
        <p14:creationId xmlns:p14="http://schemas.microsoft.com/office/powerpoint/2010/main" val="1722445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108061"/>
            <a:ext cx="8688387" cy="2035313"/>
          </a:xfrm>
        </p:spPr>
        <p:txBody>
          <a:bodyPr/>
          <a:lstStyle/>
          <a:p>
            <a:r>
              <a:rPr lang="en-US" dirty="0"/>
              <a:t>SECTION 3 </a:t>
            </a:r>
            <a:br>
              <a:rPr lang="en-US" dirty="0"/>
            </a:br>
            <a:r>
              <a:rPr lang="en-US" sz="3600" dirty="0"/>
              <a:t>DESIGN INSIGHTS &amp; RECOMMENDATIONS</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75260" y="1021508"/>
            <a:ext cx="6248400" cy="1076232"/>
          </a:xfrm>
          <a:prstGeom prst="rect">
            <a:avLst/>
          </a:prstGeom>
          <a:noFill/>
        </p:spPr>
        <p:txBody>
          <a:bodyPr vert="horz" wrap="square" lIns="0" tIns="0" rIns="0" bIns="0" rtlCol="0">
            <a:noAutofit/>
          </a:bodyPr>
          <a:lstStyle/>
          <a:p>
            <a:pPr marL="465138" indent="-406400">
              <a:spcAft>
                <a:spcPts val="300"/>
              </a:spcAft>
              <a:buFont typeface="+mj-lt"/>
              <a:buAutoNum type="arabicPeriod"/>
            </a:pPr>
            <a:r>
              <a:rPr lang="en-US" sz="1200" b="1" dirty="0">
                <a:solidFill>
                  <a:schemeClr val="accent2"/>
                </a:solidFill>
              </a:rPr>
              <a:t>Place more emphasis on perfecting the design of first screen </a:t>
            </a:r>
            <a:r>
              <a:rPr lang="en-US" sz="1200" dirty="0">
                <a:solidFill>
                  <a:schemeClr val="accent2"/>
                </a:solidFill>
              </a:rPr>
              <a:t>since first impressions matter; </a:t>
            </a:r>
            <a:r>
              <a:rPr lang="en-US" sz="1050" dirty="0">
                <a:solidFill>
                  <a:schemeClr val="bg2">
                    <a:lumMod val="50000"/>
                  </a:schemeClr>
                </a:solidFill>
              </a:rPr>
              <a:t>when respondents dislike the first screen, overall ratings and those of subsequent screens tend to be more negative</a:t>
            </a:r>
          </a:p>
          <a:p>
            <a:pPr marL="465138" indent="-406400">
              <a:spcAft>
                <a:spcPts val="300"/>
              </a:spcAft>
              <a:buFont typeface="+mj-lt"/>
              <a:buAutoNum type="arabicPeriod"/>
            </a:pPr>
            <a:endParaRPr lang="en-US" sz="1050" dirty="0">
              <a:solidFill>
                <a:schemeClr val="bg2">
                  <a:lumMod val="50000"/>
                </a:schemeClr>
              </a:solidFill>
            </a:endParaRPr>
          </a:p>
          <a:p>
            <a:pPr marL="465138" indent="-406400">
              <a:spcAft>
                <a:spcPts val="300"/>
              </a:spcAft>
              <a:buFont typeface="+mj-lt"/>
              <a:buAutoNum type="arabicPeriod"/>
            </a:pPr>
            <a:r>
              <a:rPr lang="en-US" sz="1200" b="1" dirty="0">
                <a:solidFill>
                  <a:schemeClr val="accent2"/>
                </a:solidFill>
              </a:rPr>
              <a:t>Avoid images of people </a:t>
            </a:r>
            <a:r>
              <a:rPr lang="en-US" sz="1200" dirty="0">
                <a:solidFill>
                  <a:schemeClr val="accent2"/>
                </a:solidFill>
              </a:rPr>
              <a:t>because they are polarizing; </a:t>
            </a:r>
            <a:r>
              <a:rPr lang="en-US" sz="1200" b="1" dirty="0">
                <a:solidFill>
                  <a:schemeClr val="accent2"/>
                </a:solidFill>
              </a:rPr>
              <a:t>cityscape images perform well for B2B</a:t>
            </a:r>
            <a:r>
              <a:rPr lang="en-US" sz="1200" dirty="0">
                <a:solidFill>
                  <a:schemeClr val="accent2"/>
                </a:solidFill>
              </a:rPr>
              <a:t>; </a:t>
            </a:r>
            <a:r>
              <a:rPr lang="en-US" sz="1050" dirty="0">
                <a:solidFill>
                  <a:schemeClr val="bg2">
                    <a:lumMod val="50000"/>
                  </a:schemeClr>
                </a:solidFill>
              </a:rPr>
              <a:t>images of people can distract from product functionality and can alienate those who do not see themselves reflected in the people shown</a:t>
            </a:r>
          </a:p>
          <a:p>
            <a:pPr marL="465138" indent="-406400">
              <a:spcAft>
                <a:spcPts val="300"/>
              </a:spcAft>
              <a:buFont typeface="+mj-lt"/>
              <a:buAutoNum type="arabicPeriod"/>
            </a:pPr>
            <a:endParaRPr lang="en-US" sz="1050" dirty="0">
              <a:solidFill>
                <a:schemeClr val="bg2">
                  <a:lumMod val="50000"/>
                </a:schemeClr>
              </a:solidFill>
            </a:endParaRPr>
          </a:p>
          <a:p>
            <a:pPr marL="912813" lvl="1" indent="-227013">
              <a:spcAft>
                <a:spcPts val="300"/>
              </a:spcAft>
              <a:buFont typeface="Arial" pitchFamily="34" charset="0"/>
              <a:buChar char="•"/>
            </a:pPr>
            <a:endParaRPr lang="en-US" sz="1050" dirty="0">
              <a:solidFill>
                <a:schemeClr val="bg2">
                  <a:lumMod val="50000"/>
                </a:schemeClr>
              </a:solidFill>
            </a:endParaRPr>
          </a:p>
          <a:p>
            <a:pPr marL="912813" lvl="1" indent="-227013">
              <a:spcAft>
                <a:spcPts val="300"/>
              </a:spcAft>
              <a:buFont typeface="Arial" pitchFamily="34" charset="0"/>
              <a:buChar char="•"/>
            </a:pPr>
            <a:endParaRPr lang="en-US" sz="1050" dirty="0">
              <a:solidFill>
                <a:schemeClr val="bg2">
                  <a:lumMod val="50000"/>
                </a:schemeClr>
              </a:solidFill>
            </a:endParaRPr>
          </a:p>
          <a:p>
            <a:pPr marL="465138" indent="-406400">
              <a:spcAft>
                <a:spcPts val="600"/>
              </a:spcAft>
              <a:buFont typeface="+mj-lt"/>
              <a:buAutoNum type="arabicPeriod"/>
            </a:pPr>
            <a:endParaRPr lang="en-US" sz="100" b="1" dirty="0">
              <a:solidFill>
                <a:schemeClr val="accent2"/>
              </a:solidFill>
            </a:endParaRPr>
          </a:p>
          <a:p>
            <a:pPr marL="465138" indent="-406400">
              <a:spcAft>
                <a:spcPts val="300"/>
              </a:spcAft>
              <a:buFont typeface="+mj-lt"/>
              <a:buAutoNum type="arabicPeriod"/>
            </a:pPr>
            <a:r>
              <a:rPr lang="en-US" sz="1200" b="1" dirty="0">
                <a:solidFill>
                  <a:schemeClr val="accent2"/>
                </a:solidFill>
              </a:rPr>
              <a:t>Avoid color washes over images of people</a:t>
            </a:r>
            <a:r>
              <a:rPr lang="en-US" sz="1200" dirty="0">
                <a:solidFill>
                  <a:schemeClr val="accent2"/>
                </a:solidFill>
              </a:rPr>
              <a:t> </a:t>
            </a:r>
            <a:r>
              <a:rPr lang="en-US" sz="1050" dirty="0">
                <a:solidFill>
                  <a:schemeClr val="accent2"/>
                </a:solidFill>
              </a:rPr>
              <a:t>– color wash dilutes the impact of both the color and the image; </a:t>
            </a:r>
            <a:r>
              <a:rPr lang="en-US" sz="1050" dirty="0">
                <a:solidFill>
                  <a:schemeClr val="tx1">
                    <a:lumMod val="65000"/>
                    <a:lumOff val="35000"/>
                  </a:schemeClr>
                </a:solidFill>
              </a:rPr>
              <a:t>consider exploring whether color washes over images of inanimate objects work better in qual</a:t>
            </a:r>
          </a:p>
          <a:p>
            <a:pPr marL="465138" indent="-406400">
              <a:spcAft>
                <a:spcPts val="300"/>
              </a:spcAft>
              <a:buFont typeface="+mj-lt"/>
              <a:buAutoNum type="arabicPeriod"/>
            </a:pPr>
            <a:endParaRPr lang="en-US" sz="1050" dirty="0">
              <a:solidFill>
                <a:schemeClr val="bg2">
                  <a:lumMod val="50000"/>
                </a:schemeClr>
              </a:solidFill>
            </a:endParaRPr>
          </a:p>
          <a:p>
            <a:pPr marL="465138" indent="-406400">
              <a:spcAft>
                <a:spcPts val="300"/>
              </a:spcAft>
              <a:buFont typeface="+mj-lt"/>
              <a:buAutoNum type="arabicPeriod"/>
            </a:pPr>
            <a:r>
              <a:rPr lang="en-US" sz="1200" b="1" dirty="0">
                <a:solidFill>
                  <a:schemeClr val="accent2"/>
                </a:solidFill>
              </a:rPr>
              <a:t>Concept A’s McAfee shield is a safe option</a:t>
            </a:r>
            <a:r>
              <a:rPr lang="en-US" sz="1200" dirty="0">
                <a:solidFill>
                  <a:schemeClr val="accent2"/>
                </a:solidFill>
              </a:rPr>
              <a:t>; </a:t>
            </a:r>
            <a:r>
              <a:rPr lang="en-US" sz="1050" dirty="0">
                <a:solidFill>
                  <a:schemeClr val="bg2">
                    <a:lumMod val="50000"/>
                  </a:schemeClr>
                </a:solidFill>
              </a:rPr>
              <a:t>many like Concept A’s clean, simple design and the McAfee shield, but it garners less attention than the images</a:t>
            </a:r>
          </a:p>
        </p:txBody>
      </p:sp>
      <p:sp>
        <p:nvSpPr>
          <p:cNvPr id="4" name="Title 3"/>
          <p:cNvSpPr>
            <a:spLocks noGrp="1"/>
          </p:cNvSpPr>
          <p:nvPr>
            <p:ph type="title"/>
          </p:nvPr>
        </p:nvSpPr>
        <p:spPr/>
        <p:txBody>
          <a:bodyPr anchor="t"/>
          <a:lstStyle/>
          <a:p>
            <a:r>
              <a:rPr lang="en-US" sz="2400" dirty="0"/>
              <a:t>Design Insights &amp; Recommendations </a:t>
            </a:r>
            <a:r>
              <a:rPr lang="en-US" sz="1800" dirty="0">
                <a:solidFill>
                  <a:schemeClr val="accent2"/>
                </a:solidFill>
              </a:rPr>
              <a:t>(1 / 8)</a:t>
            </a:r>
            <a:endParaRPr lang="en-US" sz="2400" dirty="0">
              <a:solidFill>
                <a:schemeClr val="accent2"/>
              </a:solidFill>
            </a:endParaRP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59</a:t>
            </a:fld>
            <a:endParaRPr lang="en-US" dirty="0">
              <a:solidFill>
                <a:prstClr val="white"/>
              </a:solidFill>
            </a:endParaRPr>
          </a:p>
        </p:txBody>
      </p:sp>
      <p:sp>
        <p:nvSpPr>
          <p:cNvPr id="5" name="Rectangle 4"/>
          <p:cNvSpPr/>
          <p:nvPr/>
        </p:nvSpPr>
        <p:spPr>
          <a:xfrm>
            <a:off x="277248" y="512528"/>
            <a:ext cx="8571477" cy="307777"/>
          </a:xfrm>
          <a:prstGeom prst="rect">
            <a:avLst/>
          </a:prstGeom>
        </p:spPr>
        <p:txBody>
          <a:bodyPr wrap="square" lIns="0" tIns="0" rIns="0" bIns="0" anchor="ctr">
            <a:noAutofit/>
          </a:bodyPr>
          <a:lstStyle/>
          <a:p>
            <a:pPr>
              <a:spcBef>
                <a:spcPts val="300"/>
              </a:spcBef>
            </a:pPr>
            <a:r>
              <a:rPr lang="en-US" sz="2000" kern="0" dirty="0">
                <a:solidFill>
                  <a:schemeClr val="tx2"/>
                </a:solidFill>
                <a:latin typeface="+mj-lt"/>
                <a:ea typeface="Segoe UI" pitchFamily="34" charset="0"/>
                <a:cs typeface="Arial" pitchFamily="34" charset="0"/>
              </a:rPr>
              <a:t>Welcome / Splash / Login (Consumer &amp; B2B)  |  Overall Impact &amp; Images</a:t>
            </a:r>
          </a:p>
        </p:txBody>
      </p:sp>
      <p:pic>
        <p:nvPicPr>
          <p:cNvPr id="7" name="Picture 4" descr="\\10.1.11.169\Projects\122_Sack\122-151417 Intel - Intel Security UI Design (Quant)\2_Project Design\Questionnaire\Exhibits &amp; Stimuli\USConsumerPC_B1.png"/>
          <p:cNvPicPr>
            <a:picLocks noChangeAspect="1" noChangeArrowheads="1"/>
          </p:cNvPicPr>
          <p:nvPr/>
        </p:nvPicPr>
        <p:blipFill>
          <a:blip r:embed="rId3" cstate="screen"/>
          <a:srcRect r="9843"/>
          <a:stretch>
            <a:fillRect/>
          </a:stretch>
        </p:blipFill>
        <p:spPr bwMode="auto">
          <a:xfrm>
            <a:off x="6947282" y="1472474"/>
            <a:ext cx="901318" cy="914400"/>
          </a:xfrm>
          <a:prstGeom prst="rect">
            <a:avLst/>
          </a:prstGeom>
          <a:noFill/>
          <a:ln>
            <a:solidFill>
              <a:schemeClr val="tx1"/>
            </a:solidFill>
          </a:ln>
        </p:spPr>
      </p:pic>
      <p:sp>
        <p:nvSpPr>
          <p:cNvPr id="25" name="Rectangle 24"/>
          <p:cNvSpPr/>
          <p:nvPr/>
        </p:nvSpPr>
        <p:spPr>
          <a:xfrm>
            <a:off x="6405824" y="1368998"/>
            <a:ext cx="604653" cy="307777"/>
          </a:xfrm>
          <a:prstGeom prst="rect">
            <a:avLst/>
          </a:prstGeom>
        </p:spPr>
        <p:txBody>
          <a:bodyPr wrap="none">
            <a:spAutoFit/>
          </a:bodyPr>
          <a:lstStyle/>
          <a:p>
            <a:r>
              <a:rPr lang="en-US" sz="1400" b="1" dirty="0">
                <a:solidFill>
                  <a:schemeClr val="tx1">
                    <a:lumMod val="85000"/>
                    <a:lumOff val="15000"/>
                  </a:schemeClr>
                </a:solidFill>
              </a:rPr>
              <a:t>2 &amp; 3</a:t>
            </a:r>
            <a:endParaRPr lang="en-US" b="1" dirty="0">
              <a:solidFill>
                <a:schemeClr val="tx1">
                  <a:lumMod val="85000"/>
                  <a:lumOff val="15000"/>
                </a:schemeClr>
              </a:solidFill>
            </a:endParaRPr>
          </a:p>
        </p:txBody>
      </p:sp>
      <p:pic>
        <p:nvPicPr>
          <p:cNvPr id="38" name="Picture 4" descr="\\10.1.11.169\Projects\122_Sack\122-151417 Intel - Intel Security UI Design (Quant)\2_Project Design\Questionnaire\Exhibits &amp; Stimuli\USConsumerPC_A1.png"/>
          <p:cNvPicPr>
            <a:picLocks noChangeAspect="1" noChangeArrowheads="1"/>
          </p:cNvPicPr>
          <p:nvPr/>
        </p:nvPicPr>
        <p:blipFill>
          <a:blip r:embed="rId4" cstate="screen"/>
          <a:srcRect/>
          <a:stretch>
            <a:fillRect/>
          </a:stretch>
        </p:blipFill>
        <p:spPr bwMode="auto">
          <a:xfrm>
            <a:off x="8072421" y="1472474"/>
            <a:ext cx="904895" cy="914400"/>
          </a:xfrm>
          <a:prstGeom prst="rect">
            <a:avLst/>
          </a:prstGeom>
          <a:noFill/>
          <a:ln>
            <a:solidFill>
              <a:schemeClr val="tx1"/>
            </a:solidFill>
          </a:ln>
        </p:spPr>
      </p:pic>
      <p:sp>
        <p:nvSpPr>
          <p:cNvPr id="39" name="TextBox 38"/>
          <p:cNvSpPr txBox="1"/>
          <p:nvPr/>
        </p:nvSpPr>
        <p:spPr>
          <a:xfrm>
            <a:off x="8036795" y="1401224"/>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sp>
        <p:nvSpPr>
          <p:cNvPr id="41" name="Rectangle 40"/>
          <p:cNvSpPr/>
          <p:nvPr/>
        </p:nvSpPr>
        <p:spPr>
          <a:xfrm>
            <a:off x="6690360" y="1218478"/>
            <a:ext cx="1314637" cy="215444"/>
          </a:xfrm>
          <a:prstGeom prst="rect">
            <a:avLst/>
          </a:prstGeom>
        </p:spPr>
        <p:txBody>
          <a:bodyPr wrap="square" anchor="ctr">
            <a:spAutoFit/>
          </a:bodyPr>
          <a:lstStyle/>
          <a:p>
            <a:pPr algn="r"/>
            <a:r>
              <a:rPr lang="en-US" sz="800" b="1" dirty="0">
                <a:solidFill>
                  <a:schemeClr val="tx1">
                    <a:lumMod val="85000"/>
                    <a:lumOff val="15000"/>
                  </a:schemeClr>
                </a:solidFill>
              </a:rPr>
              <a:t>Consumer Concept B</a:t>
            </a:r>
            <a:endParaRPr lang="en-US" sz="1000" b="1" dirty="0">
              <a:solidFill>
                <a:schemeClr val="tx1">
                  <a:lumMod val="85000"/>
                  <a:lumOff val="15000"/>
                </a:schemeClr>
              </a:solidFill>
            </a:endParaRPr>
          </a:p>
        </p:txBody>
      </p:sp>
      <p:sp>
        <p:nvSpPr>
          <p:cNvPr id="44" name="Rectangle 43"/>
          <p:cNvSpPr/>
          <p:nvPr/>
        </p:nvSpPr>
        <p:spPr>
          <a:xfrm>
            <a:off x="7795260" y="1218478"/>
            <a:ext cx="1345116" cy="215444"/>
          </a:xfrm>
          <a:prstGeom prst="rect">
            <a:avLst/>
          </a:prstGeom>
        </p:spPr>
        <p:txBody>
          <a:bodyPr wrap="square" anchor="ctr">
            <a:spAutoFit/>
          </a:bodyPr>
          <a:lstStyle/>
          <a:p>
            <a:pPr algn="r"/>
            <a:r>
              <a:rPr lang="en-US" sz="800" b="1" dirty="0">
                <a:solidFill>
                  <a:schemeClr val="tx1">
                    <a:lumMod val="85000"/>
                    <a:lumOff val="15000"/>
                  </a:schemeClr>
                </a:solidFill>
              </a:rPr>
              <a:t>Consumer Concept A</a:t>
            </a:r>
            <a:endParaRPr lang="en-US" sz="1000" b="1" dirty="0">
              <a:solidFill>
                <a:schemeClr val="tx1">
                  <a:lumMod val="85000"/>
                  <a:lumOff val="15000"/>
                </a:schemeClr>
              </a:solidFill>
            </a:endParaRPr>
          </a:p>
        </p:txBody>
      </p:sp>
      <p:pic>
        <p:nvPicPr>
          <p:cNvPr id="705538" name="Picture 2"/>
          <p:cNvPicPr>
            <a:picLocks noChangeAspect="1" noChangeArrowheads="1"/>
          </p:cNvPicPr>
          <p:nvPr/>
        </p:nvPicPr>
        <p:blipFill>
          <a:blip r:embed="rId5" cstate="screen"/>
          <a:srcRect/>
          <a:stretch>
            <a:fillRect/>
          </a:stretch>
        </p:blipFill>
        <p:spPr bwMode="auto">
          <a:xfrm>
            <a:off x="6957923" y="2660926"/>
            <a:ext cx="930098" cy="914400"/>
          </a:xfrm>
          <a:prstGeom prst="rect">
            <a:avLst/>
          </a:prstGeom>
          <a:noFill/>
          <a:ln w="9525">
            <a:solidFill>
              <a:schemeClr val="tx1"/>
            </a:solidFill>
            <a:miter lim="800000"/>
            <a:headEnd/>
            <a:tailEnd/>
          </a:ln>
        </p:spPr>
      </p:pic>
      <p:sp>
        <p:nvSpPr>
          <p:cNvPr id="47" name="Rectangle 46"/>
          <p:cNvSpPr/>
          <p:nvPr/>
        </p:nvSpPr>
        <p:spPr>
          <a:xfrm>
            <a:off x="6936947" y="2455317"/>
            <a:ext cx="1216820" cy="215444"/>
          </a:xfrm>
          <a:prstGeom prst="rect">
            <a:avLst/>
          </a:prstGeom>
        </p:spPr>
        <p:txBody>
          <a:bodyPr wrap="square" anchor="ctr">
            <a:spAutoFit/>
          </a:bodyPr>
          <a:lstStyle/>
          <a:p>
            <a:r>
              <a:rPr lang="en-US" sz="800" b="1" dirty="0">
                <a:solidFill>
                  <a:schemeClr val="tx1">
                    <a:lumMod val="85000"/>
                    <a:lumOff val="15000"/>
                  </a:schemeClr>
                </a:solidFill>
              </a:rPr>
              <a:t>B2B Concept B</a:t>
            </a:r>
            <a:endParaRPr lang="en-US" sz="1000" b="1" dirty="0">
              <a:solidFill>
                <a:schemeClr val="tx1">
                  <a:lumMod val="85000"/>
                  <a:lumOff val="15000"/>
                </a:schemeClr>
              </a:solidFill>
            </a:endParaRPr>
          </a:p>
        </p:txBody>
      </p:sp>
      <p:sp>
        <p:nvSpPr>
          <p:cNvPr id="49" name="Rectangle 48"/>
          <p:cNvSpPr/>
          <p:nvPr/>
        </p:nvSpPr>
        <p:spPr>
          <a:xfrm>
            <a:off x="8062528" y="2455317"/>
            <a:ext cx="1216820" cy="215444"/>
          </a:xfrm>
          <a:prstGeom prst="rect">
            <a:avLst/>
          </a:prstGeom>
        </p:spPr>
        <p:txBody>
          <a:bodyPr wrap="square" anchor="ctr">
            <a:spAutoFit/>
          </a:bodyPr>
          <a:lstStyle/>
          <a:p>
            <a:r>
              <a:rPr lang="en-US" sz="800" b="1" dirty="0">
                <a:solidFill>
                  <a:schemeClr val="tx1">
                    <a:lumMod val="85000"/>
                    <a:lumOff val="15000"/>
                  </a:schemeClr>
                </a:solidFill>
              </a:rPr>
              <a:t>B2B Concept C</a:t>
            </a:r>
            <a:endParaRPr lang="en-US" sz="1000" b="1" dirty="0">
              <a:solidFill>
                <a:schemeClr val="tx1">
                  <a:lumMod val="85000"/>
                  <a:lumOff val="15000"/>
                </a:schemeClr>
              </a:solidFill>
            </a:endParaRPr>
          </a:p>
        </p:txBody>
      </p:sp>
      <p:pic>
        <p:nvPicPr>
          <p:cNvPr id="51" name="Picture 50"/>
          <p:cNvPicPr>
            <a:picLocks noChangeAspect="1"/>
          </p:cNvPicPr>
          <p:nvPr/>
        </p:nvPicPr>
        <p:blipFill>
          <a:blip r:embed="rId6" cstate="screen"/>
          <a:srcRect/>
          <a:stretch>
            <a:fillRect/>
          </a:stretch>
        </p:blipFill>
        <p:spPr>
          <a:xfrm>
            <a:off x="8051801" y="2660926"/>
            <a:ext cx="916279" cy="914400"/>
          </a:xfrm>
          <a:prstGeom prst="rect">
            <a:avLst/>
          </a:prstGeom>
          <a:ln>
            <a:solidFill>
              <a:schemeClr val="tx1"/>
            </a:solidFill>
          </a:ln>
        </p:spPr>
      </p:pic>
      <p:sp>
        <p:nvSpPr>
          <p:cNvPr id="52" name="TextBox 51"/>
          <p:cNvSpPr txBox="1"/>
          <p:nvPr/>
        </p:nvSpPr>
        <p:spPr>
          <a:xfrm>
            <a:off x="8036795" y="2594520"/>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sp>
        <p:nvSpPr>
          <p:cNvPr id="53" name="Rectangle 52"/>
          <p:cNvSpPr/>
          <p:nvPr/>
        </p:nvSpPr>
        <p:spPr>
          <a:xfrm>
            <a:off x="6405824" y="2547780"/>
            <a:ext cx="604653" cy="307777"/>
          </a:xfrm>
          <a:prstGeom prst="rect">
            <a:avLst/>
          </a:prstGeom>
        </p:spPr>
        <p:txBody>
          <a:bodyPr wrap="none">
            <a:spAutoFit/>
          </a:bodyPr>
          <a:lstStyle/>
          <a:p>
            <a:r>
              <a:rPr lang="en-US" sz="1400" b="1" dirty="0">
                <a:solidFill>
                  <a:schemeClr val="tx1">
                    <a:lumMod val="85000"/>
                    <a:lumOff val="15000"/>
                  </a:schemeClr>
                </a:solidFill>
              </a:rPr>
              <a:t>2 &amp; 3</a:t>
            </a:r>
            <a:endParaRPr lang="en-US" b="1" dirty="0">
              <a:solidFill>
                <a:schemeClr val="tx1">
                  <a:lumMod val="85000"/>
                  <a:lumOff val="15000"/>
                </a:schemeClr>
              </a:solidFill>
            </a:endParaRPr>
          </a:p>
        </p:txBody>
      </p:sp>
      <p:pic>
        <p:nvPicPr>
          <p:cNvPr id="54" name="Picture 53"/>
          <p:cNvPicPr>
            <a:picLocks noChangeAspect="1"/>
          </p:cNvPicPr>
          <p:nvPr/>
        </p:nvPicPr>
        <p:blipFill>
          <a:blip r:embed="rId7" cstate="screen"/>
          <a:srcRect/>
          <a:stretch>
            <a:fillRect/>
          </a:stretch>
        </p:blipFill>
        <p:spPr>
          <a:xfrm>
            <a:off x="7664807" y="3875354"/>
            <a:ext cx="602272" cy="822960"/>
          </a:xfrm>
          <a:prstGeom prst="rect">
            <a:avLst/>
          </a:prstGeom>
          <a:ln>
            <a:solidFill>
              <a:schemeClr val="tx1"/>
            </a:solidFill>
          </a:ln>
        </p:spPr>
      </p:pic>
      <p:sp>
        <p:nvSpPr>
          <p:cNvPr id="55" name="Rectangle 54"/>
          <p:cNvSpPr/>
          <p:nvPr/>
        </p:nvSpPr>
        <p:spPr>
          <a:xfrm>
            <a:off x="7317672" y="3812755"/>
            <a:ext cx="292068" cy="307777"/>
          </a:xfrm>
          <a:prstGeom prst="rect">
            <a:avLst/>
          </a:prstGeom>
        </p:spPr>
        <p:txBody>
          <a:bodyPr wrap="none">
            <a:spAutoFit/>
          </a:bodyPr>
          <a:lstStyle/>
          <a:p>
            <a:pPr algn="r"/>
            <a:r>
              <a:rPr lang="en-US" sz="1400" b="1" dirty="0">
                <a:solidFill>
                  <a:schemeClr val="tx1">
                    <a:lumMod val="85000"/>
                    <a:lumOff val="15000"/>
                  </a:schemeClr>
                </a:solidFill>
              </a:rPr>
              <a:t>4</a:t>
            </a:r>
            <a:endParaRPr lang="en-US" b="1" dirty="0">
              <a:solidFill>
                <a:schemeClr val="tx1">
                  <a:lumMod val="85000"/>
                  <a:lumOff val="15000"/>
                </a:schemeClr>
              </a:solidFill>
            </a:endParaRPr>
          </a:p>
        </p:txBody>
      </p:sp>
      <p:sp>
        <p:nvSpPr>
          <p:cNvPr id="56" name="Rectangle 55"/>
          <p:cNvSpPr/>
          <p:nvPr/>
        </p:nvSpPr>
        <p:spPr>
          <a:xfrm>
            <a:off x="7203639" y="3628852"/>
            <a:ext cx="1671748" cy="215444"/>
          </a:xfrm>
          <a:prstGeom prst="rect">
            <a:avLst/>
          </a:prstGeom>
        </p:spPr>
        <p:txBody>
          <a:bodyPr wrap="square" anchor="ctr">
            <a:spAutoFit/>
          </a:bodyPr>
          <a:lstStyle/>
          <a:p>
            <a:r>
              <a:rPr lang="en-US" sz="800" b="1" dirty="0">
                <a:solidFill>
                  <a:schemeClr val="tx1">
                    <a:lumMod val="85000"/>
                    <a:lumOff val="15000"/>
                  </a:schemeClr>
                </a:solidFill>
              </a:rPr>
              <a:t>Consumer &amp; B2B Concept A</a:t>
            </a:r>
            <a:endParaRPr lang="en-US" sz="1000" b="1" dirty="0">
              <a:solidFill>
                <a:schemeClr val="tx1">
                  <a:lumMod val="85000"/>
                  <a:lumOff val="15000"/>
                </a:schemeClr>
              </a:solidFill>
            </a:endParaRPr>
          </a:p>
        </p:txBody>
      </p:sp>
      <p:sp>
        <p:nvSpPr>
          <p:cNvPr id="57" name="TextBox 56"/>
          <p:cNvSpPr txBox="1"/>
          <p:nvPr/>
        </p:nvSpPr>
        <p:spPr>
          <a:xfrm>
            <a:off x="7597366" y="3823207"/>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sp>
        <p:nvSpPr>
          <p:cNvPr id="30" name="Rectangle 29"/>
          <p:cNvSpPr/>
          <p:nvPr/>
        </p:nvSpPr>
        <p:spPr>
          <a:xfrm>
            <a:off x="626013" y="2408121"/>
            <a:ext cx="5451230" cy="517207"/>
          </a:xfrm>
          <a:prstGeom prst="rect">
            <a:avLst/>
          </a:prstGeom>
          <a:solidFill>
            <a:schemeClr val="accent3">
              <a:lumMod val="20000"/>
              <a:lumOff val="80000"/>
            </a:schemeClr>
          </a:solid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2"/>
                </a:solidFill>
              </a:rPr>
              <a:t>Consider testing images of tranquil nature scenes (e.g., a beach, a sunset) for consumers during qual since Intel Security Brand qual research* suggests these scenes elicit feelings of Peace of Mind, which consumers want security products to provide</a:t>
            </a:r>
          </a:p>
        </p:txBody>
      </p:sp>
      <p:sp>
        <p:nvSpPr>
          <p:cNvPr id="31" name="Text Placeholder 9"/>
          <p:cNvSpPr txBox="1">
            <a:spLocks/>
          </p:cNvSpPr>
          <p:nvPr/>
        </p:nvSpPr>
        <p:spPr>
          <a:xfrm>
            <a:off x="228600" y="4594860"/>
            <a:ext cx="9086850" cy="304800"/>
          </a:xfrm>
          <a:prstGeom prst="rect">
            <a:avLst/>
          </a:prstGeom>
        </p:spPr>
        <p:txBody>
          <a:bodyPr/>
          <a:lstStyle/>
          <a:p>
            <a:pPr defTabSz="457200">
              <a:defRPr/>
            </a:pPr>
            <a:r>
              <a:rPr lang="en-US" sz="600" i="1" dirty="0">
                <a:solidFill>
                  <a:schemeClr val="bg2">
                    <a:lumMod val="50000"/>
                  </a:schemeClr>
                </a:solidFill>
                <a:cs typeface="Intel Clear" panose="020B0604020203020204" pitchFamily="34" charset="0"/>
              </a:rPr>
              <a:t>*      Source: Intel Security Brand Positioning Qualitative Research, December 30, 2015. Focus groups among consumers and ITDMs in Chicago, New York and Germany. </a:t>
            </a:r>
          </a:p>
        </p:txBody>
      </p:sp>
    </p:spTree>
    <p:extLst>
      <p:ext uri="{BB962C8B-B14F-4D97-AF65-F5344CB8AC3E}">
        <p14:creationId xmlns:p14="http://schemas.microsoft.com/office/powerpoint/2010/main" val="6494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nchor="ctr"/>
          <a:lstStyle/>
          <a:p>
            <a:r>
              <a:rPr lang="en-US" dirty="0"/>
              <a:t>Methodology | </a:t>
            </a:r>
            <a:r>
              <a:rPr lang="en-US" dirty="0">
                <a:solidFill>
                  <a:srgbClr val="0070C0"/>
                </a:solidFill>
              </a:rPr>
              <a:t>B2B Concepts Tested</a:t>
            </a:r>
          </a:p>
        </p:txBody>
      </p:sp>
      <p:sp>
        <p:nvSpPr>
          <p:cNvPr id="7" name="Slide Number Placeholder 6"/>
          <p:cNvSpPr>
            <a:spLocks noGrp="1"/>
          </p:cNvSpPr>
          <p:nvPr>
            <p:ph type="sldNum" sz="quarter" idx="12"/>
          </p:nvPr>
        </p:nvSpPr>
        <p:spPr/>
        <p:txBody>
          <a:bodyPr/>
          <a:lstStyle/>
          <a:p>
            <a:fld id="{11688E74-8CC4-4862-9141-9DE55CB0747D}" type="slidenum">
              <a:rPr lang="en-US" smtClean="0">
                <a:solidFill>
                  <a:schemeClr val="bg1"/>
                </a:solidFill>
              </a:rPr>
              <a:pPr/>
              <a:t>6</a:t>
            </a:fld>
            <a:endParaRPr lang="en-US" dirty="0">
              <a:solidFill>
                <a:schemeClr val="bg1"/>
              </a:solidFill>
            </a:endParaRPr>
          </a:p>
        </p:txBody>
      </p:sp>
      <p:sp>
        <p:nvSpPr>
          <p:cNvPr id="40" name="Rectangle 39"/>
          <p:cNvSpPr/>
          <p:nvPr/>
        </p:nvSpPr>
        <p:spPr>
          <a:xfrm rot="5400000">
            <a:off x="2290008" y="-40139"/>
            <a:ext cx="182880" cy="237744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b="1" dirty="0"/>
              <a:t>LOGIN</a:t>
            </a:r>
          </a:p>
        </p:txBody>
      </p:sp>
      <p:sp>
        <p:nvSpPr>
          <p:cNvPr id="42" name="Rectangle 41"/>
          <p:cNvSpPr/>
          <p:nvPr/>
        </p:nvSpPr>
        <p:spPr>
          <a:xfrm rot="5400000">
            <a:off x="4915183" y="-40139"/>
            <a:ext cx="182880" cy="237744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b="1" dirty="0"/>
              <a:t>DASHBOARD</a:t>
            </a:r>
          </a:p>
        </p:txBody>
      </p:sp>
      <p:sp>
        <p:nvSpPr>
          <p:cNvPr id="43" name="Rectangle 42"/>
          <p:cNvSpPr/>
          <p:nvPr/>
        </p:nvSpPr>
        <p:spPr>
          <a:xfrm rot="5400000">
            <a:off x="7540358" y="-40139"/>
            <a:ext cx="182880" cy="237744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b="1" dirty="0"/>
              <a:t>DRILLDOWN</a:t>
            </a:r>
          </a:p>
        </p:txBody>
      </p:sp>
      <p:sp>
        <p:nvSpPr>
          <p:cNvPr id="38" name="TextBox 37"/>
          <p:cNvSpPr txBox="1"/>
          <p:nvPr/>
        </p:nvSpPr>
        <p:spPr>
          <a:xfrm>
            <a:off x="372658" y="1705959"/>
            <a:ext cx="701569" cy="188441"/>
          </a:xfrm>
          <a:prstGeom prst="rect">
            <a:avLst/>
          </a:prstGeom>
          <a:noFill/>
        </p:spPr>
        <p:txBody>
          <a:bodyPr vert="horz" wrap="square" lIns="0" tIns="0" rIns="0" bIns="0" rtlCol="0" anchor="ctr">
            <a:noAutofit/>
          </a:bodyPr>
          <a:lstStyle/>
          <a:p>
            <a:pPr algn="ctr"/>
            <a:r>
              <a:rPr lang="en-US" sz="1400" b="1" dirty="0">
                <a:solidFill>
                  <a:schemeClr val="tx1">
                    <a:lumMod val="85000"/>
                    <a:lumOff val="15000"/>
                  </a:schemeClr>
                </a:solidFill>
              </a:rPr>
              <a:t>Concept A</a:t>
            </a:r>
          </a:p>
        </p:txBody>
      </p:sp>
      <p:sp>
        <p:nvSpPr>
          <p:cNvPr id="39" name="TextBox 38"/>
          <p:cNvSpPr txBox="1"/>
          <p:nvPr/>
        </p:nvSpPr>
        <p:spPr>
          <a:xfrm>
            <a:off x="372658" y="2821306"/>
            <a:ext cx="701569" cy="188441"/>
          </a:xfrm>
          <a:prstGeom prst="rect">
            <a:avLst/>
          </a:prstGeom>
          <a:noFill/>
        </p:spPr>
        <p:txBody>
          <a:bodyPr vert="horz" wrap="square" lIns="0" tIns="0" rIns="0" bIns="0" rtlCol="0" anchor="ctr">
            <a:noAutofit/>
          </a:bodyPr>
          <a:lstStyle/>
          <a:p>
            <a:pPr algn="ctr"/>
            <a:r>
              <a:rPr lang="en-US" sz="1400" b="1" dirty="0">
                <a:solidFill>
                  <a:schemeClr val="tx1">
                    <a:lumMod val="85000"/>
                    <a:lumOff val="15000"/>
                  </a:schemeClr>
                </a:solidFill>
              </a:rPr>
              <a:t>Concept B</a:t>
            </a:r>
          </a:p>
        </p:txBody>
      </p:sp>
      <p:sp>
        <p:nvSpPr>
          <p:cNvPr id="41" name="TextBox 40"/>
          <p:cNvSpPr txBox="1"/>
          <p:nvPr/>
        </p:nvSpPr>
        <p:spPr>
          <a:xfrm>
            <a:off x="372658" y="3936654"/>
            <a:ext cx="701569" cy="188441"/>
          </a:xfrm>
          <a:prstGeom prst="rect">
            <a:avLst/>
          </a:prstGeom>
          <a:noFill/>
        </p:spPr>
        <p:txBody>
          <a:bodyPr vert="horz" wrap="square" lIns="0" tIns="0" rIns="0" bIns="0" rtlCol="0" anchor="ctr">
            <a:noAutofit/>
          </a:bodyPr>
          <a:lstStyle/>
          <a:p>
            <a:pPr algn="ctr"/>
            <a:r>
              <a:rPr lang="en-US" sz="1400" b="1" dirty="0">
                <a:solidFill>
                  <a:schemeClr val="tx1">
                    <a:lumMod val="85000"/>
                    <a:lumOff val="15000"/>
                  </a:schemeClr>
                </a:solidFill>
              </a:rPr>
              <a:t>Concept C</a:t>
            </a:r>
          </a:p>
        </p:txBody>
      </p:sp>
      <p:sp>
        <p:nvSpPr>
          <p:cNvPr id="44" name="TextBox 43"/>
          <p:cNvSpPr txBox="1"/>
          <p:nvPr/>
        </p:nvSpPr>
        <p:spPr>
          <a:xfrm>
            <a:off x="23750" y="4565401"/>
            <a:ext cx="7018318" cy="184729"/>
          </a:xfrm>
          <a:prstGeom prst="rect">
            <a:avLst/>
          </a:prstGeom>
          <a:noFill/>
        </p:spPr>
        <p:txBody>
          <a:bodyPr vert="horz" wrap="square" lIns="91440" tIns="0" rIns="91440" bIns="0" rtlCol="0" anchor="ctr">
            <a:noAutofit/>
          </a:bodyPr>
          <a:lstStyle/>
          <a:p>
            <a:r>
              <a:rPr lang="en-US" sz="900" b="1" i="1" dirty="0"/>
              <a:t>NOTE</a:t>
            </a:r>
            <a:r>
              <a:rPr lang="en-US" sz="900" i="1" dirty="0"/>
              <a:t>: US stimuli shown here. See Appendix for German and Japanese stimuli and larger versions of US stimuli.</a:t>
            </a:r>
          </a:p>
        </p:txBody>
      </p:sp>
      <p:cxnSp>
        <p:nvCxnSpPr>
          <p:cNvPr id="4" name="Straight Connector 3"/>
          <p:cNvCxnSpPr/>
          <p:nvPr/>
        </p:nvCxnSpPr>
        <p:spPr>
          <a:xfrm>
            <a:off x="196850" y="2361806"/>
            <a:ext cx="8576776" cy="0"/>
          </a:xfrm>
          <a:prstGeom prst="line">
            <a:avLst/>
          </a:prstGeom>
          <a:ln w="9525">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96850" y="3476760"/>
            <a:ext cx="8576776" cy="0"/>
          </a:xfrm>
          <a:prstGeom prst="line">
            <a:avLst/>
          </a:prstGeom>
          <a:ln w="9525">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8572500" y="192088"/>
            <a:ext cx="400050" cy="359465"/>
            <a:chOff x="4733925" y="458788"/>
            <a:chExt cx="876300" cy="787400"/>
          </a:xfrm>
          <a:solidFill>
            <a:schemeClr val="accent2"/>
          </a:solidFill>
        </p:grpSpPr>
        <p:sp>
          <p:nvSpPr>
            <p:cNvPr id="31"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34" name="Picture 33"/>
          <p:cNvPicPr>
            <a:picLocks noChangeAspect="1"/>
          </p:cNvPicPr>
          <p:nvPr/>
        </p:nvPicPr>
        <p:blipFill>
          <a:blip r:embed="rId6" cstate="screen"/>
          <a:stretch>
            <a:fillRect/>
          </a:stretch>
        </p:blipFill>
        <p:spPr>
          <a:xfrm>
            <a:off x="1615470" y="1295400"/>
            <a:ext cx="1513105" cy="1005840"/>
          </a:xfrm>
          <a:prstGeom prst="rect">
            <a:avLst/>
          </a:prstGeom>
          <a:ln>
            <a:solidFill>
              <a:schemeClr val="bg1">
                <a:lumMod val="75000"/>
              </a:schemeClr>
            </a:solidFill>
          </a:ln>
        </p:spPr>
      </p:pic>
      <p:pic>
        <p:nvPicPr>
          <p:cNvPr id="35" name="Picture 34"/>
          <p:cNvPicPr>
            <a:picLocks noChangeAspect="1"/>
          </p:cNvPicPr>
          <p:nvPr/>
        </p:nvPicPr>
        <p:blipFill>
          <a:blip r:embed="rId7" cstate="screen"/>
          <a:stretch>
            <a:fillRect/>
          </a:stretch>
        </p:blipFill>
        <p:spPr>
          <a:xfrm>
            <a:off x="4293764" y="1295400"/>
            <a:ext cx="1415227" cy="1005840"/>
          </a:xfrm>
          <a:prstGeom prst="rect">
            <a:avLst/>
          </a:prstGeom>
          <a:ln>
            <a:solidFill>
              <a:schemeClr val="bg1">
                <a:lumMod val="75000"/>
              </a:schemeClr>
            </a:solidFill>
          </a:ln>
        </p:spPr>
      </p:pic>
      <p:pic>
        <p:nvPicPr>
          <p:cNvPr id="36" name="Picture 35"/>
          <p:cNvPicPr>
            <a:picLocks noChangeAspect="1"/>
          </p:cNvPicPr>
          <p:nvPr/>
        </p:nvPicPr>
        <p:blipFill>
          <a:blip r:embed="rId8" cstate="screen"/>
          <a:stretch>
            <a:fillRect/>
          </a:stretch>
        </p:blipFill>
        <p:spPr>
          <a:xfrm>
            <a:off x="6962771" y="1295400"/>
            <a:ext cx="1367311" cy="1005840"/>
          </a:xfrm>
          <a:prstGeom prst="rect">
            <a:avLst/>
          </a:prstGeom>
          <a:ln>
            <a:solidFill>
              <a:schemeClr val="bg1">
                <a:lumMod val="75000"/>
              </a:schemeClr>
            </a:solidFill>
          </a:ln>
        </p:spPr>
      </p:pic>
      <p:pic>
        <p:nvPicPr>
          <p:cNvPr id="37" name="Picture 36"/>
          <p:cNvPicPr>
            <a:picLocks noChangeAspect="1"/>
          </p:cNvPicPr>
          <p:nvPr/>
        </p:nvPicPr>
        <p:blipFill>
          <a:blip r:embed="rId9" cstate="screen"/>
          <a:stretch>
            <a:fillRect/>
          </a:stretch>
        </p:blipFill>
        <p:spPr>
          <a:xfrm>
            <a:off x="1615470" y="2414532"/>
            <a:ext cx="1513105" cy="1005840"/>
          </a:xfrm>
          <a:prstGeom prst="rect">
            <a:avLst/>
          </a:prstGeom>
          <a:ln>
            <a:solidFill>
              <a:schemeClr val="bg1">
                <a:lumMod val="75000"/>
              </a:schemeClr>
            </a:solidFill>
          </a:ln>
        </p:spPr>
      </p:pic>
      <p:pic>
        <p:nvPicPr>
          <p:cNvPr id="45" name="Picture 44"/>
          <p:cNvPicPr>
            <a:picLocks noChangeAspect="1"/>
          </p:cNvPicPr>
          <p:nvPr/>
        </p:nvPicPr>
        <p:blipFill>
          <a:blip r:embed="rId10" cstate="screen"/>
          <a:stretch>
            <a:fillRect/>
          </a:stretch>
        </p:blipFill>
        <p:spPr>
          <a:xfrm>
            <a:off x="4244825" y="2414532"/>
            <a:ext cx="1513105" cy="1005840"/>
          </a:xfrm>
          <a:prstGeom prst="rect">
            <a:avLst/>
          </a:prstGeom>
          <a:ln>
            <a:solidFill>
              <a:schemeClr val="bg1">
                <a:lumMod val="75000"/>
              </a:schemeClr>
            </a:solidFill>
          </a:ln>
        </p:spPr>
      </p:pic>
      <p:pic>
        <p:nvPicPr>
          <p:cNvPr id="46" name="Picture 45"/>
          <p:cNvPicPr>
            <a:picLocks noChangeAspect="1"/>
          </p:cNvPicPr>
          <p:nvPr/>
        </p:nvPicPr>
        <p:blipFill>
          <a:blip r:embed="rId11" cstate="screen"/>
          <a:stretch>
            <a:fillRect/>
          </a:stretch>
        </p:blipFill>
        <p:spPr>
          <a:xfrm>
            <a:off x="6962771" y="2414532"/>
            <a:ext cx="1367311" cy="1005840"/>
          </a:xfrm>
          <a:prstGeom prst="rect">
            <a:avLst/>
          </a:prstGeom>
          <a:ln>
            <a:solidFill>
              <a:schemeClr val="bg1">
                <a:lumMod val="75000"/>
              </a:schemeClr>
            </a:solidFill>
          </a:ln>
        </p:spPr>
      </p:pic>
      <p:pic>
        <p:nvPicPr>
          <p:cNvPr id="47" name="Picture 46"/>
          <p:cNvPicPr>
            <a:picLocks noChangeAspect="1"/>
          </p:cNvPicPr>
          <p:nvPr/>
        </p:nvPicPr>
        <p:blipFill>
          <a:blip r:embed="rId12" cstate="screen"/>
          <a:stretch>
            <a:fillRect/>
          </a:stretch>
        </p:blipFill>
        <p:spPr>
          <a:xfrm>
            <a:off x="1615470" y="3537169"/>
            <a:ext cx="1513105" cy="1005840"/>
          </a:xfrm>
          <a:prstGeom prst="rect">
            <a:avLst/>
          </a:prstGeom>
          <a:ln>
            <a:solidFill>
              <a:schemeClr val="bg1">
                <a:lumMod val="75000"/>
              </a:schemeClr>
            </a:solidFill>
          </a:ln>
        </p:spPr>
      </p:pic>
      <p:pic>
        <p:nvPicPr>
          <p:cNvPr id="48" name="Picture 47"/>
          <p:cNvPicPr>
            <a:picLocks noChangeAspect="1"/>
          </p:cNvPicPr>
          <p:nvPr/>
        </p:nvPicPr>
        <p:blipFill>
          <a:blip r:embed="rId13" cstate="screen"/>
          <a:stretch>
            <a:fillRect/>
          </a:stretch>
        </p:blipFill>
        <p:spPr>
          <a:xfrm>
            <a:off x="4244825" y="3537169"/>
            <a:ext cx="1513105" cy="1005840"/>
          </a:xfrm>
          <a:prstGeom prst="rect">
            <a:avLst/>
          </a:prstGeom>
          <a:ln>
            <a:solidFill>
              <a:schemeClr val="bg1">
                <a:lumMod val="75000"/>
              </a:schemeClr>
            </a:solidFill>
          </a:ln>
        </p:spPr>
      </p:pic>
      <p:pic>
        <p:nvPicPr>
          <p:cNvPr id="49" name="Picture 48"/>
          <p:cNvPicPr>
            <a:picLocks noChangeAspect="1"/>
          </p:cNvPicPr>
          <p:nvPr/>
        </p:nvPicPr>
        <p:blipFill>
          <a:blip r:embed="rId14" cstate="screen"/>
          <a:stretch>
            <a:fillRect/>
          </a:stretch>
        </p:blipFill>
        <p:spPr>
          <a:xfrm>
            <a:off x="6962771" y="3521929"/>
            <a:ext cx="1367311" cy="1005840"/>
          </a:xfrm>
          <a:prstGeom prst="rect">
            <a:avLst/>
          </a:prstGeom>
          <a:ln>
            <a:solidFill>
              <a:schemeClr val="bg1">
                <a:lumMod val="75000"/>
              </a:schemeClr>
            </a:solid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pture3.JPG"/>
          <p:cNvPicPr>
            <a:picLocks noChangeAspect="1"/>
          </p:cNvPicPr>
          <p:nvPr/>
        </p:nvPicPr>
        <p:blipFill>
          <a:blip r:embed="rId3" cstate="print"/>
          <a:stretch>
            <a:fillRect/>
          </a:stretch>
        </p:blipFill>
        <p:spPr>
          <a:xfrm>
            <a:off x="6677483" y="3713296"/>
            <a:ext cx="1081986" cy="824370"/>
          </a:xfrm>
          <a:prstGeom prst="rect">
            <a:avLst/>
          </a:prstGeom>
          <a:ln>
            <a:solidFill>
              <a:schemeClr val="tx1"/>
            </a:solidFill>
          </a:ln>
        </p:spPr>
      </p:pic>
      <p:pic>
        <p:nvPicPr>
          <p:cNvPr id="12" name="Picture 11" descr="Capture4.JPG"/>
          <p:cNvPicPr>
            <a:picLocks noChangeAspect="1"/>
          </p:cNvPicPr>
          <p:nvPr/>
        </p:nvPicPr>
        <p:blipFill>
          <a:blip r:embed="rId4" cstate="print"/>
          <a:stretch>
            <a:fillRect/>
          </a:stretch>
        </p:blipFill>
        <p:spPr>
          <a:xfrm>
            <a:off x="8023957" y="3705676"/>
            <a:ext cx="918736" cy="844868"/>
          </a:xfrm>
          <a:prstGeom prst="rect">
            <a:avLst/>
          </a:prstGeom>
          <a:ln>
            <a:solidFill>
              <a:schemeClr val="tx1"/>
            </a:solidFill>
          </a:ln>
        </p:spPr>
      </p:pic>
      <p:pic>
        <p:nvPicPr>
          <p:cNvPr id="9" name="Picture 8" descr="Capture2.JPG"/>
          <p:cNvPicPr>
            <a:picLocks noChangeAspect="1"/>
          </p:cNvPicPr>
          <p:nvPr/>
        </p:nvPicPr>
        <p:blipFill>
          <a:blip r:embed="rId5" cstate="print"/>
          <a:stretch>
            <a:fillRect/>
          </a:stretch>
        </p:blipFill>
        <p:spPr>
          <a:xfrm>
            <a:off x="6633209" y="2671524"/>
            <a:ext cx="2299335" cy="550545"/>
          </a:xfrm>
          <a:prstGeom prst="rect">
            <a:avLst/>
          </a:prstGeom>
          <a:ln>
            <a:solidFill>
              <a:schemeClr val="tx1"/>
            </a:solidFill>
          </a:ln>
        </p:spPr>
      </p:pic>
      <p:pic>
        <p:nvPicPr>
          <p:cNvPr id="6" name="Picture 5" descr="Capture.JPG"/>
          <p:cNvPicPr>
            <a:picLocks noChangeAspect="1"/>
          </p:cNvPicPr>
          <p:nvPr/>
        </p:nvPicPr>
        <p:blipFill>
          <a:blip r:embed="rId6" cstate="print"/>
          <a:stretch>
            <a:fillRect/>
          </a:stretch>
        </p:blipFill>
        <p:spPr>
          <a:xfrm>
            <a:off x="7158990" y="1271857"/>
            <a:ext cx="1223010" cy="395241"/>
          </a:xfrm>
          <a:prstGeom prst="rect">
            <a:avLst/>
          </a:prstGeom>
          <a:ln>
            <a:solidFill>
              <a:schemeClr val="tx1"/>
            </a:solidFill>
          </a:ln>
        </p:spPr>
      </p:pic>
      <p:sp>
        <p:nvSpPr>
          <p:cNvPr id="24" name="TextBox 23"/>
          <p:cNvSpPr txBox="1"/>
          <p:nvPr/>
        </p:nvSpPr>
        <p:spPr>
          <a:xfrm>
            <a:off x="312420" y="1093970"/>
            <a:ext cx="5821093" cy="3362485"/>
          </a:xfrm>
          <a:prstGeom prst="rect">
            <a:avLst/>
          </a:prstGeom>
          <a:noFill/>
        </p:spPr>
        <p:txBody>
          <a:bodyPr vert="horz" wrap="square" lIns="0" tIns="0" rIns="0" bIns="0" rtlCol="0">
            <a:noAutofit/>
          </a:bodyPr>
          <a:lstStyle/>
          <a:p>
            <a:pPr marL="465138" indent="-406400">
              <a:spcAft>
                <a:spcPts val="300"/>
              </a:spcAft>
              <a:buFont typeface="+mj-lt"/>
              <a:buAutoNum type="arabicPeriod" startAt="5"/>
            </a:pPr>
            <a:r>
              <a:rPr lang="en-US" sz="1400" b="1" dirty="0">
                <a:solidFill>
                  <a:schemeClr val="accent2"/>
                </a:solidFill>
              </a:rPr>
              <a:t>Keep</a:t>
            </a:r>
            <a:r>
              <a:rPr lang="en-US" sz="1400" dirty="0">
                <a:solidFill>
                  <a:schemeClr val="accent2"/>
                </a:solidFill>
              </a:rPr>
              <a:t> </a:t>
            </a:r>
            <a:r>
              <a:rPr lang="en-US" sz="1400" b="1" dirty="0">
                <a:solidFill>
                  <a:schemeClr val="accent2"/>
                </a:solidFill>
              </a:rPr>
              <a:t>the Intel Security logo </a:t>
            </a:r>
            <a:r>
              <a:rPr lang="en-US" sz="1400" dirty="0">
                <a:solidFill>
                  <a:schemeClr val="accent2"/>
                </a:solidFill>
              </a:rPr>
              <a:t>since Intel’s brand equity builds trust in the product; </a:t>
            </a:r>
            <a:r>
              <a:rPr lang="en-US" sz="1100" dirty="0">
                <a:solidFill>
                  <a:schemeClr val="bg2">
                    <a:lumMod val="50000"/>
                  </a:schemeClr>
                </a:solidFill>
              </a:rPr>
              <a:t>majority of comments on Intel Security logo are positive</a:t>
            </a:r>
          </a:p>
          <a:p>
            <a:pPr marL="465138" indent="-406400">
              <a:spcAft>
                <a:spcPts val="300"/>
              </a:spcAft>
              <a:buFont typeface="+mj-lt"/>
              <a:buAutoNum type="arabicPeriod" startAt="5"/>
            </a:pPr>
            <a:endParaRPr lang="en-US" sz="1400" dirty="0">
              <a:solidFill>
                <a:schemeClr val="accent2"/>
              </a:solidFill>
            </a:endParaRPr>
          </a:p>
          <a:p>
            <a:pPr marL="465138" indent="-406400">
              <a:spcAft>
                <a:spcPts val="300"/>
              </a:spcAft>
              <a:buFont typeface="+mj-lt"/>
              <a:buAutoNum type="arabicPeriod" startAt="5"/>
            </a:pPr>
            <a:r>
              <a:rPr lang="en-US" sz="1400" dirty="0">
                <a:solidFill>
                  <a:schemeClr val="accent2"/>
                </a:solidFill>
              </a:rPr>
              <a:t>However,</a:t>
            </a:r>
            <a:r>
              <a:rPr lang="en-US" sz="1400" b="1" dirty="0">
                <a:solidFill>
                  <a:schemeClr val="accent2"/>
                </a:solidFill>
              </a:rPr>
              <a:t> explain relationship between Intel and McAfee </a:t>
            </a:r>
            <a:r>
              <a:rPr lang="en-US" sz="1400" dirty="0">
                <a:solidFill>
                  <a:schemeClr val="accent2"/>
                </a:solidFill>
              </a:rPr>
              <a:t>or </a:t>
            </a:r>
            <a:r>
              <a:rPr lang="en-US" sz="1400" b="1" dirty="0">
                <a:solidFill>
                  <a:schemeClr val="accent2"/>
                </a:solidFill>
              </a:rPr>
              <a:t>focus on only one brand </a:t>
            </a:r>
            <a:r>
              <a:rPr lang="en-US" sz="1400" dirty="0">
                <a:solidFill>
                  <a:schemeClr val="accent2"/>
                </a:solidFill>
              </a:rPr>
              <a:t>to avoid confusion; </a:t>
            </a:r>
            <a:r>
              <a:rPr lang="en-US" sz="1100" dirty="0">
                <a:solidFill>
                  <a:schemeClr val="bg2">
                    <a:lumMod val="50000"/>
                  </a:schemeClr>
                </a:solidFill>
              </a:rPr>
              <a:t>many are unclear on why both brands are included</a:t>
            </a:r>
          </a:p>
          <a:p>
            <a:pPr marL="465138" indent="-406400">
              <a:spcAft>
                <a:spcPts val="300"/>
              </a:spcAft>
              <a:buFont typeface="+mj-lt"/>
              <a:buAutoNum type="arabicPeriod" startAt="5"/>
            </a:pPr>
            <a:endParaRPr lang="en-US" sz="1400" dirty="0">
              <a:solidFill>
                <a:schemeClr val="accent2"/>
              </a:solidFill>
            </a:endParaRPr>
          </a:p>
          <a:p>
            <a:pPr marL="465138" indent="-406400">
              <a:spcAft>
                <a:spcPts val="300"/>
              </a:spcAft>
              <a:buFont typeface="+mj-lt"/>
              <a:buAutoNum type="arabicPeriod" startAt="5"/>
            </a:pPr>
            <a:endParaRPr lang="en-US" sz="1400" dirty="0">
              <a:solidFill>
                <a:schemeClr val="accent2"/>
              </a:solidFill>
            </a:endParaRPr>
          </a:p>
          <a:p>
            <a:pPr marL="465138" indent="-406400">
              <a:spcAft>
                <a:spcPts val="300"/>
              </a:spcAft>
              <a:buFont typeface="+mj-lt"/>
              <a:buAutoNum type="arabicPeriod" startAt="5"/>
            </a:pPr>
            <a:r>
              <a:rPr lang="en-US" sz="1400" dirty="0">
                <a:solidFill>
                  <a:schemeClr val="accent2"/>
                </a:solidFill>
              </a:rPr>
              <a:t>For consumers, </a:t>
            </a:r>
            <a:r>
              <a:rPr lang="en-US" sz="1400" b="1" dirty="0">
                <a:solidFill>
                  <a:schemeClr val="accent2"/>
                </a:solidFill>
              </a:rPr>
              <a:t>keep the loading icons </a:t>
            </a:r>
            <a:r>
              <a:rPr lang="en-US" sz="1400" dirty="0">
                <a:solidFill>
                  <a:schemeClr val="accent2"/>
                </a:solidFill>
              </a:rPr>
              <a:t>on the Welcome Screen because they are a visually interesting way to represent key product capabilities; </a:t>
            </a:r>
            <a:r>
              <a:rPr lang="en-US" sz="1100" dirty="0">
                <a:solidFill>
                  <a:schemeClr val="bg2">
                    <a:lumMod val="50000"/>
                  </a:schemeClr>
                </a:solidFill>
              </a:rPr>
              <a:t>most comments on loading icons are positive</a:t>
            </a:r>
          </a:p>
          <a:p>
            <a:pPr marL="465138" indent="-406400">
              <a:spcAft>
                <a:spcPts val="300"/>
              </a:spcAft>
              <a:buFont typeface="+mj-lt"/>
              <a:buAutoNum type="arabicPeriod" startAt="5"/>
            </a:pPr>
            <a:endParaRPr lang="en-US" sz="1400" dirty="0">
              <a:solidFill>
                <a:schemeClr val="accent2"/>
              </a:solidFill>
            </a:endParaRPr>
          </a:p>
          <a:p>
            <a:pPr marL="465138" indent="-406400">
              <a:spcAft>
                <a:spcPts val="300"/>
              </a:spcAft>
              <a:buFont typeface="+mj-lt"/>
              <a:buAutoNum type="arabicPeriod" startAt="5"/>
            </a:pPr>
            <a:r>
              <a:rPr lang="en-US" sz="1400" dirty="0">
                <a:solidFill>
                  <a:schemeClr val="accent2"/>
                </a:solidFill>
              </a:rPr>
              <a:t>For B2B, </a:t>
            </a:r>
            <a:r>
              <a:rPr lang="en-US" sz="1400" b="1" dirty="0">
                <a:solidFill>
                  <a:schemeClr val="accent2"/>
                </a:solidFill>
              </a:rPr>
              <a:t>keep the login section </a:t>
            </a:r>
            <a:r>
              <a:rPr lang="en-US" sz="1400" dirty="0">
                <a:solidFill>
                  <a:schemeClr val="accent2"/>
                </a:solidFill>
              </a:rPr>
              <a:t>since it enhances feelings of security; </a:t>
            </a:r>
            <a:r>
              <a:rPr lang="en-US" sz="1100" dirty="0">
                <a:solidFill>
                  <a:schemeClr val="bg2">
                    <a:lumMod val="50000"/>
                  </a:schemeClr>
                </a:solidFill>
              </a:rPr>
              <a:t>many remark that the extra layer of security increases feelings of protection</a:t>
            </a:r>
            <a:endParaRPr lang="en-US" sz="1400" b="1" dirty="0">
              <a:solidFill>
                <a:schemeClr val="accent2"/>
              </a:solidFill>
            </a:endParaRPr>
          </a:p>
          <a:p>
            <a:pPr marL="912813" lvl="1" indent="-227013">
              <a:spcAft>
                <a:spcPts val="300"/>
              </a:spcAft>
              <a:buFont typeface="Arial" pitchFamily="34" charset="0"/>
              <a:buChar char="•"/>
            </a:pPr>
            <a:endParaRPr lang="en-US" sz="1400" b="1" dirty="0">
              <a:solidFill>
                <a:schemeClr val="accent2"/>
              </a:solidFill>
            </a:endParaRPr>
          </a:p>
          <a:p>
            <a:pPr marL="912813" lvl="1" indent="-227013">
              <a:spcAft>
                <a:spcPts val="300"/>
              </a:spcAft>
              <a:buFont typeface="Arial" pitchFamily="34" charset="0"/>
              <a:buChar char="•"/>
            </a:pPr>
            <a:endParaRPr lang="en-US" sz="1400" b="1" dirty="0">
              <a:solidFill>
                <a:schemeClr val="accent2"/>
              </a:solidFill>
            </a:endParaRPr>
          </a:p>
        </p:txBody>
      </p:sp>
      <p:sp>
        <p:nvSpPr>
          <p:cNvPr id="4" name="Title 3"/>
          <p:cNvSpPr>
            <a:spLocks noGrp="1"/>
          </p:cNvSpPr>
          <p:nvPr>
            <p:ph type="title"/>
          </p:nvPr>
        </p:nvSpPr>
        <p:spPr/>
        <p:txBody>
          <a:bodyPr anchor="t"/>
          <a:lstStyle/>
          <a:p>
            <a:r>
              <a:rPr lang="en-US" sz="2400" dirty="0"/>
              <a:t>Design Insights &amp; Recommendations </a:t>
            </a:r>
            <a:r>
              <a:rPr lang="en-US" sz="1800" dirty="0">
                <a:solidFill>
                  <a:schemeClr val="accent2"/>
                </a:solidFill>
              </a:rPr>
              <a:t>(2 / 8)</a:t>
            </a:r>
            <a:endParaRPr lang="en-US" sz="2400" dirty="0">
              <a:solidFill>
                <a:schemeClr val="accent2"/>
              </a:solidFill>
            </a:endParaRP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60</a:t>
            </a:fld>
            <a:endParaRPr lang="en-US" dirty="0">
              <a:solidFill>
                <a:prstClr val="white"/>
              </a:solidFill>
            </a:endParaRPr>
          </a:p>
        </p:txBody>
      </p:sp>
      <p:sp>
        <p:nvSpPr>
          <p:cNvPr id="5" name="Rectangle 4"/>
          <p:cNvSpPr/>
          <p:nvPr/>
        </p:nvSpPr>
        <p:spPr>
          <a:xfrm>
            <a:off x="277248" y="518827"/>
            <a:ext cx="8209527" cy="307777"/>
          </a:xfrm>
          <a:prstGeom prst="rect">
            <a:avLst/>
          </a:prstGeom>
        </p:spPr>
        <p:txBody>
          <a:bodyPr wrap="square" lIns="0" tIns="0" rIns="0" bIns="0" anchor="ctr">
            <a:noAutofit/>
          </a:bodyPr>
          <a:lstStyle/>
          <a:p>
            <a:pPr>
              <a:spcBef>
                <a:spcPts val="300"/>
              </a:spcBef>
            </a:pPr>
            <a:r>
              <a:rPr lang="en-US" sz="2000" kern="0" dirty="0">
                <a:solidFill>
                  <a:schemeClr val="tx2"/>
                </a:solidFill>
                <a:latin typeface="+mj-lt"/>
                <a:ea typeface="Segoe UI" pitchFamily="34" charset="0"/>
                <a:cs typeface="Arial" pitchFamily="34" charset="0"/>
              </a:rPr>
              <a:t>Welcome / Splash / Login</a:t>
            </a:r>
            <a:r>
              <a:rPr lang="en-US" sz="2000" kern="0" dirty="0">
                <a:solidFill>
                  <a:schemeClr val="tx2"/>
                </a:solidFill>
                <a:ea typeface="Segoe UI" pitchFamily="34" charset="0"/>
                <a:cs typeface="Arial" pitchFamily="34" charset="0"/>
              </a:rPr>
              <a:t> (Consumer &amp; B2B)</a:t>
            </a:r>
            <a:r>
              <a:rPr lang="en-US" sz="2000" kern="0" dirty="0">
                <a:solidFill>
                  <a:schemeClr val="tx2"/>
                </a:solidFill>
                <a:latin typeface="+mj-lt"/>
                <a:ea typeface="Segoe UI" pitchFamily="34" charset="0"/>
                <a:cs typeface="Arial" pitchFamily="34" charset="0"/>
              </a:rPr>
              <a:t>  |  Individual Elements</a:t>
            </a:r>
          </a:p>
        </p:txBody>
      </p:sp>
      <p:sp>
        <p:nvSpPr>
          <p:cNvPr id="7" name="Rectangle 6"/>
          <p:cNvSpPr/>
          <p:nvPr/>
        </p:nvSpPr>
        <p:spPr>
          <a:xfrm>
            <a:off x="6824924" y="1223044"/>
            <a:ext cx="284052" cy="307777"/>
          </a:xfrm>
          <a:prstGeom prst="rect">
            <a:avLst/>
          </a:prstGeom>
        </p:spPr>
        <p:txBody>
          <a:bodyPr wrap="none">
            <a:spAutoFit/>
          </a:bodyPr>
          <a:lstStyle/>
          <a:p>
            <a:r>
              <a:rPr lang="en-US" sz="1400" b="1" dirty="0">
                <a:solidFill>
                  <a:schemeClr val="tx1">
                    <a:lumMod val="85000"/>
                    <a:lumOff val="15000"/>
                  </a:schemeClr>
                </a:solidFill>
              </a:rPr>
              <a:t>5</a:t>
            </a:r>
            <a:endParaRPr lang="en-US" b="1" dirty="0">
              <a:solidFill>
                <a:schemeClr val="tx1">
                  <a:lumMod val="85000"/>
                  <a:lumOff val="15000"/>
                </a:schemeClr>
              </a:solidFill>
            </a:endParaRPr>
          </a:p>
        </p:txBody>
      </p:sp>
      <p:sp>
        <p:nvSpPr>
          <p:cNvPr id="8" name="Rectangle 7"/>
          <p:cNvSpPr/>
          <p:nvPr/>
        </p:nvSpPr>
        <p:spPr>
          <a:xfrm>
            <a:off x="6851552" y="1072524"/>
            <a:ext cx="1756117" cy="215444"/>
          </a:xfrm>
          <a:prstGeom prst="rect">
            <a:avLst/>
          </a:prstGeom>
        </p:spPr>
        <p:txBody>
          <a:bodyPr wrap="square" anchor="ctr">
            <a:spAutoFit/>
          </a:bodyPr>
          <a:lstStyle/>
          <a:p>
            <a:pPr algn="ctr"/>
            <a:r>
              <a:rPr lang="en-US" sz="800" b="1" dirty="0">
                <a:solidFill>
                  <a:schemeClr val="tx1">
                    <a:lumMod val="85000"/>
                    <a:lumOff val="15000"/>
                  </a:schemeClr>
                </a:solidFill>
              </a:rPr>
              <a:t>All Consumer &amp;B2B Concepts</a:t>
            </a:r>
            <a:endParaRPr lang="en-US" sz="1000" b="1" dirty="0">
              <a:solidFill>
                <a:schemeClr val="tx1">
                  <a:lumMod val="85000"/>
                  <a:lumOff val="15000"/>
                </a:schemeClr>
              </a:solidFill>
            </a:endParaRPr>
          </a:p>
        </p:txBody>
      </p:sp>
      <p:sp>
        <p:nvSpPr>
          <p:cNvPr id="10" name="Rectangle 9"/>
          <p:cNvSpPr/>
          <p:nvPr/>
        </p:nvSpPr>
        <p:spPr>
          <a:xfrm>
            <a:off x="6291524" y="2674193"/>
            <a:ext cx="284052" cy="307777"/>
          </a:xfrm>
          <a:prstGeom prst="rect">
            <a:avLst/>
          </a:prstGeom>
        </p:spPr>
        <p:txBody>
          <a:bodyPr wrap="none">
            <a:spAutoFit/>
          </a:bodyPr>
          <a:lstStyle/>
          <a:p>
            <a:r>
              <a:rPr lang="en-US" sz="1400" b="1" dirty="0">
                <a:solidFill>
                  <a:schemeClr val="tx1">
                    <a:lumMod val="85000"/>
                    <a:lumOff val="15000"/>
                  </a:schemeClr>
                </a:solidFill>
              </a:rPr>
              <a:t>7</a:t>
            </a:r>
            <a:endParaRPr lang="en-US" b="1" dirty="0">
              <a:solidFill>
                <a:schemeClr val="tx1">
                  <a:lumMod val="85000"/>
                  <a:lumOff val="15000"/>
                </a:schemeClr>
              </a:solidFill>
            </a:endParaRPr>
          </a:p>
        </p:txBody>
      </p:sp>
      <p:sp>
        <p:nvSpPr>
          <p:cNvPr id="11" name="Rectangle 10"/>
          <p:cNvSpPr/>
          <p:nvPr/>
        </p:nvSpPr>
        <p:spPr>
          <a:xfrm>
            <a:off x="6720840" y="2447473"/>
            <a:ext cx="1737360" cy="215444"/>
          </a:xfrm>
          <a:prstGeom prst="rect">
            <a:avLst/>
          </a:prstGeom>
        </p:spPr>
        <p:txBody>
          <a:bodyPr wrap="square" anchor="ctr">
            <a:spAutoFit/>
          </a:bodyPr>
          <a:lstStyle/>
          <a:p>
            <a:pPr algn="r"/>
            <a:r>
              <a:rPr lang="en-US" sz="800" b="1" dirty="0">
                <a:solidFill>
                  <a:schemeClr val="tx1">
                    <a:lumMod val="85000"/>
                    <a:lumOff val="15000"/>
                  </a:schemeClr>
                </a:solidFill>
              </a:rPr>
              <a:t>All Consumer Concepts</a:t>
            </a:r>
            <a:endParaRPr lang="en-US" sz="1000" b="1" dirty="0">
              <a:solidFill>
                <a:schemeClr val="tx1">
                  <a:lumMod val="85000"/>
                  <a:lumOff val="15000"/>
                </a:schemeClr>
              </a:solidFill>
            </a:endParaRPr>
          </a:p>
        </p:txBody>
      </p:sp>
      <p:sp>
        <p:nvSpPr>
          <p:cNvPr id="14" name="Rectangle 13"/>
          <p:cNvSpPr/>
          <p:nvPr/>
        </p:nvSpPr>
        <p:spPr>
          <a:xfrm>
            <a:off x="6591300" y="3474004"/>
            <a:ext cx="1196340" cy="215444"/>
          </a:xfrm>
          <a:prstGeom prst="rect">
            <a:avLst/>
          </a:prstGeom>
        </p:spPr>
        <p:txBody>
          <a:bodyPr wrap="square" anchor="ctr">
            <a:spAutoFit/>
          </a:bodyPr>
          <a:lstStyle/>
          <a:p>
            <a:pPr algn="r"/>
            <a:r>
              <a:rPr lang="en-US" sz="800" b="1" dirty="0">
                <a:solidFill>
                  <a:schemeClr val="tx1">
                    <a:lumMod val="85000"/>
                    <a:lumOff val="15000"/>
                  </a:schemeClr>
                </a:solidFill>
              </a:rPr>
              <a:t>B2B Concepts A &amp; B</a:t>
            </a:r>
            <a:endParaRPr lang="en-US" sz="1000" b="1" dirty="0">
              <a:solidFill>
                <a:schemeClr val="tx1">
                  <a:lumMod val="85000"/>
                  <a:lumOff val="15000"/>
                </a:schemeClr>
              </a:solidFill>
            </a:endParaRPr>
          </a:p>
        </p:txBody>
      </p:sp>
      <p:sp>
        <p:nvSpPr>
          <p:cNvPr id="15" name="Rectangle 14"/>
          <p:cNvSpPr/>
          <p:nvPr/>
        </p:nvSpPr>
        <p:spPr>
          <a:xfrm>
            <a:off x="8001000" y="3481624"/>
            <a:ext cx="952500" cy="215444"/>
          </a:xfrm>
          <a:prstGeom prst="rect">
            <a:avLst/>
          </a:prstGeom>
        </p:spPr>
        <p:txBody>
          <a:bodyPr wrap="square" anchor="ctr">
            <a:spAutoFit/>
          </a:bodyPr>
          <a:lstStyle/>
          <a:p>
            <a:pPr algn="r"/>
            <a:r>
              <a:rPr lang="en-US" sz="800" b="1" dirty="0">
                <a:solidFill>
                  <a:schemeClr val="tx1">
                    <a:lumMod val="85000"/>
                    <a:lumOff val="15000"/>
                  </a:schemeClr>
                </a:solidFill>
              </a:rPr>
              <a:t>B2B Concept C</a:t>
            </a:r>
            <a:endParaRPr lang="en-US" sz="1000" b="1" dirty="0">
              <a:solidFill>
                <a:schemeClr val="tx1">
                  <a:lumMod val="85000"/>
                  <a:lumOff val="15000"/>
                </a:schemeClr>
              </a:solidFill>
            </a:endParaRPr>
          </a:p>
        </p:txBody>
      </p:sp>
      <p:sp>
        <p:nvSpPr>
          <p:cNvPr id="16" name="Rectangle 15"/>
          <p:cNvSpPr/>
          <p:nvPr/>
        </p:nvSpPr>
        <p:spPr>
          <a:xfrm>
            <a:off x="6344864" y="3685484"/>
            <a:ext cx="284052" cy="307777"/>
          </a:xfrm>
          <a:prstGeom prst="rect">
            <a:avLst/>
          </a:prstGeom>
        </p:spPr>
        <p:txBody>
          <a:bodyPr wrap="none">
            <a:spAutoFit/>
          </a:bodyPr>
          <a:lstStyle/>
          <a:p>
            <a:r>
              <a:rPr lang="en-US" sz="1400" b="1" dirty="0">
                <a:solidFill>
                  <a:schemeClr val="tx1">
                    <a:lumMod val="85000"/>
                    <a:lumOff val="15000"/>
                  </a:schemeClr>
                </a:solidFill>
              </a:rPr>
              <a:t>8</a:t>
            </a:r>
            <a:endParaRPr lang="en-US" b="1" dirty="0">
              <a:solidFill>
                <a:schemeClr val="tx1">
                  <a:lumMod val="85000"/>
                  <a:lumOff val="15000"/>
                </a:schemeClr>
              </a:solidFill>
            </a:endParaRPr>
          </a:p>
        </p:txBody>
      </p:sp>
      <p:sp>
        <p:nvSpPr>
          <p:cNvPr id="17" name="TextBox 16"/>
          <p:cNvSpPr txBox="1"/>
          <p:nvPr/>
        </p:nvSpPr>
        <p:spPr>
          <a:xfrm>
            <a:off x="7173686" y="1275530"/>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sp>
        <p:nvSpPr>
          <p:cNvPr id="18" name="TextBox 17"/>
          <p:cNvSpPr txBox="1"/>
          <p:nvPr/>
        </p:nvSpPr>
        <p:spPr>
          <a:xfrm>
            <a:off x="6625046" y="2673339"/>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sp>
        <p:nvSpPr>
          <p:cNvPr id="19" name="TextBox 18"/>
          <p:cNvSpPr txBox="1"/>
          <p:nvPr/>
        </p:nvSpPr>
        <p:spPr>
          <a:xfrm>
            <a:off x="6617426" y="3692250"/>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sp>
        <p:nvSpPr>
          <p:cNvPr id="20" name="TextBox 19"/>
          <p:cNvSpPr txBox="1"/>
          <p:nvPr/>
        </p:nvSpPr>
        <p:spPr>
          <a:xfrm>
            <a:off x="7973786" y="3686082"/>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sp>
        <p:nvSpPr>
          <p:cNvPr id="29" name="Rectangle 28"/>
          <p:cNvSpPr/>
          <p:nvPr/>
        </p:nvSpPr>
        <p:spPr>
          <a:xfrm>
            <a:off x="711738" y="2523082"/>
            <a:ext cx="5193762" cy="316029"/>
          </a:xfrm>
          <a:prstGeom prst="rect">
            <a:avLst/>
          </a:prstGeom>
          <a:solidFill>
            <a:schemeClr val="accent3">
              <a:lumMod val="20000"/>
              <a:lumOff val="80000"/>
            </a:schemeClr>
          </a:solid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2"/>
                </a:solidFill>
              </a:rPr>
              <a:t>If focusing on just one brand is a priority, qual can be used to directly test which brand is stronger since both performed similarly in quant</a:t>
            </a:r>
          </a:p>
        </p:txBody>
      </p:sp>
    </p:spTree>
    <p:extLst>
      <p:ext uri="{BB962C8B-B14F-4D97-AF65-F5344CB8AC3E}">
        <p14:creationId xmlns:p14="http://schemas.microsoft.com/office/powerpoint/2010/main" val="64949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ject 43"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9" name="Picture 5" descr="\\10.1.11.169\Projects\122_Sack\122-151417 Intel - Intel Security UI Design (Quant)\2_Project Design\Questionnaire\Exhibits &amp; Stimuli\USConsumerPC_A2.png"/>
          <p:cNvPicPr>
            <a:picLocks noChangeAspect="1" noChangeArrowheads="1"/>
          </p:cNvPicPr>
          <p:nvPr/>
        </p:nvPicPr>
        <p:blipFill>
          <a:blip r:embed="rId6" cstate="screen"/>
          <a:srcRect/>
          <a:stretch>
            <a:fillRect/>
          </a:stretch>
        </p:blipFill>
        <p:spPr bwMode="auto">
          <a:xfrm>
            <a:off x="5845373" y="3678124"/>
            <a:ext cx="974237" cy="198631"/>
          </a:xfrm>
          <a:prstGeom prst="rect">
            <a:avLst/>
          </a:prstGeom>
          <a:noFill/>
          <a:ln w="19050">
            <a:solidFill>
              <a:schemeClr val="tx1">
                <a:lumMod val="50000"/>
                <a:lumOff val="50000"/>
              </a:schemeClr>
            </a:solidFill>
          </a:ln>
        </p:spPr>
      </p:pic>
      <p:pic>
        <p:nvPicPr>
          <p:cNvPr id="16" name="Picture 15" descr="Capture5.JPG"/>
          <p:cNvPicPr>
            <a:picLocks noChangeAspect="1"/>
          </p:cNvPicPr>
          <p:nvPr/>
        </p:nvPicPr>
        <p:blipFill>
          <a:blip r:embed="rId7" cstate="print"/>
          <a:stretch>
            <a:fillRect/>
          </a:stretch>
        </p:blipFill>
        <p:spPr>
          <a:xfrm>
            <a:off x="7022742" y="1761157"/>
            <a:ext cx="854369" cy="1516381"/>
          </a:xfrm>
          <a:prstGeom prst="rect">
            <a:avLst/>
          </a:prstGeom>
          <a:ln>
            <a:solidFill>
              <a:schemeClr val="tx1"/>
            </a:solidFill>
          </a:ln>
        </p:spPr>
      </p:pic>
      <p:sp>
        <p:nvSpPr>
          <p:cNvPr id="4" name="Title 3"/>
          <p:cNvSpPr>
            <a:spLocks noGrp="1"/>
          </p:cNvSpPr>
          <p:nvPr>
            <p:ph type="title"/>
          </p:nvPr>
        </p:nvSpPr>
        <p:spPr/>
        <p:txBody>
          <a:bodyPr anchor="t"/>
          <a:lstStyle/>
          <a:p>
            <a:r>
              <a:rPr lang="en-US" sz="2400" dirty="0"/>
              <a:t>Design Insights &amp; Recommendations </a:t>
            </a:r>
            <a:r>
              <a:rPr lang="en-US" sz="1800" dirty="0">
                <a:solidFill>
                  <a:schemeClr val="accent2"/>
                </a:solidFill>
              </a:rPr>
              <a:t>(3 / 8)</a:t>
            </a:r>
            <a:endParaRPr lang="en-US" sz="2400" dirty="0">
              <a:solidFill>
                <a:schemeClr val="accent2"/>
              </a:solidFill>
            </a:endParaRP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61</a:t>
            </a:fld>
            <a:endParaRPr lang="en-US" dirty="0">
              <a:solidFill>
                <a:prstClr val="white"/>
              </a:solidFill>
            </a:endParaRPr>
          </a:p>
        </p:txBody>
      </p:sp>
      <p:sp>
        <p:nvSpPr>
          <p:cNvPr id="8" name="TextBox 7"/>
          <p:cNvSpPr txBox="1"/>
          <p:nvPr/>
        </p:nvSpPr>
        <p:spPr>
          <a:xfrm>
            <a:off x="7269117" y="152037"/>
            <a:ext cx="1074057" cy="885372"/>
          </a:xfrm>
          <a:prstGeom prst="rect">
            <a:avLst/>
          </a:prstGeom>
          <a:noFill/>
        </p:spPr>
        <p:txBody>
          <a:bodyPr vert="horz" wrap="square" lIns="0" tIns="0" rIns="0" bIns="0" rtlCol="0">
            <a:noAutofit/>
          </a:bodyPr>
          <a:lstStyle/>
          <a:p>
            <a:endParaRPr lang="en-US" sz="1100" dirty="0">
              <a:solidFill>
                <a:srgbClr val="003C71"/>
              </a:solidFill>
            </a:endParaRPr>
          </a:p>
        </p:txBody>
      </p:sp>
      <p:sp>
        <p:nvSpPr>
          <p:cNvPr id="29" name="Rectangle 28"/>
          <p:cNvSpPr/>
          <p:nvPr/>
        </p:nvSpPr>
        <p:spPr>
          <a:xfrm>
            <a:off x="263145" y="510116"/>
            <a:ext cx="7872520" cy="307777"/>
          </a:xfrm>
          <a:prstGeom prst="rect">
            <a:avLst/>
          </a:prstGeom>
        </p:spPr>
        <p:txBody>
          <a:bodyPr wrap="square" lIns="0" tIns="0" rIns="0" bIns="0" anchor="ctr">
            <a:noAutofit/>
          </a:bodyPr>
          <a:lstStyle/>
          <a:p>
            <a:pPr>
              <a:spcBef>
                <a:spcPts val="300"/>
              </a:spcBef>
            </a:pPr>
            <a:r>
              <a:rPr lang="en-US" sz="2000" kern="0" dirty="0">
                <a:solidFill>
                  <a:schemeClr val="tx2"/>
                </a:solidFill>
                <a:latin typeface="+mj-lt"/>
                <a:ea typeface="Segoe UI" pitchFamily="34" charset="0"/>
                <a:cs typeface="Arial" pitchFamily="34" charset="0"/>
              </a:rPr>
              <a:t>Home &amp; Scan Results (Consumer PC)  |  Coloring Scheme &amp; Text</a:t>
            </a:r>
          </a:p>
        </p:txBody>
      </p:sp>
      <p:sp>
        <p:nvSpPr>
          <p:cNvPr id="31" name="TextBox 30"/>
          <p:cNvSpPr txBox="1"/>
          <p:nvPr/>
        </p:nvSpPr>
        <p:spPr>
          <a:xfrm>
            <a:off x="259257" y="945548"/>
            <a:ext cx="5227144" cy="1076232"/>
          </a:xfrm>
          <a:prstGeom prst="rect">
            <a:avLst/>
          </a:prstGeom>
          <a:noFill/>
        </p:spPr>
        <p:txBody>
          <a:bodyPr vert="horz" wrap="square" lIns="0" tIns="0" rIns="0" bIns="0" rtlCol="0">
            <a:noAutofit/>
          </a:bodyPr>
          <a:lstStyle/>
          <a:p>
            <a:pPr marL="465138" indent="-406400">
              <a:spcAft>
                <a:spcPts val="300"/>
              </a:spcAft>
              <a:buFont typeface="+mj-lt"/>
              <a:buAutoNum type="arabicPeriod" startAt="9"/>
            </a:pPr>
            <a:r>
              <a:rPr lang="en-US" sz="1300" b="1" dirty="0">
                <a:solidFill>
                  <a:schemeClr val="accent2"/>
                </a:solidFill>
              </a:rPr>
              <a:t>Use blue color-schemes </a:t>
            </a:r>
            <a:r>
              <a:rPr lang="en-US" sz="1100" dirty="0">
                <a:solidFill>
                  <a:schemeClr val="accent2"/>
                </a:solidFill>
              </a:rPr>
              <a:t>(in B and C) </a:t>
            </a:r>
            <a:r>
              <a:rPr lang="en-US" sz="1300" dirty="0">
                <a:solidFill>
                  <a:schemeClr val="accent2"/>
                </a:solidFill>
              </a:rPr>
              <a:t>vs. McAfee’s red; </a:t>
            </a:r>
            <a:r>
              <a:rPr lang="en-US" sz="1000" dirty="0">
                <a:solidFill>
                  <a:schemeClr val="bg2">
                    <a:lumMod val="50000"/>
                  </a:schemeClr>
                </a:solidFill>
              </a:rPr>
              <a:t>across a variety of metrics, Concept B and C’s Home and Scan Results screens are preferred to A’s because blues are more visually appealing and more calming than reds</a:t>
            </a:r>
            <a:endParaRPr lang="en-US" sz="1000" dirty="0">
              <a:solidFill>
                <a:schemeClr val="accent2"/>
              </a:solidFill>
            </a:endParaRPr>
          </a:p>
          <a:p>
            <a:pPr marL="465138" indent="-406400">
              <a:spcAft>
                <a:spcPts val="300"/>
              </a:spcAft>
              <a:buFont typeface="+mj-lt"/>
              <a:buAutoNum type="arabicPeriod" startAt="9"/>
            </a:pPr>
            <a:endParaRPr lang="en-US" sz="1000" b="1" dirty="0">
              <a:solidFill>
                <a:schemeClr val="accent2"/>
              </a:solidFill>
            </a:endParaRPr>
          </a:p>
          <a:p>
            <a:pPr marL="465138" indent="-406400">
              <a:spcAft>
                <a:spcPts val="300"/>
              </a:spcAft>
              <a:buFont typeface="+mj-lt"/>
              <a:buAutoNum type="arabicPeriod" startAt="9"/>
            </a:pPr>
            <a:r>
              <a:rPr lang="en-US" sz="1300" b="1" dirty="0">
                <a:solidFill>
                  <a:schemeClr val="accent2"/>
                </a:solidFill>
              </a:rPr>
              <a:t>Use high contrast coloring </a:t>
            </a:r>
            <a:r>
              <a:rPr lang="en-US" sz="1300" dirty="0">
                <a:solidFill>
                  <a:schemeClr val="accent2"/>
                </a:solidFill>
              </a:rPr>
              <a:t>instead of majority white monotone coloring to clearly differentiate different areas of the screen </a:t>
            </a:r>
            <a:r>
              <a:rPr lang="en-US" sz="1050" dirty="0">
                <a:solidFill>
                  <a:schemeClr val="accent2"/>
                </a:solidFill>
              </a:rPr>
              <a:t>(e.g., colored top bar, colored side bar)</a:t>
            </a:r>
            <a:r>
              <a:rPr lang="en-US" sz="1400" dirty="0">
                <a:solidFill>
                  <a:schemeClr val="accent2"/>
                </a:solidFill>
              </a:rPr>
              <a:t>; </a:t>
            </a:r>
            <a:r>
              <a:rPr lang="en-US" sz="1000" dirty="0">
                <a:solidFill>
                  <a:schemeClr val="bg2">
                    <a:lumMod val="50000"/>
                  </a:schemeClr>
                </a:solidFill>
              </a:rPr>
              <a:t>designs that have more hues receive more positive responses than those with fewer hues likely because consumers find the contrasting colors visually appealing and find it easier to distinguish between different portions of the screen</a:t>
            </a:r>
          </a:p>
          <a:p>
            <a:pPr marL="465138" indent="-406400">
              <a:spcAft>
                <a:spcPts val="300"/>
              </a:spcAft>
              <a:buFont typeface="+mj-lt"/>
              <a:buAutoNum type="arabicPeriod" startAt="9"/>
            </a:pPr>
            <a:endParaRPr lang="en-US" sz="1000" dirty="0">
              <a:solidFill>
                <a:schemeClr val="bg2">
                  <a:lumMod val="50000"/>
                </a:schemeClr>
              </a:solidFill>
            </a:endParaRPr>
          </a:p>
          <a:p>
            <a:pPr marL="465138" indent="-406400"/>
            <a:endParaRPr lang="en-US" sz="500" dirty="0">
              <a:solidFill>
                <a:schemeClr val="bg2">
                  <a:lumMod val="50000"/>
                </a:schemeClr>
              </a:solidFill>
            </a:endParaRPr>
          </a:p>
          <a:p>
            <a:pPr marL="465138" indent="-406400"/>
            <a:endParaRPr lang="en-US" sz="500" dirty="0">
              <a:solidFill>
                <a:schemeClr val="bg2">
                  <a:lumMod val="50000"/>
                </a:schemeClr>
              </a:solidFill>
            </a:endParaRPr>
          </a:p>
          <a:p>
            <a:pPr marL="465138" indent="-406400"/>
            <a:endParaRPr lang="en-US" sz="600" dirty="0">
              <a:solidFill>
                <a:schemeClr val="accent2"/>
              </a:solidFill>
            </a:endParaRPr>
          </a:p>
          <a:p>
            <a:pPr marL="465138" indent="-406400">
              <a:spcAft>
                <a:spcPts val="300"/>
              </a:spcAft>
              <a:buFont typeface="+mj-lt"/>
              <a:buAutoNum type="arabicPeriod" startAt="11"/>
            </a:pPr>
            <a:r>
              <a:rPr lang="en-US" sz="1300" b="1" dirty="0">
                <a:solidFill>
                  <a:schemeClr val="accent2"/>
                </a:solidFill>
              </a:rPr>
              <a:t>Use white font over a dark background </a:t>
            </a:r>
            <a:r>
              <a:rPr lang="en-US" sz="1300" dirty="0">
                <a:solidFill>
                  <a:schemeClr val="accent2"/>
                </a:solidFill>
              </a:rPr>
              <a:t>for the side menu to aid navigation; </a:t>
            </a:r>
            <a:r>
              <a:rPr lang="en-US" sz="1000" dirty="0">
                <a:solidFill>
                  <a:schemeClr val="bg2">
                    <a:lumMod val="50000"/>
                  </a:schemeClr>
                </a:solidFill>
              </a:rPr>
              <a:t>white font over a dark background (in B and C) makes text easier to read vs. dark font on white background (in A), which is more likely to blend the various components of the screen together</a:t>
            </a:r>
            <a:r>
              <a:rPr lang="en-US" sz="1000" b="1" dirty="0">
                <a:solidFill>
                  <a:schemeClr val="accent2"/>
                </a:solidFill>
              </a:rPr>
              <a:t> </a:t>
            </a:r>
          </a:p>
          <a:p>
            <a:pPr marL="912813" lvl="1" indent="-227013">
              <a:spcAft>
                <a:spcPts val="300"/>
              </a:spcAft>
            </a:pPr>
            <a:endParaRPr lang="en-US" sz="1000" b="1" dirty="0">
              <a:solidFill>
                <a:schemeClr val="accent2"/>
              </a:solidFill>
            </a:endParaRPr>
          </a:p>
          <a:p>
            <a:pPr marL="457200" indent="-396875">
              <a:spcAft>
                <a:spcPts val="300"/>
              </a:spcAft>
              <a:buFont typeface="+mj-lt"/>
              <a:buAutoNum type="arabicPeriod" startAt="12"/>
            </a:pPr>
            <a:r>
              <a:rPr lang="en-US" sz="1300" b="1" dirty="0">
                <a:solidFill>
                  <a:schemeClr val="accent2"/>
                </a:solidFill>
              </a:rPr>
              <a:t>Use bolded text </a:t>
            </a:r>
            <a:r>
              <a:rPr lang="en-US" sz="1300" dirty="0">
                <a:solidFill>
                  <a:schemeClr val="accent2"/>
                </a:solidFill>
              </a:rPr>
              <a:t>to draw attention to key menu and action items </a:t>
            </a:r>
            <a:r>
              <a:rPr lang="en-US" sz="1100" dirty="0">
                <a:solidFill>
                  <a:schemeClr val="accent2"/>
                </a:solidFill>
              </a:rPr>
              <a:t>(i.e., menu, “scan results”); </a:t>
            </a:r>
            <a:r>
              <a:rPr lang="en-US" sz="1000" dirty="0">
                <a:solidFill>
                  <a:schemeClr val="bg2">
                    <a:lumMod val="50000"/>
                  </a:schemeClr>
                </a:solidFill>
              </a:rPr>
              <a:t>Concept B’s bold text rated as easier to read vs. non-bolded text (in A and C) C and cues consumers to pay more attention to key areas</a:t>
            </a:r>
            <a:endParaRPr lang="en-US" sz="1000" b="1" dirty="0">
              <a:solidFill>
                <a:schemeClr val="accent2"/>
              </a:solidFill>
            </a:endParaRPr>
          </a:p>
        </p:txBody>
      </p:sp>
      <p:pic>
        <p:nvPicPr>
          <p:cNvPr id="32" name="Picture 5" descr="\\10.1.11.169\Projects\122_Sack\122-151417 Intel - Intel Security UI Design (Quant)\2_Project Design\Questionnaire\Exhibits &amp; Stimuli\USConsumerPC_A2.png"/>
          <p:cNvPicPr>
            <a:picLocks noChangeAspect="1" noChangeArrowheads="1"/>
          </p:cNvPicPr>
          <p:nvPr/>
        </p:nvPicPr>
        <p:blipFill>
          <a:blip r:embed="rId8" cstate="screen"/>
          <a:srcRect/>
          <a:stretch>
            <a:fillRect/>
          </a:stretch>
        </p:blipFill>
        <p:spPr bwMode="auto">
          <a:xfrm>
            <a:off x="5862890" y="1761157"/>
            <a:ext cx="939203" cy="1502736"/>
          </a:xfrm>
          <a:prstGeom prst="rect">
            <a:avLst/>
          </a:prstGeom>
          <a:noFill/>
          <a:ln>
            <a:solidFill>
              <a:schemeClr val="tx1"/>
            </a:solidFill>
          </a:ln>
        </p:spPr>
      </p:pic>
      <p:pic>
        <p:nvPicPr>
          <p:cNvPr id="33" name="Picture 5" descr="\\10.1.11.169\Projects\122_Sack\122-151417 Intel - Intel Security UI Design (Quant)\2_Project Design\Questionnaire\Exhibits &amp; Stimuli\USConsumerPC_C2.png"/>
          <p:cNvPicPr>
            <a:picLocks noChangeAspect="1" noChangeArrowheads="1"/>
          </p:cNvPicPr>
          <p:nvPr/>
        </p:nvPicPr>
        <p:blipFill>
          <a:blip r:embed="rId9" cstate="screen"/>
          <a:srcRect/>
          <a:stretch>
            <a:fillRect/>
          </a:stretch>
        </p:blipFill>
        <p:spPr bwMode="auto">
          <a:xfrm>
            <a:off x="8131966" y="1761157"/>
            <a:ext cx="877297" cy="1511301"/>
          </a:xfrm>
          <a:prstGeom prst="rect">
            <a:avLst/>
          </a:prstGeom>
          <a:noFill/>
          <a:ln>
            <a:solidFill>
              <a:schemeClr val="tx1"/>
            </a:solidFill>
          </a:ln>
        </p:spPr>
      </p:pic>
      <p:sp>
        <p:nvSpPr>
          <p:cNvPr id="34" name="TextBox 33"/>
          <p:cNvSpPr txBox="1"/>
          <p:nvPr/>
        </p:nvSpPr>
        <p:spPr>
          <a:xfrm>
            <a:off x="8071763" y="1757257"/>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sp>
        <p:nvSpPr>
          <p:cNvPr id="35" name="Rectangle 34"/>
          <p:cNvSpPr/>
          <p:nvPr/>
        </p:nvSpPr>
        <p:spPr>
          <a:xfrm>
            <a:off x="5374608" y="1704230"/>
            <a:ext cx="532262" cy="307777"/>
          </a:xfrm>
          <a:prstGeom prst="rect">
            <a:avLst/>
          </a:prstGeom>
        </p:spPr>
        <p:txBody>
          <a:bodyPr wrap="none">
            <a:spAutoFit/>
          </a:bodyPr>
          <a:lstStyle/>
          <a:p>
            <a:r>
              <a:rPr lang="en-US" sz="1400" b="1" dirty="0">
                <a:solidFill>
                  <a:schemeClr val="tx1">
                    <a:lumMod val="85000"/>
                    <a:lumOff val="15000"/>
                  </a:schemeClr>
                </a:solidFill>
              </a:rPr>
              <a:t>9-11</a:t>
            </a:r>
            <a:endParaRPr lang="en-US" b="1" dirty="0">
              <a:solidFill>
                <a:schemeClr val="tx1">
                  <a:lumMod val="85000"/>
                  <a:lumOff val="15000"/>
                </a:schemeClr>
              </a:solidFill>
            </a:endParaRPr>
          </a:p>
        </p:txBody>
      </p:sp>
      <p:sp>
        <p:nvSpPr>
          <p:cNvPr id="36" name="Rectangle 35"/>
          <p:cNvSpPr/>
          <p:nvPr/>
        </p:nvSpPr>
        <p:spPr>
          <a:xfrm>
            <a:off x="5570491" y="1531863"/>
            <a:ext cx="1524000"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A</a:t>
            </a:r>
            <a:endParaRPr lang="en-US" sz="1000" b="1" dirty="0">
              <a:solidFill>
                <a:schemeClr val="tx1">
                  <a:lumMod val="85000"/>
                  <a:lumOff val="15000"/>
                </a:schemeClr>
              </a:solidFill>
            </a:endParaRPr>
          </a:p>
        </p:txBody>
      </p:sp>
      <p:sp>
        <p:nvSpPr>
          <p:cNvPr id="37" name="Rectangle 36"/>
          <p:cNvSpPr/>
          <p:nvPr/>
        </p:nvSpPr>
        <p:spPr>
          <a:xfrm>
            <a:off x="7913402" y="1531863"/>
            <a:ext cx="1314424"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C</a:t>
            </a:r>
            <a:endParaRPr lang="en-US" sz="1000" b="1" dirty="0">
              <a:solidFill>
                <a:schemeClr val="tx1">
                  <a:lumMod val="85000"/>
                  <a:lumOff val="15000"/>
                </a:schemeClr>
              </a:solidFill>
            </a:endParaRPr>
          </a:p>
        </p:txBody>
      </p:sp>
      <p:sp>
        <p:nvSpPr>
          <p:cNvPr id="18" name="Rectangle 17"/>
          <p:cNvSpPr/>
          <p:nvPr/>
        </p:nvSpPr>
        <p:spPr>
          <a:xfrm>
            <a:off x="6705084" y="1531863"/>
            <a:ext cx="1489684"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B</a:t>
            </a:r>
            <a:endParaRPr lang="en-US" sz="1000" b="1" dirty="0">
              <a:solidFill>
                <a:schemeClr val="tx1">
                  <a:lumMod val="85000"/>
                  <a:lumOff val="15000"/>
                </a:schemeClr>
              </a:solidFill>
            </a:endParaRPr>
          </a:p>
        </p:txBody>
      </p:sp>
      <p:sp>
        <p:nvSpPr>
          <p:cNvPr id="23" name="TextBox 22"/>
          <p:cNvSpPr txBox="1"/>
          <p:nvPr/>
        </p:nvSpPr>
        <p:spPr>
          <a:xfrm>
            <a:off x="6912437" y="1764877"/>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pic>
        <p:nvPicPr>
          <p:cNvPr id="24" name="Picture 5" descr="\\10.1.11.169\Projects\122_Sack\122-151417 Intel - Intel Security UI Design (Quant)\2_Project Design\Questionnaire\Exhibits &amp; Stimuli\USConsumerPC_B2.png"/>
          <p:cNvPicPr>
            <a:picLocks noChangeAspect="1" noChangeArrowheads="1"/>
          </p:cNvPicPr>
          <p:nvPr/>
        </p:nvPicPr>
        <p:blipFill>
          <a:blip r:embed="rId10" cstate="screen"/>
          <a:srcRect/>
          <a:stretch>
            <a:fillRect/>
          </a:stretch>
        </p:blipFill>
        <p:spPr bwMode="auto">
          <a:xfrm>
            <a:off x="6902963" y="3692240"/>
            <a:ext cx="1093927" cy="170399"/>
          </a:xfrm>
          <a:prstGeom prst="rect">
            <a:avLst/>
          </a:prstGeom>
          <a:noFill/>
          <a:ln w="19050">
            <a:solidFill>
              <a:schemeClr val="tx1">
                <a:lumMod val="50000"/>
                <a:lumOff val="50000"/>
              </a:schemeClr>
            </a:solidFill>
          </a:ln>
        </p:spPr>
      </p:pic>
      <p:pic>
        <p:nvPicPr>
          <p:cNvPr id="25" name="Picture 3" descr="\\10.1.11.169\Projects\122_Sack\122-151417 Intel - Intel Security UI Design (Quant)\2_Project Design\Questionnaire\Exhibits &amp; Stimuli\USConsumerPC_A3.png"/>
          <p:cNvPicPr>
            <a:picLocks noChangeAspect="1" noChangeArrowheads="1"/>
          </p:cNvPicPr>
          <p:nvPr/>
        </p:nvPicPr>
        <p:blipFill>
          <a:blip r:embed="rId11" cstate="screen"/>
          <a:srcRect/>
          <a:stretch>
            <a:fillRect/>
          </a:stretch>
        </p:blipFill>
        <p:spPr bwMode="auto">
          <a:xfrm>
            <a:off x="5936977" y="4358225"/>
            <a:ext cx="791028" cy="228601"/>
          </a:xfrm>
          <a:prstGeom prst="rect">
            <a:avLst/>
          </a:prstGeom>
          <a:noFill/>
          <a:ln>
            <a:solidFill>
              <a:schemeClr val="tx1"/>
            </a:solidFill>
          </a:ln>
        </p:spPr>
      </p:pic>
      <p:pic>
        <p:nvPicPr>
          <p:cNvPr id="26" name="Picture 3" descr="\\10.1.11.169\Projects\122_Sack\122-151417 Intel - Intel Security UI Design (Quant)\2_Project Design\Questionnaire\Exhibits &amp; Stimuli\USConsumerPC_B3.png"/>
          <p:cNvPicPr>
            <a:picLocks noChangeAspect="1" noChangeArrowheads="1"/>
          </p:cNvPicPr>
          <p:nvPr/>
        </p:nvPicPr>
        <p:blipFill>
          <a:blip r:embed="rId12" cstate="screen"/>
          <a:srcRect/>
          <a:stretch>
            <a:fillRect/>
          </a:stretch>
        </p:blipFill>
        <p:spPr bwMode="auto">
          <a:xfrm>
            <a:off x="7043815" y="4366163"/>
            <a:ext cx="812223" cy="212725"/>
          </a:xfrm>
          <a:prstGeom prst="rect">
            <a:avLst/>
          </a:prstGeom>
          <a:noFill/>
          <a:ln>
            <a:solidFill>
              <a:schemeClr val="tx1"/>
            </a:solidFill>
          </a:ln>
        </p:spPr>
      </p:pic>
      <p:sp>
        <p:nvSpPr>
          <p:cNvPr id="27" name="TextBox 26"/>
          <p:cNvSpPr txBox="1"/>
          <p:nvPr/>
        </p:nvSpPr>
        <p:spPr>
          <a:xfrm>
            <a:off x="6714988" y="3583370"/>
            <a:ext cx="522514" cy="522514"/>
          </a:xfrm>
          <a:prstGeom prst="rect">
            <a:avLst/>
          </a:prstGeom>
          <a:noFill/>
        </p:spPr>
        <p:txBody>
          <a:bodyPr vert="horz" wrap="square" lIns="0" tIns="0" rIns="0" bIns="0" rtlCol="0">
            <a:noAutofit/>
          </a:bodyPr>
          <a:lstStyle/>
          <a:p>
            <a:pPr algn="ctr"/>
            <a:r>
              <a:rPr lang="en-US" sz="2800" b="1" dirty="0">
                <a:solidFill>
                  <a:schemeClr val="accent1"/>
                </a:solidFill>
                <a:latin typeface="Forte" pitchFamily="66" charset="0"/>
                <a:sym typeface="Wingdings"/>
              </a:rPr>
              <a:t></a:t>
            </a:r>
            <a:endParaRPr lang="en-US" sz="2800" b="1" dirty="0">
              <a:solidFill>
                <a:schemeClr val="accent1"/>
              </a:solidFill>
              <a:latin typeface="Forte" pitchFamily="66" charset="0"/>
            </a:endParaRPr>
          </a:p>
        </p:txBody>
      </p:sp>
      <p:sp>
        <p:nvSpPr>
          <p:cNvPr id="28" name="TextBox 27"/>
          <p:cNvSpPr txBox="1"/>
          <p:nvPr/>
        </p:nvSpPr>
        <p:spPr>
          <a:xfrm>
            <a:off x="6895900" y="4273061"/>
            <a:ext cx="522514" cy="522514"/>
          </a:xfrm>
          <a:prstGeom prst="rect">
            <a:avLst/>
          </a:prstGeom>
          <a:noFill/>
        </p:spPr>
        <p:txBody>
          <a:bodyPr vert="horz" wrap="square" lIns="0" tIns="0" rIns="0" bIns="0" rtlCol="0">
            <a:noAutofit/>
          </a:bodyPr>
          <a:lstStyle/>
          <a:p>
            <a:pPr algn="ctr"/>
            <a:r>
              <a:rPr lang="en-US" sz="2800" b="1" dirty="0">
                <a:solidFill>
                  <a:schemeClr val="accent1"/>
                </a:solidFill>
                <a:latin typeface="Forte" pitchFamily="66" charset="0"/>
                <a:sym typeface="Wingdings"/>
              </a:rPr>
              <a:t></a:t>
            </a:r>
            <a:endParaRPr lang="en-US" sz="2800" b="1" dirty="0">
              <a:solidFill>
                <a:schemeClr val="accent1"/>
              </a:solidFill>
              <a:latin typeface="Forte" pitchFamily="66" charset="0"/>
            </a:endParaRPr>
          </a:p>
        </p:txBody>
      </p:sp>
      <p:sp>
        <p:nvSpPr>
          <p:cNvPr id="30" name="Rectangle 29"/>
          <p:cNvSpPr/>
          <p:nvPr/>
        </p:nvSpPr>
        <p:spPr>
          <a:xfrm>
            <a:off x="5469184" y="3630119"/>
            <a:ext cx="383438" cy="307777"/>
          </a:xfrm>
          <a:prstGeom prst="rect">
            <a:avLst/>
          </a:prstGeom>
        </p:spPr>
        <p:txBody>
          <a:bodyPr wrap="none">
            <a:spAutoFit/>
          </a:bodyPr>
          <a:lstStyle/>
          <a:p>
            <a:r>
              <a:rPr lang="en-US" sz="1400" b="1" dirty="0">
                <a:solidFill>
                  <a:schemeClr val="tx1">
                    <a:lumMod val="85000"/>
                    <a:lumOff val="15000"/>
                  </a:schemeClr>
                </a:solidFill>
              </a:rPr>
              <a:t>12</a:t>
            </a:r>
            <a:endParaRPr lang="en-US" b="1" dirty="0">
              <a:solidFill>
                <a:schemeClr val="tx1">
                  <a:lumMod val="85000"/>
                  <a:lumOff val="15000"/>
                </a:schemeClr>
              </a:solidFill>
            </a:endParaRPr>
          </a:p>
        </p:txBody>
      </p:sp>
      <p:sp>
        <p:nvSpPr>
          <p:cNvPr id="38" name="Rectangle 37"/>
          <p:cNvSpPr/>
          <p:nvPr/>
        </p:nvSpPr>
        <p:spPr>
          <a:xfrm>
            <a:off x="5573680" y="4302452"/>
            <a:ext cx="383438" cy="307777"/>
          </a:xfrm>
          <a:prstGeom prst="rect">
            <a:avLst/>
          </a:prstGeom>
        </p:spPr>
        <p:txBody>
          <a:bodyPr wrap="none">
            <a:spAutoFit/>
          </a:bodyPr>
          <a:lstStyle/>
          <a:p>
            <a:r>
              <a:rPr lang="en-US" sz="1400" b="1" dirty="0">
                <a:solidFill>
                  <a:schemeClr val="tx1">
                    <a:lumMod val="85000"/>
                    <a:lumOff val="15000"/>
                  </a:schemeClr>
                </a:solidFill>
              </a:rPr>
              <a:t>12</a:t>
            </a:r>
            <a:endParaRPr lang="en-US" b="1" dirty="0">
              <a:solidFill>
                <a:schemeClr val="tx1">
                  <a:lumMod val="85000"/>
                  <a:lumOff val="15000"/>
                </a:schemeClr>
              </a:solidFill>
            </a:endParaRPr>
          </a:p>
        </p:txBody>
      </p:sp>
      <p:sp>
        <p:nvSpPr>
          <p:cNvPr id="40" name="Rectangle 39"/>
          <p:cNvSpPr/>
          <p:nvPr/>
        </p:nvSpPr>
        <p:spPr>
          <a:xfrm>
            <a:off x="5713379" y="3447542"/>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A</a:t>
            </a:r>
            <a:endParaRPr lang="en-US" sz="1000" b="1" dirty="0">
              <a:solidFill>
                <a:schemeClr val="tx1">
                  <a:lumMod val="85000"/>
                  <a:lumOff val="15000"/>
                </a:schemeClr>
              </a:solidFill>
            </a:endParaRPr>
          </a:p>
        </p:txBody>
      </p:sp>
      <p:sp>
        <p:nvSpPr>
          <p:cNvPr id="41" name="Rectangle 40"/>
          <p:cNvSpPr/>
          <p:nvPr/>
        </p:nvSpPr>
        <p:spPr>
          <a:xfrm>
            <a:off x="6830814" y="3447542"/>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B</a:t>
            </a:r>
            <a:endParaRPr lang="en-US" sz="1000" b="1" dirty="0">
              <a:solidFill>
                <a:schemeClr val="tx1">
                  <a:lumMod val="85000"/>
                  <a:lumOff val="15000"/>
                </a:schemeClr>
              </a:solidFill>
            </a:endParaRPr>
          </a:p>
        </p:txBody>
      </p:sp>
      <p:sp>
        <p:nvSpPr>
          <p:cNvPr id="42" name="Rectangle 41"/>
          <p:cNvSpPr/>
          <p:nvPr/>
        </p:nvSpPr>
        <p:spPr>
          <a:xfrm>
            <a:off x="5713379" y="4134906"/>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A</a:t>
            </a:r>
            <a:endParaRPr lang="en-US" sz="1000" b="1" dirty="0">
              <a:solidFill>
                <a:schemeClr val="tx1">
                  <a:lumMod val="85000"/>
                  <a:lumOff val="15000"/>
                </a:schemeClr>
              </a:solidFill>
            </a:endParaRPr>
          </a:p>
        </p:txBody>
      </p:sp>
      <p:sp>
        <p:nvSpPr>
          <p:cNvPr id="43" name="Rectangle 42"/>
          <p:cNvSpPr/>
          <p:nvPr/>
        </p:nvSpPr>
        <p:spPr>
          <a:xfrm>
            <a:off x="6830814" y="4134906"/>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B</a:t>
            </a:r>
            <a:endParaRPr lang="en-US" sz="1000" b="1" dirty="0">
              <a:solidFill>
                <a:schemeClr val="tx1">
                  <a:lumMod val="85000"/>
                  <a:lumOff val="15000"/>
                </a:schemeClr>
              </a:solidFill>
            </a:endParaRPr>
          </a:p>
        </p:txBody>
      </p:sp>
      <p:sp>
        <p:nvSpPr>
          <p:cNvPr id="45" name="Rectangle 44"/>
          <p:cNvSpPr/>
          <p:nvPr/>
        </p:nvSpPr>
        <p:spPr>
          <a:xfrm>
            <a:off x="7951502" y="3447542"/>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C</a:t>
            </a:r>
            <a:endParaRPr lang="en-US" sz="1000" b="1" dirty="0">
              <a:solidFill>
                <a:schemeClr val="tx1">
                  <a:lumMod val="85000"/>
                  <a:lumOff val="15000"/>
                </a:schemeClr>
              </a:solidFill>
            </a:endParaRPr>
          </a:p>
        </p:txBody>
      </p:sp>
      <p:sp>
        <p:nvSpPr>
          <p:cNvPr id="46" name="Rectangle 45"/>
          <p:cNvSpPr/>
          <p:nvPr/>
        </p:nvSpPr>
        <p:spPr>
          <a:xfrm>
            <a:off x="7951502" y="4134906"/>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C</a:t>
            </a:r>
            <a:endParaRPr lang="en-US" sz="1000" b="1" dirty="0">
              <a:solidFill>
                <a:schemeClr val="tx1">
                  <a:lumMod val="85000"/>
                  <a:lumOff val="15000"/>
                </a:schemeClr>
              </a:solidFill>
            </a:endParaRPr>
          </a:p>
        </p:txBody>
      </p:sp>
      <p:pic>
        <p:nvPicPr>
          <p:cNvPr id="47" name="Picture 46" descr="results.JPG"/>
          <p:cNvPicPr>
            <a:picLocks noChangeAspect="1"/>
          </p:cNvPicPr>
          <p:nvPr/>
        </p:nvPicPr>
        <p:blipFill>
          <a:blip r:embed="rId13" cstate="print"/>
          <a:stretch>
            <a:fillRect/>
          </a:stretch>
        </p:blipFill>
        <p:spPr>
          <a:xfrm>
            <a:off x="8161992" y="4353974"/>
            <a:ext cx="817245" cy="237102"/>
          </a:xfrm>
          <a:prstGeom prst="rect">
            <a:avLst/>
          </a:prstGeom>
          <a:ln>
            <a:solidFill>
              <a:schemeClr val="tx1"/>
            </a:solidFill>
          </a:ln>
        </p:spPr>
      </p:pic>
      <p:pic>
        <p:nvPicPr>
          <p:cNvPr id="48" name="Picture 47" descr="c1.JPG"/>
          <p:cNvPicPr>
            <a:picLocks noChangeAspect="1"/>
          </p:cNvPicPr>
          <p:nvPr/>
        </p:nvPicPr>
        <p:blipFill>
          <a:blip r:embed="rId14" cstate="print"/>
          <a:stretch>
            <a:fillRect/>
          </a:stretch>
        </p:blipFill>
        <p:spPr>
          <a:xfrm>
            <a:off x="8091254" y="3682044"/>
            <a:ext cx="958720" cy="190790"/>
          </a:xfrm>
          <a:prstGeom prst="rect">
            <a:avLst/>
          </a:prstGeom>
          <a:ln w="19050">
            <a:solidFill>
              <a:schemeClr val="tx1">
                <a:lumMod val="50000"/>
                <a:lumOff val="50000"/>
              </a:schemeClr>
            </a:solidFill>
          </a:ln>
        </p:spPr>
      </p:pic>
      <p:sp>
        <p:nvSpPr>
          <p:cNvPr id="53" name="Rectangle 52"/>
          <p:cNvSpPr/>
          <p:nvPr/>
        </p:nvSpPr>
        <p:spPr>
          <a:xfrm>
            <a:off x="7477125" y="912738"/>
            <a:ext cx="1524000"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Concepts B &amp; C</a:t>
            </a:r>
            <a:endParaRPr lang="en-US" sz="1000" b="1" dirty="0">
              <a:solidFill>
                <a:schemeClr val="tx1">
                  <a:lumMod val="85000"/>
                  <a:lumOff val="15000"/>
                </a:schemeClr>
              </a:solidFill>
            </a:endParaRPr>
          </a:p>
        </p:txBody>
      </p:sp>
      <p:sp>
        <p:nvSpPr>
          <p:cNvPr id="54" name="Rectangle 53"/>
          <p:cNvSpPr/>
          <p:nvPr/>
        </p:nvSpPr>
        <p:spPr>
          <a:xfrm>
            <a:off x="5949593" y="912738"/>
            <a:ext cx="1524000"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A</a:t>
            </a:r>
            <a:endParaRPr lang="en-US" sz="1000" b="1" dirty="0">
              <a:solidFill>
                <a:schemeClr val="tx1">
                  <a:lumMod val="85000"/>
                  <a:lumOff val="15000"/>
                </a:schemeClr>
              </a:solidFill>
            </a:endParaRPr>
          </a:p>
        </p:txBody>
      </p:sp>
      <p:pic>
        <p:nvPicPr>
          <p:cNvPr id="50" name="Picture 49" descr="A.JPG"/>
          <p:cNvPicPr>
            <a:picLocks noChangeAspect="1"/>
          </p:cNvPicPr>
          <p:nvPr/>
        </p:nvPicPr>
        <p:blipFill>
          <a:blip r:embed="rId15" cstate="print"/>
          <a:srcRect l="3588" t="11268" r="5074" b="12549"/>
          <a:stretch>
            <a:fillRect/>
          </a:stretch>
        </p:blipFill>
        <p:spPr>
          <a:xfrm>
            <a:off x="5970276" y="1162594"/>
            <a:ext cx="1482634" cy="261257"/>
          </a:xfrm>
          <a:prstGeom prst="rect">
            <a:avLst/>
          </a:prstGeom>
          <a:ln>
            <a:solidFill>
              <a:schemeClr val="tx1"/>
            </a:solidFill>
          </a:ln>
        </p:spPr>
      </p:pic>
      <p:pic>
        <p:nvPicPr>
          <p:cNvPr id="52" name="Picture 51" descr="C.JPG"/>
          <p:cNvPicPr>
            <a:picLocks noChangeAspect="1"/>
          </p:cNvPicPr>
          <p:nvPr/>
        </p:nvPicPr>
        <p:blipFill>
          <a:blip r:embed="rId16" cstate="print"/>
          <a:srcRect l="2343" t="9144" r="4094" b="7861"/>
          <a:stretch>
            <a:fillRect/>
          </a:stretch>
        </p:blipFill>
        <p:spPr>
          <a:xfrm>
            <a:off x="7523934" y="1162594"/>
            <a:ext cx="1430383" cy="254725"/>
          </a:xfrm>
          <a:prstGeom prst="rect">
            <a:avLst/>
          </a:prstGeom>
          <a:ln>
            <a:solidFill>
              <a:schemeClr val="tx1"/>
            </a:solidFill>
          </a:ln>
        </p:spPr>
      </p:pic>
      <p:sp>
        <p:nvSpPr>
          <p:cNvPr id="61" name="TextBox 60"/>
          <p:cNvSpPr txBox="1"/>
          <p:nvPr/>
        </p:nvSpPr>
        <p:spPr>
          <a:xfrm>
            <a:off x="7385141" y="1042882"/>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sp>
        <p:nvSpPr>
          <p:cNvPr id="62" name="Rectangle 61"/>
          <p:cNvSpPr/>
          <p:nvPr/>
        </p:nvSpPr>
        <p:spPr>
          <a:xfrm>
            <a:off x="5658993" y="1132730"/>
            <a:ext cx="284052" cy="307777"/>
          </a:xfrm>
          <a:prstGeom prst="rect">
            <a:avLst/>
          </a:prstGeom>
        </p:spPr>
        <p:txBody>
          <a:bodyPr wrap="none">
            <a:spAutoFit/>
          </a:bodyPr>
          <a:lstStyle/>
          <a:p>
            <a:r>
              <a:rPr lang="en-US" sz="1400" b="1" dirty="0">
                <a:solidFill>
                  <a:schemeClr val="tx1">
                    <a:lumMod val="85000"/>
                    <a:lumOff val="15000"/>
                  </a:schemeClr>
                </a:solidFill>
              </a:rPr>
              <a:t>9</a:t>
            </a:r>
            <a:endParaRPr lang="en-US" b="1" dirty="0">
              <a:solidFill>
                <a:schemeClr val="tx1">
                  <a:lumMod val="85000"/>
                  <a:lumOff val="15000"/>
                </a:schemeClr>
              </a:solidFill>
            </a:endParaRPr>
          </a:p>
        </p:txBody>
      </p:sp>
      <p:sp>
        <p:nvSpPr>
          <p:cNvPr id="51" name="Rectangle 50"/>
          <p:cNvSpPr/>
          <p:nvPr/>
        </p:nvSpPr>
        <p:spPr>
          <a:xfrm>
            <a:off x="572848" y="2789121"/>
            <a:ext cx="4298412" cy="392229"/>
          </a:xfrm>
          <a:prstGeom prst="rect">
            <a:avLst/>
          </a:prstGeom>
          <a:solidFill>
            <a:schemeClr val="accent3">
              <a:lumMod val="20000"/>
              <a:lumOff val="80000"/>
            </a:schemeClr>
          </a:solidFill>
          <a:ln>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1588" indent="-3175" algn="ctr"/>
            <a:r>
              <a:rPr lang="en-US" sz="900" dirty="0">
                <a:solidFill>
                  <a:schemeClr val="tx2"/>
                </a:solidFill>
              </a:rPr>
              <a:t>In qual, test whether C is strongest because it has the most pronounced color contrasts or because dark blue-gray color is preferred</a:t>
            </a:r>
          </a:p>
        </p:txBody>
      </p:sp>
    </p:spTree>
    <p:extLst>
      <p:ext uri="{BB962C8B-B14F-4D97-AF65-F5344CB8AC3E}">
        <p14:creationId xmlns:p14="http://schemas.microsoft.com/office/powerpoint/2010/main" val="64949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JPG"/>
          <p:cNvPicPr>
            <a:picLocks noChangeAspect="1"/>
          </p:cNvPicPr>
          <p:nvPr/>
        </p:nvPicPr>
        <p:blipFill>
          <a:blip r:embed="rId3" cstate="print"/>
          <a:stretch>
            <a:fillRect/>
          </a:stretch>
        </p:blipFill>
        <p:spPr>
          <a:xfrm>
            <a:off x="8055293" y="1173351"/>
            <a:ext cx="904875" cy="709226"/>
          </a:xfrm>
          <a:prstGeom prst="rect">
            <a:avLst/>
          </a:prstGeom>
          <a:ln w="9525">
            <a:solidFill>
              <a:schemeClr val="tx1"/>
            </a:solidFill>
          </a:ln>
        </p:spPr>
      </p:pic>
      <p:pic>
        <p:nvPicPr>
          <p:cNvPr id="44" name="Picture 43" descr="B.JPG"/>
          <p:cNvPicPr>
            <a:picLocks noChangeAspect="1"/>
          </p:cNvPicPr>
          <p:nvPr/>
        </p:nvPicPr>
        <p:blipFill>
          <a:blip r:embed="rId4" cstate="print"/>
          <a:srcRect r="14275"/>
          <a:stretch>
            <a:fillRect/>
          </a:stretch>
        </p:blipFill>
        <p:spPr>
          <a:xfrm>
            <a:off x="6993255" y="1172682"/>
            <a:ext cx="895350" cy="710565"/>
          </a:xfrm>
          <a:prstGeom prst="rect">
            <a:avLst/>
          </a:prstGeom>
          <a:ln w="9525">
            <a:solidFill>
              <a:schemeClr val="tx1"/>
            </a:solidFill>
          </a:ln>
        </p:spPr>
      </p:pic>
      <p:sp>
        <p:nvSpPr>
          <p:cNvPr id="4" name="Title 3"/>
          <p:cNvSpPr>
            <a:spLocks noGrp="1"/>
          </p:cNvSpPr>
          <p:nvPr>
            <p:ph type="title"/>
          </p:nvPr>
        </p:nvSpPr>
        <p:spPr>
          <a:xfrm>
            <a:off x="228600" y="133351"/>
            <a:ext cx="8686800" cy="436392"/>
          </a:xfrm>
        </p:spPr>
        <p:txBody>
          <a:bodyPr anchor="t"/>
          <a:lstStyle/>
          <a:p>
            <a:r>
              <a:rPr lang="en-US" sz="2400" dirty="0"/>
              <a:t>Design Insights &amp; Recommendations </a:t>
            </a:r>
            <a:r>
              <a:rPr lang="en-US" sz="1800" dirty="0">
                <a:solidFill>
                  <a:schemeClr val="accent2"/>
                </a:solidFill>
              </a:rPr>
              <a:t>(4 / 8)</a:t>
            </a:r>
            <a:endParaRPr lang="en-US" sz="2400" dirty="0">
              <a:solidFill>
                <a:schemeClr val="accent2"/>
              </a:solidFill>
            </a:endParaRP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62</a:t>
            </a:fld>
            <a:endParaRPr lang="en-US" dirty="0">
              <a:solidFill>
                <a:prstClr val="white"/>
              </a:solidFill>
            </a:endParaRPr>
          </a:p>
        </p:txBody>
      </p:sp>
      <p:sp>
        <p:nvSpPr>
          <p:cNvPr id="29" name="Rectangle 28"/>
          <p:cNvSpPr/>
          <p:nvPr/>
        </p:nvSpPr>
        <p:spPr>
          <a:xfrm>
            <a:off x="263179" y="511793"/>
            <a:ext cx="8101579" cy="307777"/>
          </a:xfrm>
          <a:prstGeom prst="rect">
            <a:avLst/>
          </a:prstGeom>
        </p:spPr>
        <p:txBody>
          <a:bodyPr wrap="square" lIns="0" tIns="0" rIns="0" bIns="0" anchor="ctr">
            <a:noAutofit/>
          </a:bodyPr>
          <a:lstStyle/>
          <a:p>
            <a:pPr>
              <a:spcBef>
                <a:spcPts val="300"/>
              </a:spcBef>
            </a:pPr>
            <a:r>
              <a:rPr lang="en-US" sz="2000" kern="0" dirty="0">
                <a:solidFill>
                  <a:schemeClr val="tx2"/>
                </a:solidFill>
                <a:latin typeface="+mj-lt"/>
                <a:ea typeface="Segoe UI" pitchFamily="34" charset="0"/>
                <a:cs typeface="Arial" pitchFamily="34" charset="0"/>
              </a:rPr>
              <a:t>Home &amp; Scan Results (Consumer PC)  |  Icons &amp; Buttons</a:t>
            </a:r>
          </a:p>
        </p:txBody>
      </p:sp>
      <p:sp>
        <p:nvSpPr>
          <p:cNvPr id="31" name="TextBox 30"/>
          <p:cNvSpPr txBox="1"/>
          <p:nvPr/>
        </p:nvSpPr>
        <p:spPr>
          <a:xfrm>
            <a:off x="312421" y="1038355"/>
            <a:ext cx="5188047" cy="1076232"/>
          </a:xfrm>
          <a:prstGeom prst="rect">
            <a:avLst/>
          </a:prstGeom>
          <a:noFill/>
        </p:spPr>
        <p:txBody>
          <a:bodyPr vert="horz" wrap="square" lIns="0" tIns="0" rIns="0" bIns="0" rtlCol="0">
            <a:noAutofit/>
          </a:bodyPr>
          <a:lstStyle/>
          <a:p>
            <a:pPr marL="465138" indent="-406400">
              <a:spcAft>
                <a:spcPts val="300"/>
              </a:spcAft>
              <a:buFont typeface="+mj-lt"/>
              <a:buAutoNum type="arabicPeriod" startAt="13"/>
            </a:pPr>
            <a:r>
              <a:rPr lang="en-US" sz="1400" b="1" dirty="0">
                <a:solidFill>
                  <a:schemeClr val="accent2"/>
                </a:solidFill>
              </a:rPr>
              <a:t>Make icons pop </a:t>
            </a:r>
            <a:r>
              <a:rPr lang="en-US" sz="1400" dirty="0">
                <a:solidFill>
                  <a:schemeClr val="accent2"/>
                </a:solidFill>
              </a:rPr>
              <a:t>by using a different color than the text; </a:t>
            </a:r>
            <a:r>
              <a:rPr lang="en-US" sz="1100" dirty="0">
                <a:solidFill>
                  <a:schemeClr val="bg2">
                    <a:lumMod val="50000"/>
                  </a:schemeClr>
                </a:solidFill>
              </a:rPr>
              <a:t>high-contrast blue circles around icons at C’s side menu makes C more appealing and makes it easier to find key information in Concept C vs. A and B</a:t>
            </a:r>
          </a:p>
          <a:p>
            <a:pPr marL="465138" indent="-406400">
              <a:spcAft>
                <a:spcPts val="300"/>
              </a:spcAft>
              <a:buFont typeface="+mj-lt"/>
              <a:buAutoNum type="arabicPeriod" startAt="13"/>
            </a:pPr>
            <a:endParaRPr lang="en-US" sz="1100" dirty="0">
              <a:solidFill>
                <a:schemeClr val="bg2">
                  <a:lumMod val="50000"/>
                </a:schemeClr>
              </a:solidFill>
            </a:endParaRPr>
          </a:p>
          <a:p>
            <a:pPr marL="465138" indent="-406400">
              <a:spcAft>
                <a:spcPts val="300"/>
              </a:spcAft>
              <a:buFont typeface="+mj-lt"/>
              <a:buAutoNum type="arabicPeriod" startAt="13"/>
            </a:pPr>
            <a:r>
              <a:rPr lang="en-US" sz="1400" b="1" dirty="0">
                <a:solidFill>
                  <a:schemeClr val="accent2"/>
                </a:solidFill>
              </a:rPr>
              <a:t>For warnings, use bright red </a:t>
            </a:r>
            <a:r>
              <a:rPr lang="en-US" sz="1400" dirty="0">
                <a:solidFill>
                  <a:schemeClr val="accent2"/>
                </a:solidFill>
              </a:rPr>
              <a:t>to draw attention and communicate that action is needed; </a:t>
            </a:r>
            <a:r>
              <a:rPr lang="en-US" sz="1100" dirty="0">
                <a:solidFill>
                  <a:schemeClr val="bg2">
                    <a:lumMod val="50000"/>
                  </a:schemeClr>
                </a:solidFill>
              </a:rPr>
              <a:t>many like that the bright coloring indications when action is needed</a:t>
            </a:r>
          </a:p>
          <a:p>
            <a:pPr marL="465138" indent="-406400">
              <a:spcAft>
                <a:spcPts val="300"/>
              </a:spcAft>
              <a:buFont typeface="+mj-lt"/>
              <a:buAutoNum type="arabicPeriod" startAt="13"/>
            </a:pPr>
            <a:endParaRPr lang="en-US" sz="1100" dirty="0">
              <a:solidFill>
                <a:schemeClr val="accent2"/>
              </a:solidFill>
            </a:endParaRPr>
          </a:p>
          <a:p>
            <a:pPr marL="465138" indent="-406400">
              <a:spcAft>
                <a:spcPts val="300"/>
              </a:spcAft>
              <a:buFont typeface="+mj-lt"/>
              <a:buAutoNum type="arabicPeriod" startAt="13"/>
            </a:pPr>
            <a:r>
              <a:rPr lang="en-US" sz="1400" b="1" dirty="0">
                <a:solidFill>
                  <a:schemeClr val="accent2"/>
                </a:solidFill>
              </a:rPr>
              <a:t>Avoid red in navigation buttons</a:t>
            </a:r>
            <a:r>
              <a:rPr lang="en-US" sz="1400" dirty="0">
                <a:solidFill>
                  <a:schemeClr val="accent2"/>
                </a:solidFill>
              </a:rPr>
              <a:t> since red has negative connotations</a:t>
            </a:r>
            <a:r>
              <a:rPr lang="en-US" sz="1400" b="1" dirty="0">
                <a:solidFill>
                  <a:schemeClr val="accent2"/>
                </a:solidFill>
              </a:rPr>
              <a:t> </a:t>
            </a:r>
            <a:r>
              <a:rPr lang="en-US" sz="1400" dirty="0">
                <a:solidFill>
                  <a:schemeClr val="accent2"/>
                </a:solidFill>
              </a:rPr>
              <a:t>and might distract from red warning items; </a:t>
            </a:r>
            <a:r>
              <a:rPr lang="en-US" sz="1100" dirty="0">
                <a:solidFill>
                  <a:schemeClr val="bg2">
                    <a:lumMod val="50000"/>
                  </a:schemeClr>
                </a:solidFill>
              </a:rPr>
              <a:t>red buttons (in A) liked less than blue buttons (in B and C) since they are harder to differentiate from warning icons, making A harder to navigate</a:t>
            </a:r>
          </a:p>
          <a:p>
            <a:pPr marL="685800" lvl="1">
              <a:spcAft>
                <a:spcPts val="300"/>
              </a:spcAft>
            </a:pPr>
            <a:endParaRPr lang="en-US" sz="1100" dirty="0">
              <a:solidFill>
                <a:schemeClr val="bg2">
                  <a:lumMod val="50000"/>
                </a:schemeClr>
              </a:solidFill>
            </a:endParaRPr>
          </a:p>
          <a:p>
            <a:pPr marL="465138" indent="-406400">
              <a:spcAft>
                <a:spcPts val="300"/>
              </a:spcAft>
              <a:buFont typeface="+mj-lt"/>
              <a:buAutoNum type="arabicPeriod" startAt="13"/>
            </a:pPr>
            <a:r>
              <a:rPr lang="en-US" sz="1400" dirty="0">
                <a:solidFill>
                  <a:schemeClr val="accent2"/>
                </a:solidFill>
              </a:rPr>
              <a:t>For all concepts, </a:t>
            </a:r>
            <a:r>
              <a:rPr lang="en-US" sz="1400" b="1" dirty="0">
                <a:solidFill>
                  <a:schemeClr val="accent2"/>
                </a:solidFill>
              </a:rPr>
              <a:t>explain what “Explore True Key” means </a:t>
            </a:r>
            <a:r>
              <a:rPr lang="en-US" sz="1400" dirty="0">
                <a:solidFill>
                  <a:schemeClr val="accent2"/>
                </a:solidFill>
              </a:rPr>
              <a:t>since it is confusing to most; </a:t>
            </a:r>
            <a:r>
              <a:rPr lang="en-US" sz="1100" dirty="0">
                <a:solidFill>
                  <a:schemeClr val="bg2">
                    <a:lumMod val="50000"/>
                  </a:schemeClr>
                </a:solidFill>
              </a:rPr>
              <a:t>many comment they do not know what “True Key” is</a:t>
            </a:r>
            <a:endParaRPr lang="en-US" sz="1400" b="1" dirty="0">
              <a:solidFill>
                <a:schemeClr val="accent2"/>
              </a:solidFill>
            </a:endParaRPr>
          </a:p>
          <a:p>
            <a:pPr marL="912813" lvl="1" indent="-227013">
              <a:spcAft>
                <a:spcPts val="300"/>
              </a:spcAft>
              <a:buFont typeface="Arial" pitchFamily="34" charset="0"/>
              <a:buChar char="•"/>
            </a:pPr>
            <a:endParaRPr lang="en-US" sz="1400" b="1" dirty="0">
              <a:solidFill>
                <a:schemeClr val="accent2"/>
              </a:solidFill>
            </a:endParaRPr>
          </a:p>
          <a:p>
            <a:pPr marL="912813" lvl="1" indent="-227013">
              <a:spcAft>
                <a:spcPts val="300"/>
              </a:spcAft>
              <a:buFont typeface="Arial" pitchFamily="34" charset="0"/>
              <a:buChar char="•"/>
            </a:pPr>
            <a:endParaRPr lang="en-US" sz="1400" b="1" dirty="0">
              <a:solidFill>
                <a:schemeClr val="accent2"/>
              </a:solidFill>
            </a:endParaRPr>
          </a:p>
        </p:txBody>
      </p:sp>
      <p:sp>
        <p:nvSpPr>
          <p:cNvPr id="46" name="Rectangle 45"/>
          <p:cNvSpPr/>
          <p:nvPr/>
        </p:nvSpPr>
        <p:spPr>
          <a:xfrm>
            <a:off x="7553444" y="2608445"/>
            <a:ext cx="1567696"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Concepts B &amp; C</a:t>
            </a:r>
            <a:endParaRPr lang="en-US" sz="1000" b="1" dirty="0">
              <a:solidFill>
                <a:schemeClr val="tx1">
                  <a:lumMod val="85000"/>
                  <a:lumOff val="15000"/>
                </a:schemeClr>
              </a:solidFill>
            </a:endParaRPr>
          </a:p>
        </p:txBody>
      </p:sp>
      <p:pic>
        <p:nvPicPr>
          <p:cNvPr id="50" name="Picture 3" descr="\\10.1.11.169\Projects\122_Sack\122-151417 Intel - Intel Security UI Design (Quant)\2_Project Design\Questionnaire\Exhibits &amp; Stimuli\USConsumerPC_B3.png"/>
          <p:cNvPicPr>
            <a:picLocks noChangeAspect="1" noChangeArrowheads="1"/>
          </p:cNvPicPr>
          <p:nvPr/>
        </p:nvPicPr>
        <p:blipFill>
          <a:blip r:embed="rId5" cstate="screen"/>
          <a:srcRect b="4433"/>
          <a:stretch>
            <a:fillRect/>
          </a:stretch>
        </p:blipFill>
        <p:spPr bwMode="auto">
          <a:xfrm>
            <a:off x="7596492" y="2815957"/>
            <a:ext cx="1481600" cy="402336"/>
          </a:xfrm>
          <a:prstGeom prst="rect">
            <a:avLst/>
          </a:prstGeom>
          <a:noFill/>
          <a:ln w="9525">
            <a:solidFill>
              <a:schemeClr val="tx1"/>
            </a:solidFill>
          </a:ln>
        </p:spPr>
      </p:pic>
      <p:sp>
        <p:nvSpPr>
          <p:cNvPr id="58" name="Rectangle 57"/>
          <p:cNvSpPr/>
          <p:nvPr/>
        </p:nvSpPr>
        <p:spPr>
          <a:xfrm>
            <a:off x="5576492" y="2138952"/>
            <a:ext cx="383438" cy="307777"/>
          </a:xfrm>
          <a:prstGeom prst="rect">
            <a:avLst/>
          </a:prstGeom>
        </p:spPr>
        <p:txBody>
          <a:bodyPr wrap="none">
            <a:spAutoFit/>
          </a:bodyPr>
          <a:lstStyle/>
          <a:p>
            <a:r>
              <a:rPr lang="en-US" sz="1400" b="1" dirty="0">
                <a:solidFill>
                  <a:schemeClr val="tx1">
                    <a:lumMod val="85000"/>
                    <a:lumOff val="15000"/>
                  </a:schemeClr>
                </a:solidFill>
              </a:rPr>
              <a:t>14</a:t>
            </a:r>
            <a:endParaRPr lang="en-US" b="1" dirty="0">
              <a:solidFill>
                <a:schemeClr val="tx1">
                  <a:lumMod val="85000"/>
                  <a:lumOff val="15000"/>
                </a:schemeClr>
              </a:solidFill>
            </a:endParaRPr>
          </a:p>
        </p:txBody>
      </p:sp>
      <p:pic>
        <p:nvPicPr>
          <p:cNvPr id="48" name="Picture 3" descr="\\10.1.11.169\Projects\122_Sack\122-151417 Intel - Intel Security UI Design (Quant)\2_Project Design\Questionnaire\Exhibits &amp; Stimuli\USConsumerPC_A3.png"/>
          <p:cNvPicPr>
            <a:picLocks noChangeAspect="1" noChangeArrowheads="1"/>
          </p:cNvPicPr>
          <p:nvPr/>
        </p:nvPicPr>
        <p:blipFill>
          <a:blip r:embed="rId6" cstate="screen"/>
          <a:srcRect t="5105" r="1249"/>
          <a:stretch>
            <a:fillRect/>
          </a:stretch>
        </p:blipFill>
        <p:spPr bwMode="auto">
          <a:xfrm>
            <a:off x="5959776" y="2815957"/>
            <a:ext cx="1476070" cy="403053"/>
          </a:xfrm>
          <a:prstGeom prst="rect">
            <a:avLst/>
          </a:prstGeom>
          <a:noFill/>
          <a:ln w="9525">
            <a:solidFill>
              <a:schemeClr val="tx1"/>
            </a:solidFill>
          </a:ln>
        </p:spPr>
      </p:pic>
      <p:sp>
        <p:nvSpPr>
          <p:cNvPr id="59" name="Rectangle 58"/>
          <p:cNvSpPr/>
          <p:nvPr/>
        </p:nvSpPr>
        <p:spPr>
          <a:xfrm>
            <a:off x="6078699" y="2608445"/>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A</a:t>
            </a:r>
            <a:endParaRPr lang="en-US" sz="1000" b="1" dirty="0">
              <a:solidFill>
                <a:schemeClr val="tx1">
                  <a:lumMod val="85000"/>
                  <a:lumOff val="15000"/>
                </a:schemeClr>
              </a:solidFill>
            </a:endParaRPr>
          </a:p>
        </p:txBody>
      </p:sp>
      <p:sp>
        <p:nvSpPr>
          <p:cNvPr id="23" name="Rectangle 22"/>
          <p:cNvSpPr/>
          <p:nvPr/>
        </p:nvSpPr>
        <p:spPr>
          <a:xfrm>
            <a:off x="5576492" y="2830458"/>
            <a:ext cx="383438" cy="307777"/>
          </a:xfrm>
          <a:prstGeom prst="rect">
            <a:avLst/>
          </a:prstGeom>
        </p:spPr>
        <p:txBody>
          <a:bodyPr wrap="none">
            <a:spAutoFit/>
          </a:bodyPr>
          <a:lstStyle/>
          <a:p>
            <a:r>
              <a:rPr lang="en-US" sz="1400" b="1" dirty="0">
                <a:solidFill>
                  <a:schemeClr val="tx1">
                    <a:lumMod val="85000"/>
                    <a:lumOff val="15000"/>
                  </a:schemeClr>
                </a:solidFill>
              </a:rPr>
              <a:t>15</a:t>
            </a:r>
            <a:endParaRPr lang="en-US" b="1" dirty="0">
              <a:solidFill>
                <a:schemeClr val="tx1">
                  <a:lumMod val="85000"/>
                  <a:lumOff val="15000"/>
                </a:schemeClr>
              </a:solidFill>
            </a:endParaRPr>
          </a:p>
        </p:txBody>
      </p:sp>
      <p:sp>
        <p:nvSpPr>
          <p:cNvPr id="35" name="TextBox 34"/>
          <p:cNvSpPr txBox="1"/>
          <p:nvPr/>
        </p:nvSpPr>
        <p:spPr>
          <a:xfrm>
            <a:off x="7528317" y="2827486"/>
            <a:ext cx="522514" cy="522514"/>
          </a:xfrm>
          <a:prstGeom prst="rect">
            <a:avLst/>
          </a:prstGeom>
          <a:noFill/>
        </p:spPr>
        <p:txBody>
          <a:bodyPr vert="horz" wrap="square" lIns="0" tIns="0" rIns="0" bIns="0" rtlCol="0">
            <a:noAutofit/>
          </a:bodyPr>
          <a:lstStyle/>
          <a:p>
            <a:pPr algn="ctr"/>
            <a:r>
              <a:rPr lang="en-US" sz="2800" b="1" dirty="0">
                <a:solidFill>
                  <a:schemeClr val="accent1"/>
                </a:solidFill>
                <a:latin typeface="Forte" pitchFamily="66" charset="0"/>
                <a:sym typeface="Wingdings"/>
              </a:rPr>
              <a:t></a:t>
            </a:r>
            <a:endParaRPr lang="en-US" sz="2800" b="1" dirty="0">
              <a:solidFill>
                <a:schemeClr val="accent1"/>
              </a:solidFill>
              <a:latin typeface="Forte" pitchFamily="66" charset="0"/>
            </a:endParaRPr>
          </a:p>
        </p:txBody>
      </p:sp>
      <p:sp>
        <p:nvSpPr>
          <p:cNvPr id="51" name="Rectangle 50"/>
          <p:cNvSpPr/>
          <p:nvPr/>
        </p:nvSpPr>
        <p:spPr>
          <a:xfrm>
            <a:off x="5576492" y="1192316"/>
            <a:ext cx="383438" cy="307777"/>
          </a:xfrm>
          <a:prstGeom prst="rect">
            <a:avLst/>
          </a:prstGeom>
        </p:spPr>
        <p:txBody>
          <a:bodyPr wrap="none">
            <a:spAutoFit/>
          </a:bodyPr>
          <a:lstStyle/>
          <a:p>
            <a:r>
              <a:rPr lang="en-US" sz="1400" b="1" dirty="0">
                <a:solidFill>
                  <a:schemeClr val="tx1">
                    <a:lumMod val="85000"/>
                    <a:lumOff val="15000"/>
                  </a:schemeClr>
                </a:solidFill>
              </a:rPr>
              <a:t>13</a:t>
            </a:r>
            <a:endParaRPr lang="en-US" b="1" dirty="0">
              <a:solidFill>
                <a:schemeClr val="tx1">
                  <a:lumMod val="85000"/>
                  <a:lumOff val="15000"/>
                </a:schemeClr>
              </a:solidFill>
            </a:endParaRPr>
          </a:p>
        </p:txBody>
      </p:sp>
      <p:sp>
        <p:nvSpPr>
          <p:cNvPr id="52" name="Rectangle 51"/>
          <p:cNvSpPr/>
          <p:nvPr/>
        </p:nvSpPr>
        <p:spPr>
          <a:xfrm>
            <a:off x="7882890" y="962588"/>
            <a:ext cx="1249680"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C</a:t>
            </a:r>
            <a:endParaRPr lang="en-US" sz="1000" b="1" dirty="0">
              <a:solidFill>
                <a:schemeClr val="tx1">
                  <a:lumMod val="85000"/>
                  <a:lumOff val="15000"/>
                </a:schemeClr>
              </a:solidFill>
            </a:endParaRPr>
          </a:p>
        </p:txBody>
      </p:sp>
      <p:pic>
        <p:nvPicPr>
          <p:cNvPr id="47" name="Picture 46" descr="A.JPG"/>
          <p:cNvPicPr>
            <a:picLocks noChangeAspect="1"/>
          </p:cNvPicPr>
          <p:nvPr/>
        </p:nvPicPr>
        <p:blipFill>
          <a:blip r:embed="rId7" cstate="print"/>
          <a:stretch>
            <a:fillRect/>
          </a:stretch>
        </p:blipFill>
        <p:spPr>
          <a:xfrm>
            <a:off x="5944536" y="1189122"/>
            <a:ext cx="901098" cy="677685"/>
          </a:xfrm>
          <a:prstGeom prst="rect">
            <a:avLst/>
          </a:prstGeom>
          <a:ln w="9525">
            <a:solidFill>
              <a:schemeClr val="tx1"/>
            </a:solidFill>
          </a:ln>
        </p:spPr>
      </p:pic>
      <p:sp>
        <p:nvSpPr>
          <p:cNvPr id="55" name="Rectangle 54"/>
          <p:cNvSpPr/>
          <p:nvPr/>
        </p:nvSpPr>
        <p:spPr>
          <a:xfrm>
            <a:off x="5762625" y="962588"/>
            <a:ext cx="1249680"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A</a:t>
            </a:r>
            <a:endParaRPr lang="en-US" sz="1000" b="1" dirty="0">
              <a:solidFill>
                <a:schemeClr val="tx1">
                  <a:lumMod val="85000"/>
                  <a:lumOff val="15000"/>
                </a:schemeClr>
              </a:solidFill>
            </a:endParaRPr>
          </a:p>
        </p:txBody>
      </p:sp>
      <p:sp>
        <p:nvSpPr>
          <p:cNvPr id="56" name="Rectangle 55"/>
          <p:cNvSpPr/>
          <p:nvPr/>
        </p:nvSpPr>
        <p:spPr>
          <a:xfrm>
            <a:off x="6785610" y="962588"/>
            <a:ext cx="1310640" cy="215444"/>
          </a:xfrm>
          <a:prstGeom prst="rect">
            <a:avLst/>
          </a:prstGeom>
        </p:spPr>
        <p:txBody>
          <a:bodyPr wrap="square" anchor="ctr">
            <a:spAutoFit/>
          </a:bodyPr>
          <a:lstStyle/>
          <a:p>
            <a:pPr algn="ctr"/>
            <a:r>
              <a:rPr lang="en-US" sz="800" b="1" dirty="0">
                <a:solidFill>
                  <a:schemeClr val="tx1">
                    <a:lumMod val="85000"/>
                    <a:lumOff val="15000"/>
                  </a:schemeClr>
                </a:solidFill>
              </a:rPr>
              <a:t>Consumer Concept B</a:t>
            </a:r>
            <a:endParaRPr lang="en-US" sz="1000" b="1" dirty="0">
              <a:solidFill>
                <a:schemeClr val="tx1">
                  <a:lumMod val="85000"/>
                  <a:lumOff val="15000"/>
                </a:schemeClr>
              </a:solidFill>
            </a:endParaRPr>
          </a:p>
        </p:txBody>
      </p:sp>
      <p:sp>
        <p:nvSpPr>
          <p:cNvPr id="68" name="TextBox 67"/>
          <p:cNvSpPr txBox="1"/>
          <p:nvPr/>
        </p:nvSpPr>
        <p:spPr>
          <a:xfrm>
            <a:off x="7895982" y="1109239"/>
            <a:ext cx="522514" cy="522514"/>
          </a:xfrm>
          <a:prstGeom prst="rect">
            <a:avLst/>
          </a:prstGeom>
          <a:noFill/>
        </p:spPr>
        <p:txBody>
          <a:bodyPr vert="horz" wrap="square" lIns="0" tIns="0" rIns="0" bIns="0" rtlCol="0">
            <a:noAutofit/>
          </a:bodyPr>
          <a:lstStyle/>
          <a:p>
            <a:pPr algn="ctr"/>
            <a:r>
              <a:rPr lang="en-US" sz="2800" b="1" dirty="0">
                <a:solidFill>
                  <a:schemeClr val="accent1"/>
                </a:solidFill>
                <a:latin typeface="Forte" pitchFamily="66" charset="0"/>
                <a:sym typeface="Wingdings"/>
              </a:rPr>
              <a:t></a:t>
            </a:r>
            <a:endParaRPr lang="en-US" sz="2800" b="1" dirty="0">
              <a:solidFill>
                <a:schemeClr val="accent1"/>
              </a:solidFill>
              <a:latin typeface="Forte" pitchFamily="66" charset="0"/>
            </a:endParaRPr>
          </a:p>
        </p:txBody>
      </p:sp>
      <p:pic>
        <p:nvPicPr>
          <p:cNvPr id="69" name="Picture 68" descr="TRUE.JPG"/>
          <p:cNvPicPr>
            <a:picLocks noChangeAspect="1"/>
          </p:cNvPicPr>
          <p:nvPr/>
        </p:nvPicPr>
        <p:blipFill>
          <a:blip r:embed="rId8" cstate="print"/>
          <a:stretch>
            <a:fillRect/>
          </a:stretch>
        </p:blipFill>
        <p:spPr>
          <a:xfrm>
            <a:off x="5959776" y="4030976"/>
            <a:ext cx="1707540" cy="280987"/>
          </a:xfrm>
          <a:prstGeom prst="rect">
            <a:avLst/>
          </a:prstGeom>
          <a:ln w="9525">
            <a:solidFill>
              <a:schemeClr val="tx1"/>
            </a:solidFill>
          </a:ln>
        </p:spPr>
      </p:pic>
      <p:sp>
        <p:nvSpPr>
          <p:cNvPr id="70" name="Rectangle 69"/>
          <p:cNvSpPr/>
          <p:nvPr/>
        </p:nvSpPr>
        <p:spPr>
          <a:xfrm>
            <a:off x="6135426" y="3817101"/>
            <a:ext cx="1356241" cy="215444"/>
          </a:xfrm>
          <a:prstGeom prst="rect">
            <a:avLst/>
          </a:prstGeom>
        </p:spPr>
        <p:txBody>
          <a:bodyPr wrap="square" anchor="ctr">
            <a:spAutoFit/>
          </a:bodyPr>
          <a:lstStyle/>
          <a:p>
            <a:pPr algn="ctr"/>
            <a:r>
              <a:rPr lang="en-US" sz="800" b="1" dirty="0">
                <a:solidFill>
                  <a:schemeClr val="tx1">
                    <a:lumMod val="85000"/>
                    <a:lumOff val="15000"/>
                  </a:schemeClr>
                </a:solidFill>
              </a:rPr>
              <a:t>All Consumer Concepts</a:t>
            </a:r>
            <a:endParaRPr lang="en-US" sz="1000" b="1" dirty="0">
              <a:solidFill>
                <a:schemeClr val="tx1">
                  <a:lumMod val="85000"/>
                  <a:lumOff val="15000"/>
                </a:schemeClr>
              </a:solidFill>
            </a:endParaRPr>
          </a:p>
        </p:txBody>
      </p:sp>
      <p:sp>
        <p:nvSpPr>
          <p:cNvPr id="71" name="Rectangle 70"/>
          <p:cNvSpPr/>
          <p:nvPr/>
        </p:nvSpPr>
        <p:spPr>
          <a:xfrm>
            <a:off x="5576492" y="4008634"/>
            <a:ext cx="383438" cy="307777"/>
          </a:xfrm>
          <a:prstGeom prst="rect">
            <a:avLst/>
          </a:prstGeom>
        </p:spPr>
        <p:txBody>
          <a:bodyPr wrap="none">
            <a:spAutoFit/>
          </a:bodyPr>
          <a:lstStyle/>
          <a:p>
            <a:r>
              <a:rPr lang="en-US" sz="1400" b="1" dirty="0">
                <a:solidFill>
                  <a:schemeClr val="tx1">
                    <a:lumMod val="85000"/>
                    <a:lumOff val="15000"/>
                  </a:schemeClr>
                </a:solidFill>
              </a:rPr>
              <a:t>16</a:t>
            </a:r>
            <a:endParaRPr lang="en-US" b="1" dirty="0">
              <a:solidFill>
                <a:schemeClr val="tx1">
                  <a:lumMod val="85000"/>
                  <a:lumOff val="15000"/>
                </a:schemeClr>
              </a:solidFill>
            </a:endParaRPr>
          </a:p>
        </p:txBody>
      </p:sp>
      <p:pic>
        <p:nvPicPr>
          <p:cNvPr id="53" name="Picture 52" descr="Capture11.JPG"/>
          <p:cNvPicPr>
            <a:picLocks noChangeAspect="1"/>
          </p:cNvPicPr>
          <p:nvPr/>
        </p:nvPicPr>
        <p:blipFill>
          <a:blip r:embed="rId9" cstate="print"/>
          <a:stretch>
            <a:fillRect/>
          </a:stretch>
        </p:blipFill>
        <p:spPr>
          <a:xfrm>
            <a:off x="5944536" y="2154106"/>
            <a:ext cx="1888808" cy="327003"/>
          </a:xfrm>
          <a:prstGeom prst="rect">
            <a:avLst/>
          </a:prstGeom>
          <a:ln w="9525">
            <a:solidFill>
              <a:schemeClr val="tx1"/>
            </a:solidFill>
          </a:ln>
        </p:spPr>
      </p:pic>
      <p:sp>
        <p:nvSpPr>
          <p:cNvPr id="60" name="Rectangle 59"/>
          <p:cNvSpPr/>
          <p:nvPr/>
        </p:nvSpPr>
        <p:spPr>
          <a:xfrm>
            <a:off x="6130750" y="1970711"/>
            <a:ext cx="1516380" cy="215444"/>
          </a:xfrm>
          <a:prstGeom prst="rect">
            <a:avLst/>
          </a:prstGeom>
        </p:spPr>
        <p:txBody>
          <a:bodyPr wrap="square" anchor="ctr">
            <a:spAutoFit/>
          </a:bodyPr>
          <a:lstStyle/>
          <a:p>
            <a:pPr algn="ctr"/>
            <a:r>
              <a:rPr lang="en-US" sz="800" b="1" dirty="0">
                <a:solidFill>
                  <a:schemeClr val="tx1">
                    <a:lumMod val="85000"/>
                    <a:lumOff val="15000"/>
                  </a:schemeClr>
                </a:solidFill>
              </a:rPr>
              <a:t>All Consumer Concepts</a:t>
            </a:r>
            <a:endParaRPr lang="en-US" sz="1000" b="1" dirty="0">
              <a:solidFill>
                <a:schemeClr val="tx1">
                  <a:lumMod val="85000"/>
                  <a:lumOff val="15000"/>
                </a:schemeClr>
              </a:solidFill>
            </a:endParaRPr>
          </a:p>
        </p:txBody>
      </p:sp>
      <p:sp>
        <p:nvSpPr>
          <p:cNvPr id="66" name="TextBox 65"/>
          <p:cNvSpPr txBox="1"/>
          <p:nvPr/>
        </p:nvSpPr>
        <p:spPr>
          <a:xfrm>
            <a:off x="5804421" y="2105932"/>
            <a:ext cx="522514" cy="522514"/>
          </a:xfrm>
          <a:prstGeom prst="rect">
            <a:avLst/>
          </a:prstGeom>
          <a:noFill/>
        </p:spPr>
        <p:txBody>
          <a:bodyPr vert="horz" wrap="square" lIns="0" tIns="0" rIns="0" bIns="0" rtlCol="0">
            <a:noAutofit/>
          </a:bodyPr>
          <a:lstStyle/>
          <a:p>
            <a:pPr algn="ctr"/>
            <a:r>
              <a:rPr lang="en-US" sz="2800" b="1" dirty="0">
                <a:solidFill>
                  <a:schemeClr val="accent1"/>
                </a:solidFill>
                <a:latin typeface="Forte" pitchFamily="66" charset="0"/>
                <a:sym typeface="Wingdings"/>
              </a:rPr>
              <a:t></a:t>
            </a:r>
            <a:endParaRPr lang="en-US" sz="2800" b="1" dirty="0">
              <a:solidFill>
                <a:schemeClr val="accent1"/>
              </a:solidFill>
              <a:latin typeface="Forte" pitchFamily="66" charset="0"/>
            </a:endParaRPr>
          </a:p>
        </p:txBody>
      </p:sp>
    </p:spTree>
    <p:extLst>
      <p:ext uri="{BB962C8B-B14F-4D97-AF65-F5344CB8AC3E}">
        <p14:creationId xmlns:p14="http://schemas.microsoft.com/office/powerpoint/2010/main" val="649496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sum.JPG"/>
          <p:cNvPicPr>
            <a:picLocks noChangeAspect="1"/>
          </p:cNvPicPr>
          <p:nvPr/>
        </p:nvPicPr>
        <p:blipFill>
          <a:blip r:embed="rId3" cstate="print"/>
          <a:srcRect b="4260"/>
          <a:stretch>
            <a:fillRect/>
          </a:stretch>
        </p:blipFill>
        <p:spPr>
          <a:xfrm>
            <a:off x="6048337" y="3758565"/>
            <a:ext cx="1594792" cy="946785"/>
          </a:xfrm>
          <a:prstGeom prst="rect">
            <a:avLst/>
          </a:prstGeom>
          <a:ln>
            <a:solidFill>
              <a:schemeClr val="tx1"/>
            </a:solidFill>
          </a:ln>
        </p:spPr>
      </p:pic>
      <p:pic>
        <p:nvPicPr>
          <p:cNvPr id="20" name="Picture 19" descr="mobile c.JPG"/>
          <p:cNvPicPr>
            <a:picLocks noChangeAspect="1"/>
          </p:cNvPicPr>
          <p:nvPr/>
        </p:nvPicPr>
        <p:blipFill>
          <a:blip r:embed="rId4" cstate="print"/>
          <a:stretch>
            <a:fillRect/>
          </a:stretch>
        </p:blipFill>
        <p:spPr>
          <a:xfrm>
            <a:off x="8167014" y="1198825"/>
            <a:ext cx="875714" cy="1005840"/>
          </a:xfrm>
          <a:prstGeom prst="rect">
            <a:avLst/>
          </a:prstGeom>
          <a:ln>
            <a:solidFill>
              <a:schemeClr val="tx1"/>
            </a:solidFill>
          </a:ln>
        </p:spPr>
      </p:pic>
      <p:pic>
        <p:nvPicPr>
          <p:cNvPr id="21" name="Picture 20" descr="Mobile B.JPG"/>
          <p:cNvPicPr>
            <a:picLocks noChangeAspect="1"/>
          </p:cNvPicPr>
          <p:nvPr/>
        </p:nvPicPr>
        <p:blipFill>
          <a:blip r:embed="rId5" cstate="print"/>
          <a:stretch>
            <a:fillRect/>
          </a:stretch>
        </p:blipFill>
        <p:spPr>
          <a:xfrm>
            <a:off x="7102608" y="1183585"/>
            <a:ext cx="838488" cy="1025955"/>
          </a:xfrm>
          <a:prstGeom prst="rect">
            <a:avLst/>
          </a:prstGeom>
          <a:ln>
            <a:solidFill>
              <a:schemeClr val="tx1"/>
            </a:solidFill>
          </a:ln>
        </p:spPr>
      </p:pic>
      <p:pic>
        <p:nvPicPr>
          <p:cNvPr id="22" name="Picture 21" descr="mobile1.JPG"/>
          <p:cNvPicPr>
            <a:picLocks noChangeAspect="1"/>
          </p:cNvPicPr>
          <p:nvPr/>
        </p:nvPicPr>
        <p:blipFill>
          <a:blip r:embed="rId6" cstate="print"/>
          <a:stretch>
            <a:fillRect/>
          </a:stretch>
        </p:blipFill>
        <p:spPr>
          <a:xfrm>
            <a:off x="6053079" y="1183585"/>
            <a:ext cx="824903" cy="1013736"/>
          </a:xfrm>
          <a:prstGeom prst="rect">
            <a:avLst/>
          </a:prstGeom>
          <a:ln>
            <a:solidFill>
              <a:schemeClr val="tx1"/>
            </a:solidFill>
          </a:ln>
        </p:spPr>
      </p:pic>
      <p:sp>
        <p:nvSpPr>
          <p:cNvPr id="4" name="Title 3"/>
          <p:cNvSpPr>
            <a:spLocks noGrp="1"/>
          </p:cNvSpPr>
          <p:nvPr>
            <p:ph type="title"/>
          </p:nvPr>
        </p:nvSpPr>
        <p:spPr>
          <a:xfrm>
            <a:off x="228600" y="133350"/>
            <a:ext cx="8686800" cy="406579"/>
          </a:xfrm>
        </p:spPr>
        <p:txBody>
          <a:bodyPr anchor="t"/>
          <a:lstStyle/>
          <a:p>
            <a:r>
              <a:rPr lang="en-US" sz="2400" dirty="0"/>
              <a:t>Design Insights &amp; Recommendations </a:t>
            </a:r>
            <a:r>
              <a:rPr lang="en-US" sz="1800" dirty="0">
                <a:solidFill>
                  <a:schemeClr val="accent2"/>
                </a:solidFill>
              </a:rPr>
              <a:t>(5 / 8)</a:t>
            </a:r>
            <a:endParaRPr lang="en-US" sz="2400" dirty="0">
              <a:solidFill>
                <a:schemeClr val="accent2"/>
              </a:solidFill>
            </a:endParaRP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63</a:t>
            </a:fld>
            <a:endParaRPr lang="en-US" dirty="0">
              <a:solidFill>
                <a:prstClr val="white"/>
              </a:solidFill>
            </a:endParaRPr>
          </a:p>
        </p:txBody>
      </p:sp>
      <p:sp>
        <p:nvSpPr>
          <p:cNvPr id="29" name="Rectangle 28"/>
          <p:cNvSpPr/>
          <p:nvPr/>
        </p:nvSpPr>
        <p:spPr>
          <a:xfrm>
            <a:off x="242076" y="539929"/>
            <a:ext cx="9201741" cy="307777"/>
          </a:xfrm>
          <a:prstGeom prst="rect">
            <a:avLst/>
          </a:prstGeom>
        </p:spPr>
        <p:txBody>
          <a:bodyPr wrap="square" lIns="0" tIns="0" rIns="0" bIns="0" anchor="ctr">
            <a:noAutofit/>
          </a:bodyPr>
          <a:lstStyle/>
          <a:p>
            <a:pPr>
              <a:spcBef>
                <a:spcPts val="300"/>
              </a:spcBef>
            </a:pPr>
            <a:r>
              <a:rPr lang="en-US" sz="2000" kern="0" dirty="0">
                <a:solidFill>
                  <a:schemeClr val="tx2"/>
                </a:solidFill>
                <a:latin typeface="+mj-lt"/>
                <a:ea typeface="Segoe UI" pitchFamily="34" charset="0"/>
                <a:cs typeface="Arial" pitchFamily="34" charset="0"/>
              </a:rPr>
              <a:t>Scan Results &amp; Complete (Consumer Mobile)</a:t>
            </a:r>
          </a:p>
        </p:txBody>
      </p:sp>
      <p:sp>
        <p:nvSpPr>
          <p:cNvPr id="31" name="TextBox 30"/>
          <p:cNvSpPr txBox="1"/>
          <p:nvPr/>
        </p:nvSpPr>
        <p:spPr>
          <a:xfrm>
            <a:off x="312421" y="1179035"/>
            <a:ext cx="5209148" cy="1076232"/>
          </a:xfrm>
          <a:prstGeom prst="rect">
            <a:avLst/>
          </a:prstGeom>
          <a:noFill/>
        </p:spPr>
        <p:txBody>
          <a:bodyPr vert="horz" wrap="square" lIns="0" tIns="0" rIns="0" bIns="0" rtlCol="0">
            <a:noAutofit/>
          </a:bodyPr>
          <a:lstStyle/>
          <a:p>
            <a:pPr marL="465138" indent="-406400">
              <a:spcAft>
                <a:spcPts val="300"/>
              </a:spcAft>
              <a:buFont typeface="+mj-lt"/>
              <a:buAutoNum type="arabicPeriod" startAt="17"/>
            </a:pPr>
            <a:r>
              <a:rPr lang="en-US" sz="1400" dirty="0">
                <a:solidFill>
                  <a:schemeClr val="accent2"/>
                </a:solidFill>
              </a:rPr>
              <a:t>Similar to</a:t>
            </a:r>
            <a:r>
              <a:rPr lang="en-US" sz="1400" b="1" dirty="0">
                <a:solidFill>
                  <a:schemeClr val="accent2"/>
                </a:solidFill>
              </a:rPr>
              <a:t> </a:t>
            </a:r>
            <a:r>
              <a:rPr lang="en-US" sz="1400" dirty="0">
                <a:solidFill>
                  <a:schemeClr val="accent2"/>
                </a:solidFill>
              </a:rPr>
              <a:t>PC designs, </a:t>
            </a:r>
            <a:r>
              <a:rPr lang="en-US" sz="1400" b="1" dirty="0">
                <a:solidFill>
                  <a:schemeClr val="accent2"/>
                </a:solidFill>
              </a:rPr>
              <a:t>use red for warning icons but not navigation buttons</a:t>
            </a:r>
            <a:r>
              <a:rPr lang="en-US" sz="1400" dirty="0">
                <a:solidFill>
                  <a:schemeClr val="accent2"/>
                </a:solidFill>
              </a:rPr>
              <a:t>; </a:t>
            </a:r>
            <a:r>
              <a:rPr lang="en-US" sz="1100" dirty="0">
                <a:solidFill>
                  <a:schemeClr val="bg2">
                    <a:lumMod val="50000"/>
                  </a:schemeClr>
                </a:solidFill>
              </a:rPr>
              <a:t>Concept A is more confusing than B and C because red navigation buttons pull attention away from red warning icons</a:t>
            </a:r>
            <a:endParaRPr lang="en-US" sz="1400" dirty="0">
              <a:solidFill>
                <a:schemeClr val="accent2"/>
              </a:solidFill>
            </a:endParaRPr>
          </a:p>
          <a:p>
            <a:pPr marL="465138" indent="-406400">
              <a:spcAft>
                <a:spcPts val="300"/>
              </a:spcAft>
              <a:buFont typeface="+mj-lt"/>
              <a:buAutoNum type="arabicPeriod" startAt="17"/>
            </a:pPr>
            <a:endParaRPr lang="en-US" sz="1100" dirty="0">
              <a:solidFill>
                <a:schemeClr val="accent2"/>
              </a:solidFill>
            </a:endParaRPr>
          </a:p>
          <a:p>
            <a:pPr marL="465138" indent="-406400">
              <a:spcAft>
                <a:spcPts val="300"/>
              </a:spcAft>
              <a:buFont typeface="+mj-lt"/>
              <a:buAutoNum type="arabicPeriod" startAt="17"/>
            </a:pPr>
            <a:r>
              <a:rPr lang="en-US" sz="1400" dirty="0">
                <a:solidFill>
                  <a:schemeClr val="accent2"/>
                </a:solidFill>
              </a:rPr>
              <a:t>Across concepts, </a:t>
            </a:r>
            <a:r>
              <a:rPr lang="en-US" sz="1400" b="1" dirty="0">
                <a:solidFill>
                  <a:schemeClr val="accent2"/>
                </a:solidFill>
              </a:rPr>
              <a:t>explain what items in “Infected items” section refer to </a:t>
            </a:r>
            <a:r>
              <a:rPr lang="en-US" sz="1400" dirty="0">
                <a:solidFill>
                  <a:schemeClr val="accent2"/>
                </a:solidFill>
              </a:rPr>
              <a:t>(e.g., add pop-up explanation); </a:t>
            </a:r>
            <a:r>
              <a:rPr lang="en-US" sz="1100" dirty="0">
                <a:solidFill>
                  <a:schemeClr val="bg2">
                    <a:lumMod val="50000"/>
                  </a:schemeClr>
                </a:solidFill>
              </a:rPr>
              <a:t>many express confusion about this area</a:t>
            </a:r>
          </a:p>
          <a:p>
            <a:pPr marL="912813" lvl="1" indent="-227013">
              <a:spcAft>
                <a:spcPts val="300"/>
              </a:spcAft>
              <a:buFont typeface="Arial" pitchFamily="34" charset="0"/>
              <a:buChar char="•"/>
            </a:pPr>
            <a:endParaRPr lang="en-US" sz="1100" dirty="0">
              <a:solidFill>
                <a:schemeClr val="accent2"/>
              </a:solidFill>
            </a:endParaRPr>
          </a:p>
          <a:p>
            <a:pPr marL="465138" indent="-406400">
              <a:spcAft>
                <a:spcPts val="300"/>
              </a:spcAft>
              <a:buFont typeface="+mj-lt"/>
              <a:buAutoNum type="arabicPeriod" startAt="17"/>
            </a:pPr>
            <a:r>
              <a:rPr lang="en-US" sz="1400" b="1" dirty="0">
                <a:solidFill>
                  <a:schemeClr val="accent2"/>
                </a:solidFill>
              </a:rPr>
              <a:t>Consider editing information shown at “Scan summary” </a:t>
            </a:r>
            <a:r>
              <a:rPr lang="en-US" sz="1400" dirty="0">
                <a:solidFill>
                  <a:schemeClr val="accent2"/>
                </a:solidFill>
              </a:rPr>
              <a:t>to more consumer-facing language; </a:t>
            </a:r>
            <a:r>
              <a:rPr lang="en-US" sz="1100" dirty="0">
                <a:solidFill>
                  <a:schemeClr val="bg2">
                    <a:lumMod val="50000"/>
                  </a:schemeClr>
                </a:solidFill>
              </a:rPr>
              <a:t>consumers comment that they do not understand terms used (e.g., registry items, boot records) or what numbers referred to</a:t>
            </a:r>
            <a:endParaRPr lang="en-US" sz="1400" b="1" dirty="0">
              <a:solidFill>
                <a:schemeClr val="accent2"/>
              </a:solidFill>
            </a:endParaRPr>
          </a:p>
          <a:p>
            <a:pPr marL="912813" lvl="1" indent="-227013">
              <a:spcAft>
                <a:spcPts val="300"/>
              </a:spcAft>
              <a:buFont typeface="Arial" pitchFamily="34" charset="0"/>
              <a:buChar char="•"/>
            </a:pPr>
            <a:endParaRPr lang="en-US" sz="1400" b="1" dirty="0">
              <a:solidFill>
                <a:schemeClr val="accent2"/>
              </a:solidFill>
            </a:endParaRPr>
          </a:p>
          <a:p>
            <a:pPr marL="912813" lvl="1" indent="-227013">
              <a:spcAft>
                <a:spcPts val="300"/>
              </a:spcAft>
              <a:buFont typeface="Arial" pitchFamily="34" charset="0"/>
              <a:buChar char="•"/>
            </a:pPr>
            <a:endParaRPr lang="en-US" sz="1400" b="1" dirty="0">
              <a:solidFill>
                <a:schemeClr val="accent2"/>
              </a:solidFill>
            </a:endParaRPr>
          </a:p>
        </p:txBody>
      </p:sp>
      <p:sp>
        <p:nvSpPr>
          <p:cNvPr id="58" name="Rectangle 57"/>
          <p:cNvSpPr/>
          <p:nvPr/>
        </p:nvSpPr>
        <p:spPr>
          <a:xfrm>
            <a:off x="5641498" y="1207117"/>
            <a:ext cx="399468" cy="307777"/>
          </a:xfrm>
          <a:prstGeom prst="rect">
            <a:avLst/>
          </a:prstGeom>
        </p:spPr>
        <p:txBody>
          <a:bodyPr wrap="none">
            <a:spAutoFit/>
          </a:bodyPr>
          <a:lstStyle/>
          <a:p>
            <a:pPr algn="ctr"/>
            <a:r>
              <a:rPr lang="en-US" sz="1400" b="1" dirty="0">
                <a:solidFill>
                  <a:schemeClr val="tx1">
                    <a:lumMod val="85000"/>
                    <a:lumOff val="15000"/>
                  </a:schemeClr>
                </a:solidFill>
              </a:rPr>
              <a:t>17</a:t>
            </a:r>
            <a:endParaRPr lang="en-US" b="1" dirty="0">
              <a:solidFill>
                <a:schemeClr val="tx1">
                  <a:lumMod val="85000"/>
                  <a:lumOff val="15000"/>
                </a:schemeClr>
              </a:solidFill>
            </a:endParaRPr>
          </a:p>
        </p:txBody>
      </p:sp>
      <p:sp>
        <p:nvSpPr>
          <p:cNvPr id="59" name="Rectangle 58"/>
          <p:cNvSpPr/>
          <p:nvPr/>
        </p:nvSpPr>
        <p:spPr>
          <a:xfrm>
            <a:off x="5846418" y="955056"/>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Mobile Concept A</a:t>
            </a:r>
            <a:endParaRPr lang="en-US" sz="1000" b="1" dirty="0">
              <a:solidFill>
                <a:schemeClr val="tx1">
                  <a:lumMod val="85000"/>
                  <a:lumOff val="15000"/>
                </a:schemeClr>
              </a:solidFill>
            </a:endParaRPr>
          </a:p>
        </p:txBody>
      </p:sp>
      <p:sp>
        <p:nvSpPr>
          <p:cNvPr id="60" name="Rectangle 59"/>
          <p:cNvSpPr/>
          <p:nvPr/>
        </p:nvSpPr>
        <p:spPr>
          <a:xfrm>
            <a:off x="6982724" y="955056"/>
            <a:ext cx="1078257" cy="215444"/>
          </a:xfrm>
          <a:prstGeom prst="rect">
            <a:avLst/>
          </a:prstGeom>
        </p:spPr>
        <p:txBody>
          <a:bodyPr wrap="square" anchor="ctr">
            <a:spAutoFit/>
          </a:bodyPr>
          <a:lstStyle/>
          <a:p>
            <a:pPr algn="ctr"/>
            <a:r>
              <a:rPr lang="en-US" sz="800" b="1" dirty="0">
                <a:solidFill>
                  <a:schemeClr val="tx1">
                    <a:lumMod val="85000"/>
                    <a:lumOff val="15000"/>
                  </a:schemeClr>
                </a:solidFill>
              </a:rPr>
              <a:t>Mobile Concept B</a:t>
            </a:r>
            <a:endParaRPr lang="en-US" sz="1000" b="1" dirty="0">
              <a:solidFill>
                <a:schemeClr val="tx1">
                  <a:lumMod val="85000"/>
                  <a:lumOff val="15000"/>
                </a:schemeClr>
              </a:solidFill>
            </a:endParaRPr>
          </a:p>
        </p:txBody>
      </p:sp>
      <p:sp>
        <p:nvSpPr>
          <p:cNvPr id="61" name="TextBox 60"/>
          <p:cNvSpPr txBox="1"/>
          <p:nvPr/>
        </p:nvSpPr>
        <p:spPr>
          <a:xfrm>
            <a:off x="7044574" y="1204577"/>
            <a:ext cx="522514" cy="522514"/>
          </a:xfrm>
          <a:prstGeom prst="rect">
            <a:avLst/>
          </a:prstGeom>
          <a:noFill/>
        </p:spPr>
        <p:txBody>
          <a:bodyPr vert="horz" wrap="square" lIns="0" tIns="0" rIns="0" bIns="0" rtlCol="0">
            <a:noAutofit/>
          </a:bodyPr>
          <a:lstStyle/>
          <a:p>
            <a:pPr algn="ctr"/>
            <a:r>
              <a:rPr lang="en-US" sz="2800" b="1" dirty="0">
                <a:solidFill>
                  <a:schemeClr val="accent1"/>
                </a:solidFill>
                <a:latin typeface="Forte" pitchFamily="66" charset="0"/>
                <a:sym typeface="Wingdings"/>
              </a:rPr>
              <a:t></a:t>
            </a:r>
            <a:endParaRPr lang="en-US" sz="2800" b="1" dirty="0">
              <a:solidFill>
                <a:schemeClr val="accent1"/>
              </a:solidFill>
              <a:latin typeface="Forte" pitchFamily="66" charset="0"/>
            </a:endParaRPr>
          </a:p>
        </p:txBody>
      </p:sp>
      <p:sp>
        <p:nvSpPr>
          <p:cNvPr id="19" name="Rectangle 18"/>
          <p:cNvSpPr/>
          <p:nvPr/>
        </p:nvSpPr>
        <p:spPr>
          <a:xfrm>
            <a:off x="8065743" y="955056"/>
            <a:ext cx="1078257" cy="215444"/>
          </a:xfrm>
          <a:prstGeom prst="rect">
            <a:avLst/>
          </a:prstGeom>
        </p:spPr>
        <p:txBody>
          <a:bodyPr wrap="square" anchor="ctr">
            <a:spAutoFit/>
          </a:bodyPr>
          <a:lstStyle/>
          <a:p>
            <a:pPr algn="ctr"/>
            <a:r>
              <a:rPr lang="en-US" sz="800" b="1" dirty="0">
                <a:solidFill>
                  <a:schemeClr val="tx1">
                    <a:lumMod val="85000"/>
                    <a:lumOff val="15000"/>
                  </a:schemeClr>
                </a:solidFill>
              </a:rPr>
              <a:t>Mobile Concept C</a:t>
            </a:r>
            <a:endParaRPr lang="en-US" sz="1000" b="1" dirty="0">
              <a:solidFill>
                <a:schemeClr val="tx1">
                  <a:lumMod val="85000"/>
                  <a:lumOff val="15000"/>
                </a:schemeClr>
              </a:solidFill>
            </a:endParaRPr>
          </a:p>
        </p:txBody>
      </p:sp>
      <p:sp>
        <p:nvSpPr>
          <p:cNvPr id="32" name="TextBox 31"/>
          <p:cNvSpPr txBox="1"/>
          <p:nvPr/>
        </p:nvSpPr>
        <p:spPr>
          <a:xfrm>
            <a:off x="8162536" y="1204577"/>
            <a:ext cx="522514" cy="522514"/>
          </a:xfrm>
          <a:prstGeom prst="rect">
            <a:avLst/>
          </a:prstGeom>
          <a:noFill/>
        </p:spPr>
        <p:txBody>
          <a:bodyPr vert="horz" wrap="square" lIns="0" tIns="0" rIns="0" bIns="0" rtlCol="0">
            <a:noAutofit/>
          </a:bodyPr>
          <a:lstStyle/>
          <a:p>
            <a:pPr algn="ctr"/>
            <a:r>
              <a:rPr lang="en-US" sz="2800" b="1" dirty="0">
                <a:solidFill>
                  <a:schemeClr val="accent1"/>
                </a:solidFill>
                <a:latin typeface="Forte" pitchFamily="66" charset="0"/>
                <a:sym typeface="Wingdings"/>
              </a:rPr>
              <a:t></a:t>
            </a:r>
            <a:endParaRPr lang="en-US" sz="2800" b="1" dirty="0">
              <a:solidFill>
                <a:schemeClr val="accent1"/>
              </a:solidFill>
              <a:latin typeface="Forte" pitchFamily="66" charset="0"/>
            </a:endParaRPr>
          </a:p>
        </p:txBody>
      </p:sp>
      <p:pic>
        <p:nvPicPr>
          <p:cNvPr id="33" name="Picture 32" descr="INfect c.JPG"/>
          <p:cNvPicPr>
            <a:picLocks noChangeAspect="1"/>
          </p:cNvPicPr>
          <p:nvPr/>
        </p:nvPicPr>
        <p:blipFill>
          <a:blip r:embed="rId7" cstate="print"/>
          <a:stretch>
            <a:fillRect/>
          </a:stretch>
        </p:blipFill>
        <p:spPr>
          <a:xfrm>
            <a:off x="6048337" y="2577460"/>
            <a:ext cx="1528763" cy="859546"/>
          </a:xfrm>
          <a:prstGeom prst="rect">
            <a:avLst/>
          </a:prstGeom>
          <a:ln>
            <a:solidFill>
              <a:schemeClr val="tx1"/>
            </a:solidFill>
          </a:ln>
        </p:spPr>
      </p:pic>
      <p:sp>
        <p:nvSpPr>
          <p:cNvPr id="36" name="Rectangle 35"/>
          <p:cNvSpPr/>
          <p:nvPr/>
        </p:nvSpPr>
        <p:spPr>
          <a:xfrm>
            <a:off x="6273590" y="2314934"/>
            <a:ext cx="1078257" cy="215444"/>
          </a:xfrm>
          <a:prstGeom prst="rect">
            <a:avLst/>
          </a:prstGeom>
        </p:spPr>
        <p:txBody>
          <a:bodyPr wrap="square" anchor="ctr">
            <a:spAutoFit/>
          </a:bodyPr>
          <a:lstStyle/>
          <a:p>
            <a:pPr algn="ctr"/>
            <a:r>
              <a:rPr lang="en-US" sz="800" b="1" dirty="0">
                <a:solidFill>
                  <a:schemeClr val="tx1">
                    <a:lumMod val="85000"/>
                    <a:lumOff val="15000"/>
                  </a:schemeClr>
                </a:solidFill>
              </a:rPr>
              <a:t>All Concepts</a:t>
            </a:r>
            <a:endParaRPr lang="en-US" sz="1000" b="1" dirty="0">
              <a:solidFill>
                <a:schemeClr val="tx1">
                  <a:lumMod val="85000"/>
                  <a:lumOff val="15000"/>
                </a:schemeClr>
              </a:solidFill>
            </a:endParaRPr>
          </a:p>
        </p:txBody>
      </p:sp>
      <p:sp>
        <p:nvSpPr>
          <p:cNvPr id="37" name="Rectangle 36"/>
          <p:cNvSpPr/>
          <p:nvPr/>
        </p:nvSpPr>
        <p:spPr>
          <a:xfrm>
            <a:off x="5641498" y="2627663"/>
            <a:ext cx="399468" cy="307777"/>
          </a:xfrm>
          <a:prstGeom prst="rect">
            <a:avLst/>
          </a:prstGeom>
        </p:spPr>
        <p:txBody>
          <a:bodyPr wrap="none">
            <a:spAutoFit/>
          </a:bodyPr>
          <a:lstStyle/>
          <a:p>
            <a:pPr algn="ctr"/>
            <a:r>
              <a:rPr lang="en-US" sz="1400" b="1" dirty="0">
                <a:solidFill>
                  <a:schemeClr val="tx1">
                    <a:lumMod val="85000"/>
                    <a:lumOff val="15000"/>
                  </a:schemeClr>
                </a:solidFill>
              </a:rPr>
              <a:t>18</a:t>
            </a:r>
            <a:endParaRPr lang="en-US" b="1" dirty="0">
              <a:solidFill>
                <a:schemeClr val="tx1">
                  <a:lumMod val="85000"/>
                  <a:lumOff val="15000"/>
                </a:schemeClr>
              </a:solidFill>
            </a:endParaRPr>
          </a:p>
        </p:txBody>
      </p:sp>
      <p:sp>
        <p:nvSpPr>
          <p:cNvPr id="40" name="Rectangle 39"/>
          <p:cNvSpPr/>
          <p:nvPr/>
        </p:nvSpPr>
        <p:spPr>
          <a:xfrm>
            <a:off x="6306605" y="3552896"/>
            <a:ext cx="1078257" cy="215444"/>
          </a:xfrm>
          <a:prstGeom prst="rect">
            <a:avLst/>
          </a:prstGeom>
        </p:spPr>
        <p:txBody>
          <a:bodyPr wrap="square" anchor="ctr">
            <a:spAutoFit/>
          </a:bodyPr>
          <a:lstStyle/>
          <a:p>
            <a:pPr algn="ctr"/>
            <a:r>
              <a:rPr lang="en-US" sz="800" b="1" dirty="0">
                <a:solidFill>
                  <a:schemeClr val="tx1">
                    <a:lumMod val="85000"/>
                    <a:lumOff val="15000"/>
                  </a:schemeClr>
                </a:solidFill>
              </a:rPr>
              <a:t>All Concepts</a:t>
            </a:r>
            <a:endParaRPr lang="en-US" sz="1000" b="1" dirty="0">
              <a:solidFill>
                <a:schemeClr val="tx1">
                  <a:lumMod val="85000"/>
                  <a:lumOff val="15000"/>
                </a:schemeClr>
              </a:solidFill>
            </a:endParaRPr>
          </a:p>
        </p:txBody>
      </p:sp>
      <p:sp>
        <p:nvSpPr>
          <p:cNvPr id="41" name="Rectangle 40"/>
          <p:cNvSpPr/>
          <p:nvPr/>
        </p:nvSpPr>
        <p:spPr>
          <a:xfrm>
            <a:off x="5641498" y="3793527"/>
            <a:ext cx="399468" cy="307777"/>
          </a:xfrm>
          <a:prstGeom prst="rect">
            <a:avLst/>
          </a:prstGeom>
        </p:spPr>
        <p:txBody>
          <a:bodyPr wrap="none">
            <a:spAutoFit/>
          </a:bodyPr>
          <a:lstStyle/>
          <a:p>
            <a:pPr algn="ctr"/>
            <a:r>
              <a:rPr lang="en-US" sz="1400" b="1" dirty="0">
                <a:solidFill>
                  <a:schemeClr val="tx1">
                    <a:lumMod val="85000"/>
                    <a:lumOff val="15000"/>
                  </a:schemeClr>
                </a:solidFill>
              </a:rPr>
              <a:t>19</a:t>
            </a:r>
            <a:endParaRPr lang="en-US" b="1" dirty="0">
              <a:solidFill>
                <a:schemeClr val="tx1">
                  <a:lumMod val="85000"/>
                  <a:lumOff val="15000"/>
                </a:schemeClr>
              </a:solidFill>
            </a:endParaRPr>
          </a:p>
        </p:txBody>
      </p:sp>
    </p:spTree>
    <p:extLst>
      <p:ext uri="{BB962C8B-B14F-4D97-AF65-F5344CB8AC3E}">
        <p14:creationId xmlns:p14="http://schemas.microsoft.com/office/powerpoint/2010/main" val="64949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64</a:t>
            </a:fld>
            <a:endParaRPr lang="en-US" dirty="0">
              <a:solidFill>
                <a:prstClr val="white"/>
              </a:solidFill>
            </a:endParaRPr>
          </a:p>
        </p:txBody>
      </p:sp>
      <p:sp>
        <p:nvSpPr>
          <p:cNvPr id="5" name="TextBox 4"/>
          <p:cNvSpPr txBox="1"/>
          <p:nvPr/>
        </p:nvSpPr>
        <p:spPr>
          <a:xfrm>
            <a:off x="312421" y="1179035"/>
            <a:ext cx="5526404" cy="1076232"/>
          </a:xfrm>
          <a:prstGeom prst="rect">
            <a:avLst/>
          </a:prstGeom>
          <a:noFill/>
        </p:spPr>
        <p:txBody>
          <a:bodyPr vert="horz" wrap="square" lIns="0" tIns="0" rIns="0" bIns="0" rtlCol="0">
            <a:noAutofit/>
          </a:bodyPr>
          <a:lstStyle/>
          <a:p>
            <a:pPr marL="465138" indent="-406400">
              <a:spcAft>
                <a:spcPts val="600"/>
              </a:spcAft>
              <a:buFont typeface="+mj-lt"/>
              <a:buAutoNum type="arabicPeriod" startAt="20"/>
            </a:pPr>
            <a:r>
              <a:rPr lang="en-US" sz="1200" dirty="0">
                <a:solidFill>
                  <a:schemeClr val="accent2"/>
                </a:solidFill>
              </a:rPr>
              <a:t>Similar to consumers, </a:t>
            </a:r>
            <a:r>
              <a:rPr lang="en-US" sz="1200" b="1" dirty="0">
                <a:solidFill>
                  <a:schemeClr val="accent2"/>
                </a:solidFill>
              </a:rPr>
              <a:t>use blue color-scheme, strong color contrasts </a:t>
            </a:r>
            <a:r>
              <a:rPr lang="en-US" sz="1200" dirty="0">
                <a:solidFill>
                  <a:schemeClr val="accent2"/>
                </a:solidFill>
              </a:rPr>
              <a:t>and </a:t>
            </a:r>
            <a:r>
              <a:rPr lang="en-US" sz="1200" b="1" dirty="0">
                <a:solidFill>
                  <a:schemeClr val="accent2"/>
                </a:solidFill>
              </a:rPr>
              <a:t>reserve red coloring for warning icons</a:t>
            </a:r>
            <a:r>
              <a:rPr lang="en-US" sz="1200" dirty="0">
                <a:solidFill>
                  <a:schemeClr val="accent2"/>
                </a:solidFill>
              </a:rPr>
              <a:t>; </a:t>
            </a:r>
            <a:r>
              <a:rPr lang="en-US" sz="1050" dirty="0">
                <a:solidFill>
                  <a:schemeClr val="bg2">
                    <a:lumMod val="50000"/>
                  </a:schemeClr>
                </a:solidFill>
              </a:rPr>
              <a:t>blues in menu bar (B and C) draw more attention vs. whites and grays (in A) and high-contrast coloring and red warning icons in C help differentiate various portions of the menu and clarify what action to take</a:t>
            </a:r>
          </a:p>
          <a:p>
            <a:pPr marL="465138" indent="-406400">
              <a:spcAft>
                <a:spcPts val="600"/>
              </a:spcAft>
              <a:buFont typeface="+mj-lt"/>
              <a:buAutoNum type="arabicPeriod" startAt="20"/>
            </a:pPr>
            <a:endParaRPr lang="en-US" sz="600" dirty="0">
              <a:solidFill>
                <a:schemeClr val="bg2">
                  <a:lumMod val="50000"/>
                </a:schemeClr>
              </a:solidFill>
            </a:endParaRPr>
          </a:p>
          <a:p>
            <a:pPr marL="465138" indent="-406400">
              <a:spcAft>
                <a:spcPts val="600"/>
              </a:spcAft>
              <a:buFont typeface="+mj-lt"/>
              <a:buAutoNum type="arabicPeriod" startAt="20"/>
            </a:pPr>
            <a:r>
              <a:rPr lang="en-US" sz="1200" b="1" dirty="0">
                <a:solidFill>
                  <a:schemeClr val="accent2"/>
                </a:solidFill>
              </a:rPr>
              <a:t>Use Intel Clear Pro font to draw attention to key items </a:t>
            </a:r>
            <a:r>
              <a:rPr lang="en-US" sz="1200" dirty="0">
                <a:solidFill>
                  <a:schemeClr val="accent2"/>
                </a:solidFill>
              </a:rPr>
              <a:t>on busy pages </a:t>
            </a:r>
            <a:r>
              <a:rPr lang="en-US" sz="1000" dirty="0">
                <a:solidFill>
                  <a:schemeClr val="accent2"/>
                </a:solidFill>
              </a:rPr>
              <a:t>(i.e., menu bar of drilldown)</a:t>
            </a:r>
            <a:r>
              <a:rPr lang="en-US" sz="1200" dirty="0">
                <a:solidFill>
                  <a:schemeClr val="accent2"/>
                </a:solidFill>
              </a:rPr>
              <a:t> and </a:t>
            </a:r>
            <a:r>
              <a:rPr lang="en-US" sz="1200" b="1" dirty="0">
                <a:solidFill>
                  <a:schemeClr val="accent2"/>
                </a:solidFill>
              </a:rPr>
              <a:t>use large text instead of icons</a:t>
            </a:r>
            <a:r>
              <a:rPr lang="en-US" sz="1200" dirty="0">
                <a:solidFill>
                  <a:schemeClr val="accent2"/>
                </a:solidFill>
              </a:rPr>
              <a:t>;</a:t>
            </a:r>
            <a:r>
              <a:rPr lang="en-US" sz="1100" dirty="0">
                <a:solidFill>
                  <a:schemeClr val="accent2"/>
                </a:solidFill>
              </a:rPr>
              <a:t> </a:t>
            </a:r>
            <a:r>
              <a:rPr lang="en-US" sz="1050" dirty="0">
                <a:solidFill>
                  <a:schemeClr val="bg2">
                    <a:lumMod val="50000"/>
                  </a:schemeClr>
                </a:solidFill>
              </a:rPr>
              <a:t>icons in A and B force text to be smaller, but B2B respondents felt the actual data was more important, which is why they preferred the bolded and larger font in C over the icons</a:t>
            </a:r>
          </a:p>
          <a:p>
            <a:pPr marL="465138" indent="-406400">
              <a:spcAft>
                <a:spcPts val="600"/>
              </a:spcAft>
              <a:buFont typeface="+mj-lt"/>
              <a:buAutoNum type="arabicPeriod" startAt="20"/>
            </a:pPr>
            <a:endParaRPr lang="en-US" sz="500" dirty="0">
              <a:solidFill>
                <a:schemeClr val="accent2"/>
              </a:solidFill>
            </a:endParaRPr>
          </a:p>
          <a:p>
            <a:pPr marL="465138" indent="-406400">
              <a:spcAft>
                <a:spcPts val="600"/>
              </a:spcAft>
              <a:buFont typeface="+mj-lt"/>
              <a:buAutoNum type="arabicPeriod" startAt="20"/>
            </a:pPr>
            <a:r>
              <a:rPr lang="en-US" sz="1200" b="1" dirty="0">
                <a:solidFill>
                  <a:schemeClr val="accent2"/>
                </a:solidFill>
              </a:rPr>
              <a:t>Use bolded text </a:t>
            </a:r>
            <a:r>
              <a:rPr lang="en-US" sz="1200" dirty="0">
                <a:solidFill>
                  <a:schemeClr val="accent2"/>
                </a:solidFill>
              </a:rPr>
              <a:t>to draw attention to key menu and action items </a:t>
            </a:r>
            <a:r>
              <a:rPr lang="en-US" sz="1000" dirty="0">
                <a:solidFill>
                  <a:schemeClr val="accent2"/>
                </a:solidFill>
              </a:rPr>
              <a:t>(i.e., headers on dashboard / drilldown screens)</a:t>
            </a:r>
            <a:r>
              <a:rPr lang="en-US" sz="1200" dirty="0">
                <a:solidFill>
                  <a:schemeClr val="accent2"/>
                </a:solidFill>
              </a:rPr>
              <a:t>; </a:t>
            </a:r>
            <a:r>
              <a:rPr lang="en-US" sz="1050" dirty="0">
                <a:solidFill>
                  <a:schemeClr val="bg2">
                    <a:lumMod val="50000"/>
                  </a:schemeClr>
                </a:solidFill>
              </a:rPr>
              <a:t>bold text cues that this information is important</a:t>
            </a:r>
          </a:p>
          <a:p>
            <a:pPr marL="465138" indent="-406400">
              <a:spcAft>
                <a:spcPts val="600"/>
              </a:spcAft>
              <a:buFont typeface="+mj-lt"/>
              <a:buAutoNum type="arabicPeriod" startAt="20"/>
            </a:pPr>
            <a:endParaRPr lang="en-US" sz="600" dirty="0">
              <a:solidFill>
                <a:schemeClr val="accent2"/>
              </a:solidFill>
            </a:endParaRPr>
          </a:p>
          <a:p>
            <a:pPr marL="465138" indent="-406400">
              <a:spcAft>
                <a:spcPts val="600"/>
              </a:spcAft>
              <a:buFont typeface="+mj-lt"/>
              <a:buAutoNum type="arabicPeriod" startAt="20"/>
            </a:pPr>
            <a:r>
              <a:rPr lang="en-US" sz="1200" b="1" dirty="0">
                <a:solidFill>
                  <a:schemeClr val="accent2"/>
                </a:solidFill>
              </a:rPr>
              <a:t>Carry menu bar from dashboard over to drilldown screen</a:t>
            </a:r>
            <a:r>
              <a:rPr lang="en-US" sz="1200" dirty="0">
                <a:solidFill>
                  <a:schemeClr val="accent2"/>
                </a:solidFill>
              </a:rPr>
              <a:t>; </a:t>
            </a:r>
            <a:r>
              <a:rPr lang="en-US" sz="1050" dirty="0">
                <a:solidFill>
                  <a:schemeClr val="bg2">
                    <a:lumMod val="50000"/>
                  </a:schemeClr>
                </a:solidFill>
              </a:rPr>
              <a:t>many like that the menu bar makes it easy to find key information and aids navigation, suggesting it is useful to show it at the top of all screens </a:t>
            </a:r>
            <a:endParaRPr lang="en-US" sz="1000" dirty="0">
              <a:solidFill>
                <a:schemeClr val="bg2">
                  <a:lumMod val="50000"/>
                </a:schemeClr>
              </a:solidFill>
            </a:endParaRPr>
          </a:p>
        </p:txBody>
      </p:sp>
      <p:grpSp>
        <p:nvGrpSpPr>
          <p:cNvPr id="37" name="Group 36"/>
          <p:cNvGrpSpPr/>
          <p:nvPr/>
        </p:nvGrpSpPr>
        <p:grpSpPr>
          <a:xfrm>
            <a:off x="6468630" y="2452631"/>
            <a:ext cx="2479497" cy="681098"/>
            <a:chOff x="6314965" y="2452631"/>
            <a:chExt cx="2479497" cy="681098"/>
          </a:xfrm>
        </p:grpSpPr>
        <p:pic>
          <p:nvPicPr>
            <p:cNvPr id="6" name="Picture 5"/>
            <p:cNvPicPr>
              <a:picLocks noChangeAspect="1"/>
            </p:cNvPicPr>
            <p:nvPr/>
          </p:nvPicPr>
          <p:blipFill>
            <a:blip r:embed="rId3" cstate="screen"/>
            <a:srcRect/>
            <a:stretch>
              <a:fillRect/>
            </a:stretch>
          </p:blipFill>
          <p:spPr>
            <a:xfrm>
              <a:off x="6385437" y="2660793"/>
              <a:ext cx="1097280" cy="258793"/>
            </a:xfrm>
            <a:prstGeom prst="rect">
              <a:avLst/>
            </a:prstGeom>
            <a:solidFill>
              <a:schemeClr val="bg2"/>
            </a:solidFill>
            <a:ln w="3175">
              <a:solidFill>
                <a:schemeClr val="tx1"/>
              </a:solidFill>
            </a:ln>
          </p:spPr>
        </p:pic>
        <p:pic>
          <p:nvPicPr>
            <p:cNvPr id="7" name="Picture 6"/>
            <p:cNvPicPr>
              <a:picLocks noChangeAspect="1"/>
            </p:cNvPicPr>
            <p:nvPr/>
          </p:nvPicPr>
          <p:blipFill>
            <a:blip r:embed="rId4" cstate="screen"/>
            <a:srcRect/>
            <a:stretch>
              <a:fillRect/>
            </a:stretch>
          </p:blipFill>
          <p:spPr>
            <a:xfrm>
              <a:off x="7624780" y="2660793"/>
              <a:ext cx="1101141" cy="263525"/>
            </a:xfrm>
            <a:prstGeom prst="rect">
              <a:avLst/>
            </a:prstGeom>
            <a:ln>
              <a:solidFill>
                <a:schemeClr val="tx1"/>
              </a:solidFill>
            </a:ln>
          </p:spPr>
        </p:pic>
        <p:sp>
          <p:nvSpPr>
            <p:cNvPr id="8" name="Rectangle 7"/>
            <p:cNvSpPr/>
            <p:nvPr/>
          </p:nvSpPr>
          <p:spPr>
            <a:xfrm>
              <a:off x="7556238" y="2452631"/>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B2B Concept B</a:t>
              </a:r>
              <a:endParaRPr lang="en-US" sz="1000" b="1" dirty="0">
                <a:solidFill>
                  <a:schemeClr val="tx1">
                    <a:lumMod val="85000"/>
                    <a:lumOff val="15000"/>
                  </a:schemeClr>
                </a:solidFill>
              </a:endParaRPr>
            </a:p>
          </p:txBody>
        </p:sp>
        <p:sp>
          <p:nvSpPr>
            <p:cNvPr id="9" name="Rectangle 8"/>
            <p:cNvSpPr/>
            <p:nvPr/>
          </p:nvSpPr>
          <p:spPr>
            <a:xfrm>
              <a:off x="6314965" y="2452631"/>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B2B Concept A</a:t>
              </a:r>
              <a:endParaRPr lang="en-US" sz="1000" b="1" dirty="0">
                <a:solidFill>
                  <a:schemeClr val="tx1">
                    <a:lumMod val="85000"/>
                    <a:lumOff val="15000"/>
                  </a:schemeClr>
                </a:solidFill>
              </a:endParaRPr>
            </a:p>
          </p:txBody>
        </p:sp>
        <p:sp>
          <p:nvSpPr>
            <p:cNvPr id="10" name="TextBox 9"/>
            <p:cNvSpPr txBox="1"/>
            <p:nvPr/>
          </p:nvSpPr>
          <p:spPr>
            <a:xfrm>
              <a:off x="7430706" y="2611215"/>
              <a:ext cx="522514" cy="522514"/>
            </a:xfrm>
            <a:prstGeom prst="rect">
              <a:avLst/>
            </a:prstGeom>
            <a:noFill/>
          </p:spPr>
          <p:txBody>
            <a:bodyPr vert="horz" wrap="square" lIns="0" tIns="0" rIns="0" bIns="0" rtlCol="0">
              <a:noAutofit/>
            </a:bodyPr>
            <a:lstStyle/>
            <a:p>
              <a:pPr algn="ctr"/>
              <a:r>
                <a:rPr lang="en-US" sz="2800" b="1" dirty="0">
                  <a:solidFill>
                    <a:schemeClr val="accent1"/>
                  </a:solidFill>
                  <a:latin typeface="Forte" pitchFamily="66" charset="0"/>
                  <a:sym typeface="Wingdings"/>
                </a:rPr>
                <a:t></a:t>
              </a:r>
              <a:endParaRPr lang="en-US" sz="2800" b="1" dirty="0">
                <a:solidFill>
                  <a:schemeClr val="accent1"/>
                </a:solidFill>
                <a:latin typeface="Forte" pitchFamily="66" charset="0"/>
              </a:endParaRPr>
            </a:p>
          </p:txBody>
        </p:sp>
      </p:grpSp>
      <p:sp>
        <p:nvSpPr>
          <p:cNvPr id="11" name="Rectangle 10"/>
          <p:cNvSpPr/>
          <p:nvPr/>
        </p:nvSpPr>
        <p:spPr>
          <a:xfrm>
            <a:off x="6149870" y="2627544"/>
            <a:ext cx="383438" cy="307777"/>
          </a:xfrm>
          <a:prstGeom prst="rect">
            <a:avLst/>
          </a:prstGeom>
        </p:spPr>
        <p:txBody>
          <a:bodyPr wrap="none">
            <a:spAutoFit/>
          </a:bodyPr>
          <a:lstStyle/>
          <a:p>
            <a:r>
              <a:rPr lang="en-US" sz="1400" b="1" dirty="0">
                <a:solidFill>
                  <a:schemeClr val="tx1">
                    <a:lumMod val="85000"/>
                    <a:lumOff val="15000"/>
                  </a:schemeClr>
                </a:solidFill>
              </a:rPr>
              <a:t>22</a:t>
            </a:r>
            <a:endParaRPr lang="en-US" b="1" dirty="0">
              <a:solidFill>
                <a:schemeClr val="tx1">
                  <a:lumMod val="85000"/>
                  <a:lumOff val="15000"/>
                </a:schemeClr>
              </a:solidFill>
            </a:endParaRPr>
          </a:p>
        </p:txBody>
      </p:sp>
      <p:grpSp>
        <p:nvGrpSpPr>
          <p:cNvPr id="44" name="Group 43"/>
          <p:cNvGrpSpPr/>
          <p:nvPr/>
        </p:nvGrpSpPr>
        <p:grpSpPr>
          <a:xfrm>
            <a:off x="7061568" y="1669535"/>
            <a:ext cx="1293621" cy="719877"/>
            <a:chOff x="6972630" y="1669535"/>
            <a:chExt cx="1293621" cy="719877"/>
          </a:xfrm>
        </p:grpSpPr>
        <p:pic>
          <p:nvPicPr>
            <p:cNvPr id="19" name="Picture 18"/>
            <p:cNvPicPr>
              <a:picLocks noChangeAspect="1"/>
            </p:cNvPicPr>
            <p:nvPr/>
          </p:nvPicPr>
          <p:blipFill>
            <a:blip r:embed="rId5" cstate="screen"/>
            <a:srcRect/>
            <a:stretch>
              <a:fillRect/>
            </a:stretch>
          </p:blipFill>
          <p:spPr>
            <a:xfrm>
              <a:off x="6980245" y="1881336"/>
              <a:ext cx="1180523" cy="326197"/>
            </a:xfrm>
            <a:prstGeom prst="rect">
              <a:avLst/>
            </a:prstGeom>
            <a:ln>
              <a:solidFill>
                <a:schemeClr val="tx1"/>
              </a:solidFill>
            </a:ln>
          </p:spPr>
        </p:pic>
        <p:sp>
          <p:nvSpPr>
            <p:cNvPr id="21" name="Rectangle 20"/>
            <p:cNvSpPr/>
            <p:nvPr/>
          </p:nvSpPr>
          <p:spPr>
            <a:xfrm>
              <a:off x="6972630" y="1669535"/>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B2B Concept C</a:t>
              </a:r>
              <a:endParaRPr lang="en-US" sz="1000" b="1" dirty="0">
                <a:solidFill>
                  <a:schemeClr val="tx1">
                    <a:lumMod val="85000"/>
                    <a:lumOff val="15000"/>
                  </a:schemeClr>
                </a:solidFill>
              </a:endParaRPr>
            </a:p>
          </p:txBody>
        </p:sp>
        <p:sp>
          <p:nvSpPr>
            <p:cNvPr id="22" name="TextBox 21"/>
            <p:cNvSpPr txBox="1"/>
            <p:nvPr/>
          </p:nvSpPr>
          <p:spPr>
            <a:xfrm>
              <a:off x="7743737" y="1866898"/>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grpSp>
      <p:sp>
        <p:nvSpPr>
          <p:cNvPr id="23" name="Rectangle 22"/>
          <p:cNvSpPr/>
          <p:nvPr/>
        </p:nvSpPr>
        <p:spPr>
          <a:xfrm>
            <a:off x="5962619" y="1258306"/>
            <a:ext cx="641522" cy="307777"/>
          </a:xfrm>
          <a:prstGeom prst="rect">
            <a:avLst/>
          </a:prstGeom>
        </p:spPr>
        <p:txBody>
          <a:bodyPr wrap="none">
            <a:spAutoFit/>
          </a:bodyPr>
          <a:lstStyle/>
          <a:p>
            <a:r>
              <a:rPr lang="en-US" sz="1400" b="1" dirty="0">
                <a:solidFill>
                  <a:schemeClr val="tx1">
                    <a:lumMod val="85000"/>
                    <a:lumOff val="15000"/>
                  </a:schemeClr>
                </a:solidFill>
              </a:rPr>
              <a:t>20-21</a:t>
            </a:r>
            <a:endParaRPr lang="en-US" b="1" dirty="0">
              <a:solidFill>
                <a:schemeClr val="tx1">
                  <a:lumMod val="85000"/>
                  <a:lumOff val="15000"/>
                </a:schemeClr>
              </a:solidFill>
            </a:endParaRPr>
          </a:p>
        </p:txBody>
      </p:sp>
      <p:sp>
        <p:nvSpPr>
          <p:cNvPr id="28" name="Title 3"/>
          <p:cNvSpPr>
            <a:spLocks noGrp="1"/>
          </p:cNvSpPr>
          <p:nvPr>
            <p:ph type="title"/>
          </p:nvPr>
        </p:nvSpPr>
        <p:spPr>
          <a:xfrm>
            <a:off x="228600" y="133350"/>
            <a:ext cx="8686800" cy="406579"/>
          </a:xfrm>
        </p:spPr>
        <p:txBody>
          <a:bodyPr anchor="t"/>
          <a:lstStyle/>
          <a:p>
            <a:r>
              <a:rPr lang="en-US" sz="2400" dirty="0"/>
              <a:t>Design Insights &amp; Recommendations </a:t>
            </a:r>
            <a:r>
              <a:rPr lang="en-US" sz="1800" dirty="0">
                <a:solidFill>
                  <a:schemeClr val="accent2"/>
                </a:solidFill>
              </a:rPr>
              <a:t>(6 / 8)</a:t>
            </a:r>
            <a:endParaRPr lang="en-US" sz="2400" dirty="0">
              <a:solidFill>
                <a:schemeClr val="accent2"/>
              </a:solidFill>
            </a:endParaRPr>
          </a:p>
        </p:txBody>
      </p:sp>
      <p:sp>
        <p:nvSpPr>
          <p:cNvPr id="29" name="Rectangle 28"/>
          <p:cNvSpPr/>
          <p:nvPr/>
        </p:nvSpPr>
        <p:spPr>
          <a:xfrm>
            <a:off x="242077" y="539929"/>
            <a:ext cx="7720740" cy="307777"/>
          </a:xfrm>
          <a:prstGeom prst="rect">
            <a:avLst/>
          </a:prstGeom>
        </p:spPr>
        <p:txBody>
          <a:bodyPr wrap="square" lIns="0" tIns="0" rIns="0" bIns="0" anchor="ctr">
            <a:noAutofit/>
          </a:bodyPr>
          <a:lstStyle/>
          <a:p>
            <a:pPr>
              <a:spcBef>
                <a:spcPts val="300"/>
              </a:spcBef>
            </a:pPr>
            <a:r>
              <a:rPr lang="en-US" sz="2000" kern="0" dirty="0">
                <a:solidFill>
                  <a:schemeClr val="tx2"/>
                </a:solidFill>
                <a:latin typeface="+mj-lt"/>
                <a:ea typeface="Segoe UI" pitchFamily="34" charset="0"/>
                <a:cs typeface="Arial" pitchFamily="34" charset="0"/>
              </a:rPr>
              <a:t>Dashboard &amp; Drilldown (B2B)  |  Aiding Navigation</a:t>
            </a:r>
          </a:p>
        </p:txBody>
      </p:sp>
      <p:grpSp>
        <p:nvGrpSpPr>
          <p:cNvPr id="40" name="Group 39"/>
          <p:cNvGrpSpPr/>
          <p:nvPr/>
        </p:nvGrpSpPr>
        <p:grpSpPr>
          <a:xfrm>
            <a:off x="6485694" y="1062929"/>
            <a:ext cx="2445369" cy="565846"/>
            <a:chOff x="6369058" y="1062929"/>
            <a:chExt cx="2445369" cy="565846"/>
          </a:xfrm>
        </p:grpSpPr>
        <p:pic>
          <p:nvPicPr>
            <p:cNvPr id="18" name="Picture 17"/>
            <p:cNvPicPr>
              <a:picLocks noChangeAspect="1"/>
            </p:cNvPicPr>
            <p:nvPr/>
          </p:nvPicPr>
          <p:blipFill>
            <a:blip r:embed="rId6" cstate="screen"/>
            <a:srcRect/>
            <a:stretch>
              <a:fillRect/>
            </a:stretch>
          </p:blipFill>
          <p:spPr>
            <a:xfrm>
              <a:off x="6484371" y="1264559"/>
              <a:ext cx="1007599" cy="364216"/>
            </a:xfrm>
            <a:prstGeom prst="rect">
              <a:avLst/>
            </a:prstGeom>
            <a:solidFill>
              <a:schemeClr val="bg2"/>
            </a:solidFill>
            <a:ln w="6350">
              <a:solidFill>
                <a:schemeClr val="tx1"/>
              </a:solidFill>
            </a:ln>
          </p:spPr>
        </p:pic>
        <p:sp>
          <p:nvSpPr>
            <p:cNvPr id="20" name="Rectangle 19"/>
            <p:cNvSpPr/>
            <p:nvPr/>
          </p:nvSpPr>
          <p:spPr>
            <a:xfrm>
              <a:off x="6369058" y="1062929"/>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B2B Concept A</a:t>
              </a:r>
              <a:endParaRPr lang="en-US" sz="1000" b="1" dirty="0">
                <a:solidFill>
                  <a:schemeClr val="tx1">
                    <a:lumMod val="85000"/>
                    <a:lumOff val="15000"/>
                  </a:schemeClr>
                </a:solidFill>
              </a:endParaRPr>
            </a:p>
          </p:txBody>
        </p:sp>
        <p:sp>
          <p:nvSpPr>
            <p:cNvPr id="24" name="Rectangle 23"/>
            <p:cNvSpPr/>
            <p:nvPr/>
          </p:nvSpPr>
          <p:spPr>
            <a:xfrm>
              <a:off x="7576203" y="1062929"/>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B2B Concept B</a:t>
              </a:r>
              <a:endParaRPr lang="en-US" sz="1000" b="1" dirty="0">
                <a:solidFill>
                  <a:schemeClr val="tx1">
                    <a:lumMod val="85000"/>
                    <a:lumOff val="15000"/>
                  </a:schemeClr>
                </a:solidFill>
              </a:endParaRPr>
            </a:p>
          </p:txBody>
        </p:sp>
        <p:pic>
          <p:nvPicPr>
            <p:cNvPr id="25" name="Picture 24" descr="B.JPG"/>
            <p:cNvPicPr>
              <a:picLocks noChangeAspect="1"/>
            </p:cNvPicPr>
            <p:nvPr/>
          </p:nvPicPr>
          <p:blipFill>
            <a:blip r:embed="rId7" cstate="print"/>
            <a:stretch>
              <a:fillRect/>
            </a:stretch>
          </p:blipFill>
          <p:spPr>
            <a:xfrm>
              <a:off x="7592930" y="1264559"/>
              <a:ext cx="1204771" cy="347662"/>
            </a:xfrm>
            <a:prstGeom prst="rect">
              <a:avLst/>
            </a:prstGeom>
            <a:ln w="3175">
              <a:solidFill>
                <a:schemeClr val="tx1"/>
              </a:solidFill>
            </a:ln>
          </p:spPr>
        </p:pic>
      </p:grpSp>
      <p:grpSp>
        <p:nvGrpSpPr>
          <p:cNvPr id="45" name="Group 44"/>
          <p:cNvGrpSpPr/>
          <p:nvPr/>
        </p:nvGrpSpPr>
        <p:grpSpPr>
          <a:xfrm>
            <a:off x="7089266" y="2962901"/>
            <a:ext cx="1238224" cy="480929"/>
            <a:chOff x="6951394" y="2962901"/>
            <a:chExt cx="1238224" cy="480929"/>
          </a:xfrm>
        </p:grpSpPr>
        <p:pic>
          <p:nvPicPr>
            <p:cNvPr id="31" name="Picture 30" descr="C.JPG"/>
            <p:cNvPicPr>
              <a:picLocks noChangeAspect="1"/>
            </p:cNvPicPr>
            <p:nvPr/>
          </p:nvPicPr>
          <p:blipFill>
            <a:blip r:embed="rId8" cstate="print"/>
            <a:stretch>
              <a:fillRect/>
            </a:stretch>
          </p:blipFill>
          <p:spPr>
            <a:xfrm>
              <a:off x="7056156" y="3167605"/>
              <a:ext cx="1028700" cy="276225"/>
            </a:xfrm>
            <a:prstGeom prst="rect">
              <a:avLst/>
            </a:prstGeom>
            <a:ln w="9525">
              <a:solidFill>
                <a:schemeClr val="tx1"/>
              </a:solidFill>
            </a:ln>
          </p:spPr>
        </p:pic>
        <p:sp>
          <p:nvSpPr>
            <p:cNvPr id="32" name="Rectangle 31"/>
            <p:cNvSpPr/>
            <p:nvPr/>
          </p:nvSpPr>
          <p:spPr>
            <a:xfrm>
              <a:off x="6951394" y="2962901"/>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B2B Concept C</a:t>
              </a:r>
              <a:endParaRPr lang="en-US" sz="1000" b="1" dirty="0">
                <a:solidFill>
                  <a:schemeClr val="tx1">
                    <a:lumMod val="85000"/>
                    <a:lumOff val="15000"/>
                  </a:schemeClr>
                </a:solidFill>
              </a:endParaRPr>
            </a:p>
          </p:txBody>
        </p:sp>
      </p:grpSp>
      <p:grpSp>
        <p:nvGrpSpPr>
          <p:cNvPr id="47" name="Group 46"/>
          <p:cNvGrpSpPr/>
          <p:nvPr/>
        </p:nvGrpSpPr>
        <p:grpSpPr>
          <a:xfrm>
            <a:off x="7089266" y="4123043"/>
            <a:ext cx="1238224" cy="662312"/>
            <a:chOff x="7718891" y="4123043"/>
            <a:chExt cx="1238224" cy="662312"/>
          </a:xfrm>
        </p:grpSpPr>
        <p:sp>
          <p:nvSpPr>
            <p:cNvPr id="30" name="Rectangle 29"/>
            <p:cNvSpPr/>
            <p:nvPr/>
          </p:nvSpPr>
          <p:spPr>
            <a:xfrm>
              <a:off x="7718891" y="4123043"/>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B2B Concept C</a:t>
              </a:r>
              <a:endParaRPr lang="en-US" sz="1000" b="1" dirty="0">
                <a:solidFill>
                  <a:schemeClr val="tx1">
                    <a:lumMod val="85000"/>
                    <a:lumOff val="15000"/>
                  </a:schemeClr>
                </a:solidFill>
              </a:endParaRPr>
            </a:p>
          </p:txBody>
        </p:sp>
        <p:pic>
          <p:nvPicPr>
            <p:cNvPr id="35" name="Picture 34" descr="223.JPG"/>
            <p:cNvPicPr>
              <a:picLocks noChangeAspect="1"/>
            </p:cNvPicPr>
            <p:nvPr/>
          </p:nvPicPr>
          <p:blipFill>
            <a:blip r:embed="rId9" cstate="print"/>
            <a:srcRect r="71276" b="-6084"/>
            <a:stretch>
              <a:fillRect/>
            </a:stretch>
          </p:blipFill>
          <p:spPr>
            <a:xfrm>
              <a:off x="7899853" y="4332450"/>
              <a:ext cx="876301" cy="332147"/>
            </a:xfrm>
            <a:prstGeom prst="rect">
              <a:avLst/>
            </a:prstGeom>
            <a:ln>
              <a:solidFill>
                <a:schemeClr val="tx1"/>
              </a:solidFill>
            </a:ln>
          </p:spPr>
        </p:pic>
        <p:sp>
          <p:nvSpPr>
            <p:cNvPr id="39" name="TextBox 38"/>
            <p:cNvSpPr txBox="1"/>
            <p:nvPr/>
          </p:nvSpPr>
          <p:spPr>
            <a:xfrm>
              <a:off x="8384812" y="4262841"/>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grpSp>
      <p:grpSp>
        <p:nvGrpSpPr>
          <p:cNvPr id="46" name="Group 45"/>
          <p:cNvGrpSpPr/>
          <p:nvPr/>
        </p:nvGrpSpPr>
        <p:grpSpPr>
          <a:xfrm>
            <a:off x="6552097" y="3561344"/>
            <a:ext cx="2312563" cy="665849"/>
            <a:chOff x="6631222" y="3561344"/>
            <a:chExt cx="2312563" cy="665849"/>
          </a:xfrm>
        </p:grpSpPr>
        <p:pic>
          <p:nvPicPr>
            <p:cNvPr id="34" name="Picture 33" descr="222.JPG"/>
            <p:cNvPicPr>
              <a:picLocks noChangeAspect="1"/>
            </p:cNvPicPr>
            <p:nvPr/>
          </p:nvPicPr>
          <p:blipFill>
            <a:blip r:embed="rId10" cstate="print"/>
            <a:srcRect r="69969" b="2702"/>
            <a:stretch>
              <a:fillRect/>
            </a:stretch>
          </p:blipFill>
          <p:spPr>
            <a:xfrm>
              <a:off x="7862711" y="3764220"/>
              <a:ext cx="923925" cy="342960"/>
            </a:xfrm>
            <a:prstGeom prst="rect">
              <a:avLst/>
            </a:prstGeom>
            <a:ln>
              <a:solidFill>
                <a:schemeClr val="tx1"/>
              </a:solidFill>
            </a:ln>
          </p:spPr>
        </p:pic>
        <p:sp>
          <p:nvSpPr>
            <p:cNvPr id="36" name="Rectangle 35"/>
            <p:cNvSpPr/>
            <p:nvPr/>
          </p:nvSpPr>
          <p:spPr>
            <a:xfrm>
              <a:off x="7705561" y="3561344"/>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B2B Concept B</a:t>
              </a:r>
              <a:endParaRPr lang="en-US" sz="1000" b="1" dirty="0">
                <a:solidFill>
                  <a:schemeClr val="tx1">
                    <a:lumMod val="85000"/>
                    <a:lumOff val="15000"/>
                  </a:schemeClr>
                </a:solidFill>
              </a:endParaRPr>
            </a:p>
          </p:txBody>
        </p:sp>
        <p:sp>
          <p:nvSpPr>
            <p:cNvPr id="38" name="TextBox 37"/>
            <p:cNvSpPr txBox="1"/>
            <p:nvPr/>
          </p:nvSpPr>
          <p:spPr>
            <a:xfrm>
              <a:off x="8312699" y="3704679"/>
              <a:ext cx="522514" cy="522514"/>
            </a:xfrm>
            <a:prstGeom prst="rect">
              <a:avLst/>
            </a:prstGeom>
            <a:noFill/>
          </p:spPr>
          <p:txBody>
            <a:bodyPr vert="horz" wrap="square" lIns="0" tIns="0" rIns="0" bIns="0" rtlCol="0">
              <a:noAutofit/>
            </a:bodyPr>
            <a:lstStyle/>
            <a:p>
              <a:pPr algn="ctr"/>
              <a:r>
                <a:rPr lang="en-US" sz="3600" b="1" dirty="0">
                  <a:solidFill>
                    <a:schemeClr val="accent1"/>
                  </a:solidFill>
                  <a:latin typeface="Forte" pitchFamily="66" charset="0"/>
                  <a:sym typeface="Wingdings"/>
                </a:rPr>
                <a:t></a:t>
              </a:r>
              <a:endParaRPr lang="en-US" sz="3600" b="1" dirty="0">
                <a:solidFill>
                  <a:schemeClr val="accent1"/>
                </a:solidFill>
                <a:latin typeface="Forte" pitchFamily="66" charset="0"/>
              </a:endParaRPr>
            </a:p>
          </p:txBody>
        </p:sp>
        <p:pic>
          <p:nvPicPr>
            <p:cNvPr id="41" name="Picture 40"/>
            <p:cNvPicPr>
              <a:picLocks noChangeAspect="1"/>
            </p:cNvPicPr>
            <p:nvPr/>
          </p:nvPicPr>
          <p:blipFill>
            <a:blip r:embed="rId11" cstate="screen"/>
            <a:srcRect r="72633" b="84375"/>
            <a:stretch>
              <a:fillRect/>
            </a:stretch>
          </p:blipFill>
          <p:spPr>
            <a:xfrm>
              <a:off x="6893147" y="3764220"/>
              <a:ext cx="714375" cy="300038"/>
            </a:xfrm>
            <a:prstGeom prst="rect">
              <a:avLst/>
            </a:prstGeom>
            <a:ln>
              <a:solidFill>
                <a:schemeClr val="tx1"/>
              </a:solidFill>
            </a:ln>
          </p:spPr>
        </p:pic>
        <p:sp>
          <p:nvSpPr>
            <p:cNvPr id="42" name="Rectangle 41"/>
            <p:cNvSpPr/>
            <p:nvPr/>
          </p:nvSpPr>
          <p:spPr>
            <a:xfrm>
              <a:off x="6631222" y="3561344"/>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B2B Concept A</a:t>
              </a:r>
              <a:endParaRPr lang="en-US" sz="1000" b="1" dirty="0">
                <a:solidFill>
                  <a:schemeClr val="tx1">
                    <a:lumMod val="85000"/>
                    <a:lumOff val="15000"/>
                  </a:schemeClr>
                </a:solidFill>
              </a:endParaRPr>
            </a:p>
          </p:txBody>
        </p:sp>
      </p:grpSp>
      <p:sp>
        <p:nvSpPr>
          <p:cNvPr id="43" name="Rectangle 42"/>
          <p:cNvSpPr/>
          <p:nvPr/>
        </p:nvSpPr>
        <p:spPr>
          <a:xfrm>
            <a:off x="6392074" y="3735717"/>
            <a:ext cx="399468" cy="307777"/>
          </a:xfrm>
          <a:prstGeom prst="rect">
            <a:avLst/>
          </a:prstGeom>
        </p:spPr>
        <p:txBody>
          <a:bodyPr wrap="none">
            <a:spAutoFit/>
          </a:bodyPr>
          <a:lstStyle/>
          <a:p>
            <a:r>
              <a:rPr lang="en-US" sz="1400" b="1" dirty="0">
                <a:solidFill>
                  <a:schemeClr val="tx1">
                    <a:lumMod val="85000"/>
                    <a:lumOff val="15000"/>
                  </a:schemeClr>
                </a:solidFill>
              </a:rPr>
              <a:t>23</a:t>
            </a:r>
            <a:endParaRPr lang="en-US" b="1" dirty="0">
              <a:solidFill>
                <a:schemeClr val="tx1">
                  <a:lumMod val="85000"/>
                  <a:lumOff val="15000"/>
                </a:schemeClr>
              </a:solidFill>
            </a:endParaRPr>
          </a:p>
        </p:txBody>
      </p:sp>
    </p:spTree>
    <p:extLst>
      <p:ext uri="{BB962C8B-B14F-4D97-AF65-F5344CB8AC3E}">
        <p14:creationId xmlns:p14="http://schemas.microsoft.com/office/powerpoint/2010/main" val="649496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65</a:t>
            </a:fld>
            <a:endParaRPr lang="en-US" dirty="0">
              <a:solidFill>
                <a:prstClr val="white"/>
              </a:solidFill>
            </a:endParaRPr>
          </a:p>
        </p:txBody>
      </p:sp>
      <p:sp>
        <p:nvSpPr>
          <p:cNvPr id="5" name="TextBox 4"/>
          <p:cNvSpPr txBox="1"/>
          <p:nvPr/>
        </p:nvSpPr>
        <p:spPr>
          <a:xfrm>
            <a:off x="312421" y="1179035"/>
            <a:ext cx="5526404" cy="1076232"/>
          </a:xfrm>
          <a:prstGeom prst="rect">
            <a:avLst/>
          </a:prstGeom>
          <a:noFill/>
        </p:spPr>
        <p:txBody>
          <a:bodyPr vert="horz" wrap="square" lIns="0" tIns="0" rIns="0" bIns="0" rtlCol="0">
            <a:noAutofit/>
          </a:bodyPr>
          <a:lstStyle/>
          <a:p>
            <a:pPr marL="465138" indent="-406400">
              <a:spcAft>
                <a:spcPts val="600"/>
              </a:spcAft>
              <a:buFont typeface="+mj-lt"/>
              <a:buAutoNum type="arabicPeriod" startAt="20"/>
            </a:pPr>
            <a:endParaRPr lang="en-US" sz="1100" dirty="0">
              <a:solidFill>
                <a:schemeClr val="bg2">
                  <a:lumMod val="50000"/>
                </a:schemeClr>
              </a:solidFill>
            </a:endParaRPr>
          </a:p>
          <a:p>
            <a:pPr marL="465138" indent="-406400">
              <a:spcAft>
                <a:spcPts val="300"/>
              </a:spcAft>
              <a:buFont typeface="+mj-lt"/>
              <a:buAutoNum type="arabicPeriod" startAt="24"/>
            </a:pPr>
            <a:r>
              <a:rPr lang="en-US" sz="1400" b="1" dirty="0">
                <a:solidFill>
                  <a:schemeClr val="accent2"/>
                </a:solidFill>
              </a:rPr>
              <a:t>Explore ways to clarify the event count tables </a:t>
            </a:r>
            <a:r>
              <a:rPr lang="en-US" sz="1400" dirty="0">
                <a:solidFill>
                  <a:schemeClr val="accent2"/>
                </a:solidFill>
              </a:rPr>
              <a:t>so the information can be larger and more easily interpreted; </a:t>
            </a:r>
            <a:r>
              <a:rPr lang="en-US" sz="1100" dirty="0">
                <a:solidFill>
                  <a:schemeClr val="bg2">
                    <a:lumMod val="50000"/>
                  </a:schemeClr>
                </a:solidFill>
              </a:rPr>
              <a:t>respondents feel the event count tables are cluttered and difficult to read because the font is small and a lot of information is shown in a limited space</a:t>
            </a:r>
          </a:p>
          <a:p>
            <a:pPr marL="465138" indent="-406400">
              <a:spcAft>
                <a:spcPts val="300"/>
              </a:spcAft>
              <a:buFont typeface="+mj-lt"/>
              <a:buAutoNum type="arabicPeriod" startAt="24"/>
            </a:pPr>
            <a:endParaRPr lang="en-US" sz="1100" dirty="0">
              <a:solidFill>
                <a:schemeClr val="bg2">
                  <a:lumMod val="50000"/>
                </a:schemeClr>
              </a:solidFill>
            </a:endParaRPr>
          </a:p>
          <a:p>
            <a:pPr marL="465138" indent="-406400">
              <a:spcAft>
                <a:spcPts val="300"/>
              </a:spcAft>
              <a:buFont typeface="+mj-lt"/>
              <a:buAutoNum type="arabicPeriod" startAt="24"/>
            </a:pPr>
            <a:r>
              <a:rPr lang="en-US" sz="1400" b="1" dirty="0">
                <a:solidFill>
                  <a:schemeClr val="accent2"/>
                </a:solidFill>
              </a:rPr>
              <a:t>Explore adding visual </a:t>
            </a:r>
            <a:r>
              <a:rPr lang="en-US" sz="1400" dirty="0">
                <a:solidFill>
                  <a:schemeClr val="accent2"/>
                </a:solidFill>
              </a:rPr>
              <a:t>cues to the timeline and map to increase </a:t>
            </a:r>
            <a:r>
              <a:rPr lang="en-US" sz="1400" b="1" dirty="0">
                <a:solidFill>
                  <a:schemeClr val="accent2"/>
                </a:solidFill>
              </a:rPr>
              <a:t>easy of interpretation</a:t>
            </a:r>
            <a:r>
              <a:rPr lang="en-US" sz="1400" dirty="0">
                <a:solidFill>
                  <a:schemeClr val="accent2"/>
                </a:solidFill>
              </a:rPr>
              <a:t> and convey </a:t>
            </a:r>
            <a:r>
              <a:rPr lang="en-US" sz="1400" b="1" dirty="0">
                <a:solidFill>
                  <a:schemeClr val="accent2"/>
                </a:solidFill>
              </a:rPr>
              <a:t>take- aways</a:t>
            </a:r>
            <a:r>
              <a:rPr lang="en-US" sz="1600" b="1" dirty="0">
                <a:solidFill>
                  <a:schemeClr val="accent2"/>
                </a:solidFill>
              </a:rPr>
              <a:t> </a:t>
            </a:r>
            <a:r>
              <a:rPr lang="en-US" sz="1100" dirty="0">
                <a:solidFill>
                  <a:schemeClr val="accent2"/>
                </a:solidFill>
              </a:rPr>
              <a:t>(e.g., legends, pop-up information);</a:t>
            </a:r>
            <a:r>
              <a:rPr lang="en-US" sz="1400" dirty="0">
                <a:solidFill>
                  <a:schemeClr val="accent2"/>
                </a:solidFill>
              </a:rPr>
              <a:t> </a:t>
            </a:r>
            <a:r>
              <a:rPr lang="en-US" sz="1100" dirty="0">
                <a:solidFill>
                  <a:schemeClr val="bg2">
                    <a:lumMod val="50000"/>
                  </a:schemeClr>
                </a:solidFill>
              </a:rPr>
              <a:t>though respondents find these areas visually appealing, many also think they are confusing and require a good deal of effort to understand</a:t>
            </a:r>
            <a:endParaRPr lang="en-US" sz="1400" dirty="0">
              <a:solidFill>
                <a:schemeClr val="accent2"/>
              </a:solidFill>
            </a:endParaRPr>
          </a:p>
        </p:txBody>
      </p:sp>
      <p:sp>
        <p:nvSpPr>
          <p:cNvPr id="9" name="Title 3"/>
          <p:cNvSpPr>
            <a:spLocks noGrp="1"/>
          </p:cNvSpPr>
          <p:nvPr>
            <p:ph type="title"/>
          </p:nvPr>
        </p:nvSpPr>
        <p:spPr>
          <a:xfrm>
            <a:off x="228600" y="133350"/>
            <a:ext cx="8686800" cy="406579"/>
          </a:xfrm>
        </p:spPr>
        <p:txBody>
          <a:bodyPr anchor="t"/>
          <a:lstStyle/>
          <a:p>
            <a:r>
              <a:rPr lang="en-US" sz="2400" dirty="0"/>
              <a:t>Design Insights &amp; Recommendations </a:t>
            </a:r>
            <a:r>
              <a:rPr lang="en-US" sz="1800" dirty="0">
                <a:solidFill>
                  <a:schemeClr val="accent2"/>
                </a:solidFill>
              </a:rPr>
              <a:t>(7 / 8)</a:t>
            </a:r>
            <a:endParaRPr lang="en-US" sz="2400" dirty="0">
              <a:solidFill>
                <a:schemeClr val="accent2"/>
              </a:solidFill>
            </a:endParaRPr>
          </a:p>
        </p:txBody>
      </p:sp>
      <p:sp>
        <p:nvSpPr>
          <p:cNvPr id="10" name="Rectangle 9"/>
          <p:cNvSpPr/>
          <p:nvPr/>
        </p:nvSpPr>
        <p:spPr>
          <a:xfrm>
            <a:off x="242077" y="539929"/>
            <a:ext cx="7720740" cy="307777"/>
          </a:xfrm>
          <a:prstGeom prst="rect">
            <a:avLst/>
          </a:prstGeom>
        </p:spPr>
        <p:txBody>
          <a:bodyPr wrap="square" lIns="0" tIns="0" rIns="0" bIns="0" anchor="ctr">
            <a:noAutofit/>
          </a:bodyPr>
          <a:lstStyle/>
          <a:p>
            <a:pPr>
              <a:spcBef>
                <a:spcPts val="300"/>
              </a:spcBef>
            </a:pPr>
            <a:r>
              <a:rPr lang="en-US" sz="2000" kern="0" dirty="0">
                <a:solidFill>
                  <a:schemeClr val="tx2"/>
                </a:solidFill>
                <a:latin typeface="+mj-lt"/>
                <a:ea typeface="Segoe UI" pitchFamily="34" charset="0"/>
                <a:cs typeface="Arial" pitchFamily="34" charset="0"/>
              </a:rPr>
              <a:t>Dashboard &amp; Drilldown (B2B)  |  Streamlining Design</a:t>
            </a:r>
          </a:p>
        </p:txBody>
      </p:sp>
      <p:pic>
        <p:nvPicPr>
          <p:cNvPr id="6" name="Picture 5" descr="event.JPG"/>
          <p:cNvPicPr>
            <a:picLocks noChangeAspect="1"/>
          </p:cNvPicPr>
          <p:nvPr/>
        </p:nvPicPr>
        <p:blipFill>
          <a:blip r:embed="rId3" cstate="print"/>
          <a:srcRect r="33201"/>
          <a:stretch>
            <a:fillRect/>
          </a:stretch>
        </p:blipFill>
        <p:spPr>
          <a:xfrm>
            <a:off x="6580083" y="1228726"/>
            <a:ext cx="1954701" cy="611852"/>
          </a:xfrm>
          <a:prstGeom prst="rect">
            <a:avLst/>
          </a:prstGeom>
          <a:ln w="6350">
            <a:solidFill>
              <a:schemeClr val="tx1"/>
            </a:solidFill>
          </a:ln>
        </p:spPr>
      </p:pic>
      <p:sp>
        <p:nvSpPr>
          <p:cNvPr id="7" name="Rectangle 6"/>
          <p:cNvSpPr/>
          <p:nvPr/>
        </p:nvSpPr>
        <p:spPr>
          <a:xfrm>
            <a:off x="6938321" y="1019801"/>
            <a:ext cx="1238224" cy="215444"/>
          </a:xfrm>
          <a:prstGeom prst="rect">
            <a:avLst/>
          </a:prstGeom>
        </p:spPr>
        <p:txBody>
          <a:bodyPr wrap="square" anchor="ctr">
            <a:spAutoFit/>
          </a:bodyPr>
          <a:lstStyle/>
          <a:p>
            <a:pPr algn="ctr"/>
            <a:r>
              <a:rPr lang="en-US" sz="800" b="1" dirty="0">
                <a:solidFill>
                  <a:schemeClr val="tx1">
                    <a:lumMod val="85000"/>
                    <a:lumOff val="15000"/>
                  </a:schemeClr>
                </a:solidFill>
              </a:rPr>
              <a:t>All B2B Concepts</a:t>
            </a:r>
            <a:endParaRPr lang="en-US" sz="1000" b="1" dirty="0">
              <a:solidFill>
                <a:schemeClr val="tx1">
                  <a:lumMod val="85000"/>
                  <a:lumOff val="15000"/>
                </a:schemeClr>
              </a:solidFill>
            </a:endParaRPr>
          </a:p>
        </p:txBody>
      </p:sp>
      <p:sp>
        <p:nvSpPr>
          <p:cNvPr id="8" name="Rectangle 7"/>
          <p:cNvSpPr/>
          <p:nvPr/>
        </p:nvSpPr>
        <p:spPr>
          <a:xfrm>
            <a:off x="6183298" y="1272000"/>
            <a:ext cx="399468" cy="307777"/>
          </a:xfrm>
          <a:prstGeom prst="rect">
            <a:avLst/>
          </a:prstGeom>
        </p:spPr>
        <p:txBody>
          <a:bodyPr wrap="none">
            <a:spAutoFit/>
          </a:bodyPr>
          <a:lstStyle/>
          <a:p>
            <a:r>
              <a:rPr lang="en-US" sz="1400" b="1" dirty="0">
                <a:solidFill>
                  <a:schemeClr val="tx1">
                    <a:lumMod val="85000"/>
                    <a:lumOff val="15000"/>
                  </a:schemeClr>
                </a:solidFill>
              </a:rPr>
              <a:t>24</a:t>
            </a:r>
            <a:endParaRPr lang="en-US" b="1" dirty="0">
              <a:solidFill>
                <a:schemeClr val="tx1">
                  <a:lumMod val="85000"/>
                  <a:lumOff val="15000"/>
                </a:schemeClr>
              </a:solidFill>
            </a:endParaRPr>
          </a:p>
        </p:txBody>
      </p:sp>
      <p:sp>
        <p:nvSpPr>
          <p:cNvPr id="11" name="Rectangle 10"/>
          <p:cNvSpPr/>
          <p:nvPr/>
        </p:nvSpPr>
        <p:spPr>
          <a:xfrm>
            <a:off x="6888477" y="2189204"/>
            <a:ext cx="1238224" cy="215444"/>
          </a:xfrm>
          <a:prstGeom prst="rect">
            <a:avLst/>
          </a:prstGeom>
        </p:spPr>
        <p:txBody>
          <a:bodyPr wrap="square" anchor="ctr">
            <a:spAutoFit/>
          </a:bodyPr>
          <a:lstStyle/>
          <a:p>
            <a:r>
              <a:rPr lang="en-US" sz="800" b="1" dirty="0">
                <a:solidFill>
                  <a:schemeClr val="tx1">
                    <a:lumMod val="85000"/>
                    <a:lumOff val="15000"/>
                  </a:schemeClr>
                </a:solidFill>
              </a:rPr>
              <a:t>All B2B Concepts</a:t>
            </a:r>
            <a:endParaRPr lang="en-US" sz="1000" b="1" dirty="0">
              <a:solidFill>
                <a:schemeClr val="tx1">
                  <a:lumMod val="85000"/>
                  <a:lumOff val="15000"/>
                </a:schemeClr>
              </a:solidFill>
            </a:endParaRPr>
          </a:p>
        </p:txBody>
      </p:sp>
      <p:sp>
        <p:nvSpPr>
          <p:cNvPr id="12" name="Rectangle 11"/>
          <p:cNvSpPr/>
          <p:nvPr/>
        </p:nvSpPr>
        <p:spPr>
          <a:xfrm>
            <a:off x="6183298" y="2403303"/>
            <a:ext cx="399468" cy="307777"/>
          </a:xfrm>
          <a:prstGeom prst="rect">
            <a:avLst/>
          </a:prstGeom>
        </p:spPr>
        <p:txBody>
          <a:bodyPr wrap="none">
            <a:spAutoFit/>
          </a:bodyPr>
          <a:lstStyle/>
          <a:p>
            <a:r>
              <a:rPr lang="en-US" sz="1400" b="1" dirty="0">
                <a:solidFill>
                  <a:schemeClr val="tx1">
                    <a:lumMod val="85000"/>
                    <a:lumOff val="15000"/>
                  </a:schemeClr>
                </a:solidFill>
              </a:rPr>
              <a:t>25</a:t>
            </a:r>
            <a:endParaRPr lang="en-US" b="1" dirty="0">
              <a:solidFill>
                <a:schemeClr val="tx1">
                  <a:lumMod val="85000"/>
                  <a:lumOff val="15000"/>
                </a:schemeClr>
              </a:solidFill>
            </a:endParaRPr>
          </a:p>
        </p:txBody>
      </p:sp>
      <p:sp>
        <p:nvSpPr>
          <p:cNvPr id="13" name="Rectangle 12"/>
          <p:cNvSpPr/>
          <p:nvPr/>
        </p:nvSpPr>
        <p:spPr>
          <a:xfrm>
            <a:off x="6992052" y="3486776"/>
            <a:ext cx="1238224" cy="215444"/>
          </a:xfrm>
          <a:prstGeom prst="rect">
            <a:avLst/>
          </a:prstGeom>
        </p:spPr>
        <p:txBody>
          <a:bodyPr wrap="square" anchor="ctr">
            <a:spAutoFit/>
          </a:bodyPr>
          <a:lstStyle/>
          <a:p>
            <a:r>
              <a:rPr lang="en-US" sz="800" b="1" dirty="0">
                <a:solidFill>
                  <a:schemeClr val="tx1">
                    <a:lumMod val="85000"/>
                    <a:lumOff val="15000"/>
                  </a:schemeClr>
                </a:solidFill>
              </a:rPr>
              <a:t>All B2B Concepts</a:t>
            </a:r>
            <a:endParaRPr lang="en-US" sz="1000" b="1" dirty="0">
              <a:solidFill>
                <a:schemeClr val="tx1">
                  <a:lumMod val="85000"/>
                  <a:lumOff val="15000"/>
                </a:schemeClr>
              </a:solidFill>
            </a:endParaRPr>
          </a:p>
        </p:txBody>
      </p:sp>
      <p:sp>
        <p:nvSpPr>
          <p:cNvPr id="14" name="Rectangle 13"/>
          <p:cNvSpPr/>
          <p:nvPr/>
        </p:nvSpPr>
        <p:spPr>
          <a:xfrm>
            <a:off x="6183298" y="3738975"/>
            <a:ext cx="399468" cy="307777"/>
          </a:xfrm>
          <a:prstGeom prst="rect">
            <a:avLst/>
          </a:prstGeom>
        </p:spPr>
        <p:txBody>
          <a:bodyPr wrap="none">
            <a:spAutoFit/>
          </a:bodyPr>
          <a:lstStyle/>
          <a:p>
            <a:r>
              <a:rPr lang="en-US" sz="1400" b="1" dirty="0">
                <a:solidFill>
                  <a:schemeClr val="tx1">
                    <a:lumMod val="85000"/>
                    <a:lumOff val="15000"/>
                  </a:schemeClr>
                </a:solidFill>
              </a:rPr>
              <a:t>25</a:t>
            </a:r>
            <a:endParaRPr lang="en-US" b="1" dirty="0">
              <a:solidFill>
                <a:schemeClr val="tx1">
                  <a:lumMod val="85000"/>
                  <a:lumOff val="15000"/>
                </a:schemeClr>
              </a:solidFill>
            </a:endParaRPr>
          </a:p>
        </p:txBody>
      </p:sp>
      <p:pic>
        <p:nvPicPr>
          <p:cNvPr id="15" name="Picture 14" descr="1231243.JPG"/>
          <p:cNvPicPr>
            <a:picLocks noChangeAspect="1"/>
          </p:cNvPicPr>
          <p:nvPr/>
        </p:nvPicPr>
        <p:blipFill>
          <a:blip r:embed="rId4" cstate="print"/>
          <a:stretch>
            <a:fillRect/>
          </a:stretch>
        </p:blipFill>
        <p:spPr>
          <a:xfrm>
            <a:off x="6580083" y="3709000"/>
            <a:ext cx="2062162" cy="721580"/>
          </a:xfrm>
          <a:prstGeom prst="rect">
            <a:avLst/>
          </a:prstGeom>
          <a:ln w="9525">
            <a:solidFill>
              <a:schemeClr val="tx1"/>
            </a:solidFill>
          </a:ln>
        </p:spPr>
      </p:pic>
      <p:pic>
        <p:nvPicPr>
          <p:cNvPr id="16" name="Picture 15" descr="11111.JPG"/>
          <p:cNvPicPr>
            <a:picLocks noChangeAspect="1"/>
          </p:cNvPicPr>
          <p:nvPr/>
        </p:nvPicPr>
        <p:blipFill>
          <a:blip r:embed="rId5" cstate="print"/>
          <a:stretch>
            <a:fillRect/>
          </a:stretch>
        </p:blipFill>
        <p:spPr>
          <a:xfrm>
            <a:off x="6580083" y="2372364"/>
            <a:ext cx="1855012" cy="909824"/>
          </a:xfrm>
          <a:prstGeom prst="rect">
            <a:avLst/>
          </a:prstGeom>
          <a:ln w="9525">
            <a:solidFill>
              <a:schemeClr val="tx1"/>
            </a:solidFill>
          </a:ln>
        </p:spPr>
      </p:pic>
    </p:spTree>
    <p:extLst>
      <p:ext uri="{BB962C8B-B14F-4D97-AF65-F5344CB8AC3E}">
        <p14:creationId xmlns:p14="http://schemas.microsoft.com/office/powerpoint/2010/main" val="64949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12420" y="1059456"/>
            <a:ext cx="6018041" cy="3339625"/>
          </a:xfrm>
          <a:prstGeom prst="rect">
            <a:avLst/>
          </a:prstGeom>
          <a:noFill/>
        </p:spPr>
        <p:txBody>
          <a:bodyPr vert="horz" wrap="square" lIns="0" tIns="0" rIns="0" bIns="0" rtlCol="0">
            <a:noAutofit/>
          </a:bodyPr>
          <a:lstStyle/>
          <a:p>
            <a:pPr marL="465138" indent="-406400">
              <a:spcAft>
                <a:spcPts val="300"/>
              </a:spcAft>
              <a:buFont typeface="+mj-lt"/>
              <a:buAutoNum type="arabicPeriod" startAt="26"/>
            </a:pPr>
            <a:r>
              <a:rPr lang="en-US" sz="1200" b="1" dirty="0">
                <a:solidFill>
                  <a:schemeClr val="accent2"/>
                </a:solidFill>
              </a:rPr>
              <a:t>Ensure size / placement of text works well in respective languages </a:t>
            </a:r>
            <a:r>
              <a:rPr lang="en-US" sz="900" dirty="0">
                <a:solidFill>
                  <a:schemeClr val="accent2"/>
                </a:solidFill>
              </a:rPr>
              <a:t>(e.g., ensure line breaks are not added to words to fit spacing) </a:t>
            </a:r>
            <a:r>
              <a:rPr lang="en-US" sz="1200" dirty="0">
                <a:solidFill>
                  <a:schemeClr val="accent2"/>
                </a:solidFill>
              </a:rPr>
              <a:t>by working closely with translators throughout the design process; </a:t>
            </a:r>
            <a:r>
              <a:rPr lang="en-US" sz="1050" dirty="0">
                <a:solidFill>
                  <a:schemeClr val="bg2">
                    <a:lumMod val="50000"/>
                  </a:schemeClr>
                </a:solidFill>
              </a:rPr>
              <a:t>respondents comment that some words are split into two lines (“helping” in C’s login screen in Japan; “System Response” in B2B menu in Germany), which makes text difficult to read</a:t>
            </a:r>
          </a:p>
          <a:p>
            <a:pPr marL="465138" indent="-406400">
              <a:spcAft>
                <a:spcPts val="300"/>
              </a:spcAft>
              <a:buFont typeface="+mj-lt"/>
              <a:buAutoNum type="arabicPeriod" startAt="26"/>
            </a:pPr>
            <a:endParaRPr lang="en-US" sz="1050" dirty="0">
              <a:solidFill>
                <a:schemeClr val="bg2">
                  <a:lumMod val="50000"/>
                </a:schemeClr>
              </a:solidFill>
            </a:endParaRPr>
          </a:p>
          <a:p>
            <a:pPr marL="465138" indent="-406400">
              <a:spcAft>
                <a:spcPts val="300"/>
              </a:spcAft>
              <a:buFont typeface="+mj-lt"/>
              <a:buAutoNum type="arabicPeriod" startAt="26"/>
            </a:pPr>
            <a:r>
              <a:rPr lang="en-US" sz="1200" b="1" dirty="0">
                <a:solidFill>
                  <a:schemeClr val="accent2"/>
                </a:solidFill>
              </a:rPr>
              <a:t>In languages with non-Roman text, avoid inclusion of English text </a:t>
            </a:r>
            <a:r>
              <a:rPr lang="en-US" sz="1200" dirty="0">
                <a:solidFill>
                  <a:schemeClr val="accent2"/>
                </a:solidFill>
              </a:rPr>
              <a:t>since this text is harder to read; </a:t>
            </a:r>
            <a:r>
              <a:rPr lang="en-US" sz="1050" dirty="0">
                <a:solidFill>
                  <a:schemeClr val="bg2">
                    <a:lumMod val="50000"/>
                  </a:schemeClr>
                </a:solidFill>
              </a:rPr>
              <a:t>not all respondents can read English, so its inclusion makes pages more confusing, and mixture of both can lead to errors in syntax</a:t>
            </a:r>
          </a:p>
          <a:p>
            <a:pPr marL="465138" indent="-406400">
              <a:spcAft>
                <a:spcPts val="300"/>
              </a:spcAft>
              <a:buFont typeface="+mj-lt"/>
              <a:buAutoNum type="arabicPeriod" startAt="26"/>
            </a:pPr>
            <a:endParaRPr lang="en-US" sz="1050" dirty="0">
              <a:solidFill>
                <a:schemeClr val="bg2">
                  <a:lumMod val="50000"/>
                </a:schemeClr>
              </a:solidFill>
            </a:endParaRPr>
          </a:p>
          <a:p>
            <a:pPr marL="465138" indent="-406400">
              <a:spcAft>
                <a:spcPts val="300"/>
              </a:spcAft>
              <a:buFont typeface="+mj-lt"/>
              <a:buAutoNum type="arabicPeriod" startAt="26"/>
            </a:pPr>
            <a:r>
              <a:rPr lang="en-US" sz="1200" dirty="0">
                <a:solidFill>
                  <a:schemeClr val="accent2"/>
                </a:solidFill>
              </a:rPr>
              <a:t>Consider</a:t>
            </a:r>
            <a:r>
              <a:rPr lang="en-US" sz="1200" b="1" dirty="0">
                <a:solidFill>
                  <a:schemeClr val="accent2"/>
                </a:solidFill>
              </a:rPr>
              <a:t> increasing font size in countries with non-Roman character languages </a:t>
            </a:r>
            <a:r>
              <a:rPr lang="en-US" sz="1200" dirty="0">
                <a:solidFill>
                  <a:schemeClr val="accent2"/>
                </a:solidFill>
              </a:rPr>
              <a:t>to make text easier to read; </a:t>
            </a:r>
            <a:r>
              <a:rPr lang="en-US" sz="1100" dirty="0">
                <a:solidFill>
                  <a:schemeClr val="bg2">
                    <a:lumMod val="50000"/>
                  </a:schemeClr>
                </a:solidFill>
              </a:rPr>
              <a:t>because there are more characters and characters are more intricate, non-Roman languages like Japanese are difficult to read when text is smaller (as in B2B screens)</a:t>
            </a:r>
          </a:p>
          <a:p>
            <a:pPr marL="465138" indent="-406400">
              <a:spcAft>
                <a:spcPts val="300"/>
              </a:spcAft>
              <a:buFont typeface="+mj-lt"/>
              <a:buAutoNum type="arabicPeriod" startAt="26"/>
            </a:pPr>
            <a:endParaRPr lang="en-US" sz="1100" dirty="0">
              <a:solidFill>
                <a:schemeClr val="bg2">
                  <a:lumMod val="50000"/>
                </a:schemeClr>
              </a:solidFill>
            </a:endParaRPr>
          </a:p>
          <a:p>
            <a:pPr marL="465138" indent="-406400">
              <a:spcAft>
                <a:spcPts val="300"/>
              </a:spcAft>
              <a:buFont typeface="+mj-lt"/>
              <a:buAutoNum type="arabicPeriod" startAt="26"/>
            </a:pPr>
            <a:r>
              <a:rPr lang="en-US" sz="1200" dirty="0">
                <a:solidFill>
                  <a:schemeClr val="accent2"/>
                </a:solidFill>
              </a:rPr>
              <a:t>Explore how to </a:t>
            </a:r>
            <a:r>
              <a:rPr lang="en-US" sz="1200" b="1" dirty="0">
                <a:solidFill>
                  <a:schemeClr val="accent2"/>
                </a:solidFill>
              </a:rPr>
              <a:t>best position the map </a:t>
            </a:r>
            <a:r>
              <a:rPr lang="en-US" sz="1200" dirty="0">
                <a:solidFill>
                  <a:schemeClr val="accent2"/>
                </a:solidFill>
              </a:rPr>
              <a:t>for respective markets; </a:t>
            </a:r>
            <a:r>
              <a:rPr lang="en-US" sz="1100" dirty="0">
                <a:solidFill>
                  <a:schemeClr val="bg2">
                    <a:lumMod val="50000"/>
                  </a:schemeClr>
                </a:solidFill>
              </a:rPr>
              <a:t>Japanese consumers have a more Japan-focused mentality and prefer the map to be centered on Japan or to not show the rest of the world, given their businesses are more localized</a:t>
            </a:r>
          </a:p>
          <a:p>
            <a:pPr marL="465138" indent="-406400">
              <a:spcAft>
                <a:spcPts val="300"/>
              </a:spcAft>
              <a:buFont typeface="+mj-lt"/>
              <a:buAutoNum type="arabicPeriod" startAt="26"/>
            </a:pPr>
            <a:endParaRPr lang="en-US" sz="1200" dirty="0">
              <a:solidFill>
                <a:schemeClr val="accent2"/>
              </a:solidFill>
            </a:endParaRPr>
          </a:p>
          <a:p>
            <a:pPr marL="465138" indent="-406400">
              <a:spcAft>
                <a:spcPts val="300"/>
              </a:spcAft>
              <a:buFont typeface="+mj-lt"/>
              <a:buAutoNum type="arabicPeriod" startAt="26"/>
            </a:pPr>
            <a:endParaRPr lang="en-US" sz="1200" dirty="0">
              <a:solidFill>
                <a:schemeClr val="accent2"/>
              </a:solidFill>
            </a:endParaRP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66</a:t>
            </a:fld>
            <a:endParaRPr lang="en-US" dirty="0">
              <a:solidFill>
                <a:prstClr val="white"/>
              </a:solidFill>
            </a:endParaRPr>
          </a:p>
        </p:txBody>
      </p:sp>
      <p:sp>
        <p:nvSpPr>
          <p:cNvPr id="14" name="Rectangle 13"/>
          <p:cNvSpPr/>
          <p:nvPr/>
        </p:nvSpPr>
        <p:spPr>
          <a:xfrm>
            <a:off x="6956857" y="2350394"/>
            <a:ext cx="1743102" cy="215444"/>
          </a:xfrm>
          <a:prstGeom prst="rect">
            <a:avLst/>
          </a:prstGeom>
        </p:spPr>
        <p:txBody>
          <a:bodyPr wrap="square" anchor="ctr">
            <a:spAutoFit/>
          </a:bodyPr>
          <a:lstStyle/>
          <a:p>
            <a:pPr algn="ctr"/>
            <a:r>
              <a:rPr lang="en-US" sz="800" b="1" dirty="0">
                <a:solidFill>
                  <a:schemeClr val="tx1">
                    <a:lumMod val="85000"/>
                    <a:lumOff val="15000"/>
                  </a:schemeClr>
                </a:solidFill>
              </a:rPr>
              <a:t>All Japan Consumer Concepts</a:t>
            </a:r>
            <a:endParaRPr lang="en-US" sz="1000" b="1" dirty="0">
              <a:solidFill>
                <a:schemeClr val="tx1">
                  <a:lumMod val="85000"/>
                  <a:lumOff val="15000"/>
                </a:schemeClr>
              </a:solidFill>
            </a:endParaRPr>
          </a:p>
        </p:txBody>
      </p:sp>
      <p:sp>
        <p:nvSpPr>
          <p:cNvPr id="16" name="Rectangle 15"/>
          <p:cNvSpPr/>
          <p:nvPr/>
        </p:nvSpPr>
        <p:spPr>
          <a:xfrm>
            <a:off x="6950326" y="828405"/>
            <a:ext cx="1743102" cy="215444"/>
          </a:xfrm>
          <a:prstGeom prst="rect">
            <a:avLst/>
          </a:prstGeom>
        </p:spPr>
        <p:txBody>
          <a:bodyPr wrap="square" anchor="ctr">
            <a:spAutoFit/>
          </a:bodyPr>
          <a:lstStyle/>
          <a:p>
            <a:pPr algn="ctr"/>
            <a:r>
              <a:rPr lang="en-US" sz="800" b="1" dirty="0">
                <a:solidFill>
                  <a:schemeClr val="tx1">
                    <a:lumMod val="85000"/>
                    <a:lumOff val="15000"/>
                  </a:schemeClr>
                </a:solidFill>
              </a:rPr>
              <a:t>All German B2B Concepts</a:t>
            </a:r>
            <a:endParaRPr lang="en-US" sz="1000" b="1" dirty="0">
              <a:solidFill>
                <a:schemeClr val="tx1">
                  <a:lumMod val="85000"/>
                  <a:lumOff val="15000"/>
                </a:schemeClr>
              </a:solidFill>
            </a:endParaRPr>
          </a:p>
        </p:txBody>
      </p:sp>
      <p:sp>
        <p:nvSpPr>
          <p:cNvPr id="21" name="Rectangle 20"/>
          <p:cNvSpPr/>
          <p:nvPr/>
        </p:nvSpPr>
        <p:spPr>
          <a:xfrm>
            <a:off x="7055737" y="1070128"/>
            <a:ext cx="399468" cy="307777"/>
          </a:xfrm>
          <a:prstGeom prst="rect">
            <a:avLst/>
          </a:prstGeom>
        </p:spPr>
        <p:txBody>
          <a:bodyPr wrap="none">
            <a:spAutoFit/>
          </a:bodyPr>
          <a:lstStyle/>
          <a:p>
            <a:r>
              <a:rPr lang="en-US" sz="1400" b="1" dirty="0">
                <a:solidFill>
                  <a:schemeClr val="tx1">
                    <a:lumMod val="85000"/>
                    <a:lumOff val="15000"/>
                  </a:schemeClr>
                </a:solidFill>
              </a:rPr>
              <a:t>26</a:t>
            </a:r>
            <a:endParaRPr lang="en-US" b="1" dirty="0">
              <a:solidFill>
                <a:schemeClr val="tx1">
                  <a:lumMod val="85000"/>
                  <a:lumOff val="15000"/>
                </a:schemeClr>
              </a:solidFill>
            </a:endParaRPr>
          </a:p>
        </p:txBody>
      </p:sp>
      <p:pic>
        <p:nvPicPr>
          <p:cNvPr id="15" name="Picture 14" descr="system.JPG"/>
          <p:cNvPicPr>
            <a:picLocks noChangeAspect="1"/>
          </p:cNvPicPr>
          <p:nvPr/>
        </p:nvPicPr>
        <p:blipFill>
          <a:blip r:embed="rId3" cstate="print"/>
          <a:stretch>
            <a:fillRect/>
          </a:stretch>
        </p:blipFill>
        <p:spPr>
          <a:xfrm>
            <a:off x="7462785" y="1044468"/>
            <a:ext cx="718185" cy="430911"/>
          </a:xfrm>
          <a:prstGeom prst="rect">
            <a:avLst/>
          </a:prstGeom>
          <a:ln>
            <a:solidFill>
              <a:schemeClr val="tx1"/>
            </a:solidFill>
          </a:ln>
        </p:spPr>
      </p:pic>
      <p:pic>
        <p:nvPicPr>
          <p:cNvPr id="12" name="Picture 11" descr="jp 3.JPG"/>
          <p:cNvPicPr>
            <a:picLocks noChangeAspect="1"/>
          </p:cNvPicPr>
          <p:nvPr/>
        </p:nvPicPr>
        <p:blipFill>
          <a:blip r:embed="rId4" cstate="print"/>
          <a:stretch>
            <a:fillRect/>
          </a:stretch>
        </p:blipFill>
        <p:spPr>
          <a:xfrm>
            <a:off x="7193091" y="2546261"/>
            <a:ext cx="1270635" cy="756561"/>
          </a:xfrm>
          <a:prstGeom prst="rect">
            <a:avLst/>
          </a:prstGeom>
          <a:ln>
            <a:solidFill>
              <a:schemeClr val="tx1"/>
            </a:solidFill>
          </a:ln>
        </p:spPr>
      </p:pic>
      <p:sp>
        <p:nvSpPr>
          <p:cNvPr id="34" name="Title 3"/>
          <p:cNvSpPr>
            <a:spLocks noGrp="1"/>
          </p:cNvSpPr>
          <p:nvPr>
            <p:ph type="title"/>
          </p:nvPr>
        </p:nvSpPr>
        <p:spPr>
          <a:xfrm>
            <a:off x="228600" y="133350"/>
            <a:ext cx="8686800" cy="406579"/>
          </a:xfrm>
        </p:spPr>
        <p:txBody>
          <a:bodyPr anchor="t"/>
          <a:lstStyle/>
          <a:p>
            <a:r>
              <a:rPr lang="en-US" sz="2400" dirty="0"/>
              <a:t>Design Insights &amp; Recommendations </a:t>
            </a:r>
            <a:r>
              <a:rPr lang="en-US" sz="1800" dirty="0">
                <a:solidFill>
                  <a:schemeClr val="accent2"/>
                </a:solidFill>
              </a:rPr>
              <a:t>(8 / 8)</a:t>
            </a:r>
            <a:endParaRPr lang="en-US" sz="2400" dirty="0">
              <a:solidFill>
                <a:schemeClr val="accent2"/>
              </a:solidFill>
            </a:endParaRPr>
          </a:p>
        </p:txBody>
      </p:sp>
      <p:sp>
        <p:nvSpPr>
          <p:cNvPr id="35" name="Rectangle 34"/>
          <p:cNvSpPr/>
          <p:nvPr/>
        </p:nvSpPr>
        <p:spPr>
          <a:xfrm>
            <a:off x="242077" y="539929"/>
            <a:ext cx="7720740" cy="307777"/>
          </a:xfrm>
          <a:prstGeom prst="rect">
            <a:avLst/>
          </a:prstGeom>
        </p:spPr>
        <p:txBody>
          <a:bodyPr wrap="square" lIns="0" tIns="0" rIns="0" bIns="0" anchor="ctr">
            <a:noAutofit/>
          </a:bodyPr>
          <a:lstStyle/>
          <a:p>
            <a:pPr>
              <a:spcBef>
                <a:spcPts val="300"/>
              </a:spcBef>
            </a:pPr>
            <a:r>
              <a:rPr lang="en-US" sz="2000" kern="0" dirty="0">
                <a:solidFill>
                  <a:schemeClr val="tx2"/>
                </a:solidFill>
                <a:latin typeface="+mj-lt"/>
                <a:ea typeface="Segoe UI" pitchFamily="34" charset="0"/>
                <a:cs typeface="Arial" pitchFamily="34" charset="0"/>
              </a:rPr>
              <a:t>All Screens (B2B &amp; Consumer)  |  In-Market Localizations</a:t>
            </a:r>
          </a:p>
        </p:txBody>
      </p:sp>
      <p:pic>
        <p:nvPicPr>
          <p:cNvPr id="36" name="Picture 35"/>
          <p:cNvPicPr>
            <a:picLocks noChangeAspect="1"/>
          </p:cNvPicPr>
          <p:nvPr/>
        </p:nvPicPr>
        <p:blipFill>
          <a:blip r:embed="rId5" cstate="screen"/>
          <a:srcRect l="27038" t="1736" r="26139" b="73462"/>
          <a:stretch>
            <a:fillRect/>
          </a:stretch>
        </p:blipFill>
        <p:spPr>
          <a:xfrm>
            <a:off x="7182010" y="1806008"/>
            <a:ext cx="1352550" cy="476250"/>
          </a:xfrm>
          <a:prstGeom prst="rect">
            <a:avLst/>
          </a:prstGeom>
          <a:ln>
            <a:solidFill>
              <a:schemeClr val="tx1"/>
            </a:solidFill>
          </a:ln>
        </p:spPr>
      </p:pic>
      <p:sp>
        <p:nvSpPr>
          <p:cNvPr id="37" name="Rectangle 36"/>
          <p:cNvSpPr/>
          <p:nvPr/>
        </p:nvSpPr>
        <p:spPr>
          <a:xfrm>
            <a:off x="7156108" y="1600473"/>
            <a:ext cx="1404354" cy="215444"/>
          </a:xfrm>
          <a:prstGeom prst="rect">
            <a:avLst/>
          </a:prstGeom>
        </p:spPr>
        <p:txBody>
          <a:bodyPr wrap="square" anchor="ctr">
            <a:spAutoFit/>
          </a:bodyPr>
          <a:lstStyle/>
          <a:p>
            <a:pPr algn="ctr"/>
            <a:r>
              <a:rPr lang="en-US" sz="800" b="1" dirty="0">
                <a:solidFill>
                  <a:schemeClr val="tx1">
                    <a:lumMod val="85000"/>
                    <a:lumOff val="15000"/>
                  </a:schemeClr>
                </a:solidFill>
              </a:rPr>
              <a:t>Japan B2B Concept C</a:t>
            </a:r>
            <a:endParaRPr lang="en-US" sz="1000" b="1" dirty="0">
              <a:solidFill>
                <a:schemeClr val="tx1">
                  <a:lumMod val="85000"/>
                  <a:lumOff val="15000"/>
                </a:schemeClr>
              </a:solidFill>
            </a:endParaRPr>
          </a:p>
        </p:txBody>
      </p:sp>
      <p:sp>
        <p:nvSpPr>
          <p:cNvPr id="38" name="Rectangle 37"/>
          <p:cNvSpPr/>
          <p:nvPr/>
        </p:nvSpPr>
        <p:spPr>
          <a:xfrm>
            <a:off x="6775242" y="2602191"/>
            <a:ext cx="399468" cy="307777"/>
          </a:xfrm>
          <a:prstGeom prst="rect">
            <a:avLst/>
          </a:prstGeom>
        </p:spPr>
        <p:txBody>
          <a:bodyPr wrap="none">
            <a:spAutoFit/>
          </a:bodyPr>
          <a:lstStyle/>
          <a:p>
            <a:r>
              <a:rPr lang="en-US" sz="1400" b="1" dirty="0">
                <a:solidFill>
                  <a:schemeClr val="tx1">
                    <a:lumMod val="85000"/>
                    <a:lumOff val="15000"/>
                  </a:schemeClr>
                </a:solidFill>
              </a:rPr>
              <a:t>27</a:t>
            </a:r>
            <a:endParaRPr lang="en-US" b="1" dirty="0">
              <a:solidFill>
                <a:schemeClr val="tx1">
                  <a:lumMod val="85000"/>
                  <a:lumOff val="15000"/>
                </a:schemeClr>
              </a:solidFill>
            </a:endParaRPr>
          </a:p>
        </p:txBody>
      </p:sp>
      <p:sp>
        <p:nvSpPr>
          <p:cNvPr id="39" name="Rectangle 38"/>
          <p:cNvSpPr/>
          <p:nvPr/>
        </p:nvSpPr>
        <p:spPr>
          <a:xfrm>
            <a:off x="6775242" y="1857166"/>
            <a:ext cx="399468" cy="307777"/>
          </a:xfrm>
          <a:prstGeom prst="rect">
            <a:avLst/>
          </a:prstGeom>
        </p:spPr>
        <p:txBody>
          <a:bodyPr wrap="none">
            <a:spAutoFit/>
          </a:bodyPr>
          <a:lstStyle/>
          <a:p>
            <a:r>
              <a:rPr lang="en-US" sz="1400" b="1" dirty="0">
                <a:solidFill>
                  <a:schemeClr val="tx1">
                    <a:lumMod val="85000"/>
                    <a:lumOff val="15000"/>
                  </a:schemeClr>
                </a:solidFill>
              </a:rPr>
              <a:t>26</a:t>
            </a:r>
            <a:endParaRPr lang="en-US" b="1" dirty="0">
              <a:solidFill>
                <a:schemeClr val="tx1">
                  <a:lumMod val="85000"/>
                  <a:lumOff val="15000"/>
                </a:schemeClr>
              </a:solidFill>
            </a:endParaRPr>
          </a:p>
        </p:txBody>
      </p:sp>
      <p:sp>
        <p:nvSpPr>
          <p:cNvPr id="40" name="Rectangle 39"/>
          <p:cNvSpPr/>
          <p:nvPr/>
        </p:nvSpPr>
        <p:spPr>
          <a:xfrm>
            <a:off x="6775242" y="3618324"/>
            <a:ext cx="399468" cy="307777"/>
          </a:xfrm>
          <a:prstGeom prst="rect">
            <a:avLst/>
          </a:prstGeom>
        </p:spPr>
        <p:txBody>
          <a:bodyPr wrap="none">
            <a:spAutoFit/>
          </a:bodyPr>
          <a:lstStyle/>
          <a:p>
            <a:r>
              <a:rPr lang="en-US" sz="1400" b="1" dirty="0">
                <a:solidFill>
                  <a:schemeClr val="tx1">
                    <a:lumMod val="85000"/>
                    <a:lumOff val="15000"/>
                  </a:schemeClr>
                </a:solidFill>
              </a:rPr>
              <a:t>27</a:t>
            </a:r>
            <a:endParaRPr lang="en-US" b="1" dirty="0">
              <a:solidFill>
                <a:schemeClr val="tx1">
                  <a:lumMod val="85000"/>
                  <a:lumOff val="15000"/>
                </a:schemeClr>
              </a:solidFill>
            </a:endParaRPr>
          </a:p>
        </p:txBody>
      </p:sp>
      <p:sp>
        <p:nvSpPr>
          <p:cNvPr id="41" name="Rectangle 40"/>
          <p:cNvSpPr/>
          <p:nvPr/>
        </p:nvSpPr>
        <p:spPr>
          <a:xfrm>
            <a:off x="7054822" y="3380411"/>
            <a:ext cx="1743102" cy="215444"/>
          </a:xfrm>
          <a:prstGeom prst="rect">
            <a:avLst/>
          </a:prstGeom>
        </p:spPr>
        <p:txBody>
          <a:bodyPr wrap="square" anchor="ctr">
            <a:spAutoFit/>
          </a:bodyPr>
          <a:lstStyle/>
          <a:p>
            <a:pPr algn="ctr"/>
            <a:r>
              <a:rPr lang="en-US" sz="800" b="1" dirty="0">
                <a:solidFill>
                  <a:schemeClr val="tx1">
                    <a:lumMod val="85000"/>
                    <a:lumOff val="15000"/>
                  </a:schemeClr>
                </a:solidFill>
              </a:rPr>
              <a:t>Japan B2B Concept B</a:t>
            </a:r>
            <a:endParaRPr lang="en-US" sz="1000" b="1" dirty="0">
              <a:solidFill>
                <a:schemeClr val="tx1">
                  <a:lumMod val="85000"/>
                  <a:lumOff val="15000"/>
                </a:schemeClr>
              </a:solidFill>
            </a:endParaRPr>
          </a:p>
        </p:txBody>
      </p:sp>
      <p:pic>
        <p:nvPicPr>
          <p:cNvPr id="42" name="Picture 41"/>
          <p:cNvPicPr>
            <a:picLocks noChangeAspect="1"/>
          </p:cNvPicPr>
          <p:nvPr/>
        </p:nvPicPr>
        <p:blipFill>
          <a:blip r:embed="rId6" cstate="screen"/>
          <a:srcRect l="26049" t="6200" r="23171" b="64534"/>
          <a:stretch>
            <a:fillRect/>
          </a:stretch>
        </p:blipFill>
        <p:spPr>
          <a:xfrm>
            <a:off x="7192948" y="3575466"/>
            <a:ext cx="1466850" cy="561975"/>
          </a:xfrm>
          <a:prstGeom prst="rect">
            <a:avLst/>
          </a:prstGeom>
          <a:ln>
            <a:solidFill>
              <a:schemeClr val="tx1"/>
            </a:solidFill>
          </a:ln>
        </p:spPr>
      </p:pic>
    </p:spTree>
    <p:extLst>
      <p:ext uri="{BB962C8B-B14F-4D97-AF65-F5344CB8AC3E}">
        <p14:creationId xmlns:p14="http://schemas.microsoft.com/office/powerpoint/2010/main" val="64949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108061"/>
            <a:ext cx="8688387" cy="2035313"/>
          </a:xfrm>
        </p:spPr>
        <p:txBody>
          <a:bodyPr/>
          <a:lstStyle/>
          <a:p>
            <a:r>
              <a:rPr lang="en-US" dirty="0"/>
              <a:t>APPENDIX</a:t>
            </a:r>
            <a:br>
              <a:rPr lang="en-US" dirty="0"/>
            </a:br>
            <a:r>
              <a:rPr lang="en-US" sz="3600" dirty="0"/>
              <a:t>CONCEPTS TESTED</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3" cstate="screen"/>
          <a:srcRect/>
          <a:stretch>
            <a:fillRect/>
          </a:stretch>
        </p:blipFill>
        <p:spPr bwMode="auto">
          <a:xfrm>
            <a:off x="5061347" y="983650"/>
            <a:ext cx="3756090" cy="2578700"/>
          </a:xfrm>
          <a:prstGeom prst="rect">
            <a:avLst/>
          </a:prstGeom>
          <a:noFill/>
          <a:ln w="9525">
            <a:noFill/>
            <a:miter lim="800000"/>
            <a:headEnd/>
            <a:tailEnd/>
          </a:ln>
        </p:spPr>
      </p:pic>
      <p:sp>
        <p:nvSpPr>
          <p:cNvPr id="4" name="Title 3"/>
          <p:cNvSpPr>
            <a:spLocks noGrp="1"/>
          </p:cNvSpPr>
          <p:nvPr>
            <p:ph type="title"/>
          </p:nvPr>
        </p:nvSpPr>
        <p:spPr/>
        <p:txBody>
          <a:bodyPr anchor="ctr"/>
          <a:lstStyle/>
          <a:p>
            <a:r>
              <a:rPr lang="en-US" dirty="0"/>
              <a:t>Methodology: Advanced Heat Mapping</a:t>
            </a: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68</a:t>
            </a:fld>
            <a:endParaRPr lang="en-US" dirty="0">
              <a:solidFill>
                <a:prstClr val="white"/>
              </a:solidFill>
            </a:endParaRPr>
          </a:p>
        </p:txBody>
      </p:sp>
      <p:sp>
        <p:nvSpPr>
          <p:cNvPr id="5" name="Rectangle 4"/>
          <p:cNvSpPr/>
          <p:nvPr/>
        </p:nvSpPr>
        <p:spPr>
          <a:xfrm>
            <a:off x="261261" y="959105"/>
            <a:ext cx="4586510" cy="3508653"/>
          </a:xfrm>
          <a:prstGeom prst="rect">
            <a:avLst/>
          </a:prstGeom>
        </p:spPr>
        <p:txBody>
          <a:bodyPr wrap="square">
            <a:spAutoFit/>
          </a:bodyPr>
          <a:lstStyle/>
          <a:p>
            <a:pPr marL="228600" indent="-171450" fontAlgn="base">
              <a:spcBef>
                <a:spcPct val="0"/>
              </a:spcBef>
              <a:spcAft>
                <a:spcPts val="1200"/>
              </a:spcAft>
              <a:buFont typeface="Arial" pitchFamily="34" charset="0"/>
              <a:buChar char="•"/>
            </a:pPr>
            <a:r>
              <a:rPr lang="en-US" sz="1300" dirty="0">
                <a:solidFill>
                  <a:schemeClr val="accent2"/>
                </a:solidFill>
              </a:rPr>
              <a:t>Advanced Heat Mapping was used in this study to obtain insights and reactions to the various concepts tested</a:t>
            </a:r>
          </a:p>
          <a:p>
            <a:pPr marL="228600" indent="-171450" fontAlgn="base">
              <a:spcBef>
                <a:spcPct val="0"/>
              </a:spcBef>
              <a:spcAft>
                <a:spcPts val="1200"/>
              </a:spcAft>
              <a:buFont typeface="Arial" pitchFamily="34" charset="0"/>
              <a:buChar char="•"/>
            </a:pPr>
            <a:r>
              <a:rPr lang="en-US" sz="1300" dirty="0">
                <a:solidFill>
                  <a:schemeClr val="accent2"/>
                </a:solidFill>
              </a:rPr>
              <a:t>For each screen of the assigned concept, consumers selected which areas they liked or did not like and explained why they liked or disliked that component</a:t>
            </a:r>
          </a:p>
          <a:p>
            <a:pPr marL="228600" indent="-171450" fontAlgn="base">
              <a:spcBef>
                <a:spcPct val="0"/>
              </a:spcBef>
              <a:spcAft>
                <a:spcPts val="1200"/>
              </a:spcAft>
              <a:buFont typeface="Arial" pitchFamily="34" charset="0"/>
              <a:buChar char="•"/>
            </a:pPr>
            <a:r>
              <a:rPr lang="en-US" sz="1300" dirty="0">
                <a:solidFill>
                  <a:schemeClr val="accent2"/>
                </a:solidFill>
              </a:rPr>
              <a:t>Aggregated data is presented as a Heat Map showing which areas received more positive comments (</a:t>
            </a:r>
            <a:r>
              <a:rPr lang="en-US" sz="1300" dirty="0">
                <a:solidFill>
                  <a:srgbClr val="92D050"/>
                </a:solidFill>
              </a:rPr>
              <a:t>green</a:t>
            </a:r>
            <a:r>
              <a:rPr lang="en-US" sz="1300" dirty="0">
                <a:solidFill>
                  <a:schemeClr val="accent2"/>
                </a:solidFill>
              </a:rPr>
              <a:t>) and which received more negative comments (</a:t>
            </a:r>
            <a:r>
              <a:rPr lang="en-US" sz="1300" dirty="0">
                <a:solidFill>
                  <a:schemeClr val="accent6"/>
                </a:solidFill>
              </a:rPr>
              <a:t>red</a:t>
            </a:r>
            <a:r>
              <a:rPr lang="en-US" sz="1300" dirty="0">
                <a:solidFill>
                  <a:schemeClr val="accent2"/>
                </a:solidFill>
              </a:rPr>
              <a:t>)</a:t>
            </a:r>
          </a:p>
          <a:p>
            <a:pPr marL="228600" indent="-171450" fontAlgn="base">
              <a:spcBef>
                <a:spcPct val="0"/>
              </a:spcBef>
              <a:spcAft>
                <a:spcPts val="1200"/>
              </a:spcAft>
              <a:buFont typeface="Arial" pitchFamily="34" charset="0"/>
              <a:buChar char="•"/>
            </a:pPr>
            <a:r>
              <a:rPr lang="en-US" sz="1300" dirty="0">
                <a:solidFill>
                  <a:schemeClr val="accent2"/>
                </a:solidFill>
              </a:rPr>
              <a:t>The Heat Map also shows which areas received more attention (opacity of red or green)</a:t>
            </a:r>
          </a:p>
          <a:p>
            <a:pPr marL="228600" indent="-171450" fontAlgn="base">
              <a:spcBef>
                <a:spcPct val="0"/>
              </a:spcBef>
              <a:spcAft>
                <a:spcPts val="1200"/>
              </a:spcAft>
              <a:buFont typeface="Arial" pitchFamily="34" charset="0"/>
              <a:buChar char="•"/>
            </a:pPr>
            <a:r>
              <a:rPr lang="en-US" sz="1300" dirty="0">
                <a:solidFill>
                  <a:schemeClr val="accent2"/>
                </a:solidFill>
              </a:rPr>
              <a:t>Advanced Heat Mapping allows for a direct comparison between concepts – either at the total level or for specific areas of interest on each screen</a:t>
            </a:r>
            <a:endParaRPr lang="en-US" sz="1300" b="1" dirty="0">
              <a:solidFill>
                <a:schemeClr val="accent2"/>
              </a:solidFill>
            </a:endParaRPr>
          </a:p>
        </p:txBody>
      </p:sp>
      <p:cxnSp>
        <p:nvCxnSpPr>
          <p:cNvPr id="9" name="Straight Arrow Connector 8"/>
          <p:cNvCxnSpPr/>
          <p:nvPr/>
        </p:nvCxnSpPr>
        <p:spPr>
          <a:xfrm flipV="1">
            <a:off x="6334125" y="2724150"/>
            <a:ext cx="161925" cy="1171576"/>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514975" y="2143125"/>
            <a:ext cx="571500" cy="2038351"/>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54311" y="4193722"/>
            <a:ext cx="1611086" cy="424543"/>
          </a:xfrm>
          <a:prstGeom prst="rect">
            <a:avLst/>
          </a:prstGeom>
          <a:solidFill>
            <a:schemeClr val="bg1"/>
          </a:solidFill>
          <a:ln>
            <a:solidFill>
              <a:schemeClr val="accent6"/>
            </a:solidFill>
          </a:ln>
        </p:spPr>
        <p:txBody>
          <a:bodyPr vert="horz" wrap="square" lIns="0" tIns="0" rIns="0" bIns="0" rtlCol="0" anchor="ctr">
            <a:noAutofit/>
          </a:bodyPr>
          <a:lstStyle/>
          <a:p>
            <a:pPr algn="ctr"/>
            <a:r>
              <a:rPr lang="en-US" sz="1100" dirty="0">
                <a:solidFill>
                  <a:schemeClr val="accent6">
                    <a:lumMod val="75000"/>
                  </a:schemeClr>
                </a:solidFill>
              </a:rPr>
              <a:t>This area received </a:t>
            </a:r>
            <a:r>
              <a:rPr lang="en-US" sz="1100" b="1" dirty="0">
                <a:solidFill>
                  <a:schemeClr val="accent6">
                    <a:lumMod val="75000"/>
                  </a:schemeClr>
                </a:solidFill>
              </a:rPr>
              <a:t>negative comments</a:t>
            </a:r>
          </a:p>
        </p:txBody>
      </p:sp>
      <p:sp>
        <p:nvSpPr>
          <p:cNvPr id="7" name="TextBox 6"/>
          <p:cNvSpPr txBox="1"/>
          <p:nvPr/>
        </p:nvSpPr>
        <p:spPr>
          <a:xfrm>
            <a:off x="6048375" y="3687536"/>
            <a:ext cx="1611086" cy="424543"/>
          </a:xfrm>
          <a:prstGeom prst="rect">
            <a:avLst/>
          </a:prstGeom>
          <a:solidFill>
            <a:schemeClr val="bg1"/>
          </a:solidFill>
          <a:ln>
            <a:solidFill>
              <a:schemeClr val="accent1"/>
            </a:solidFill>
          </a:ln>
        </p:spPr>
        <p:txBody>
          <a:bodyPr vert="horz" wrap="square" lIns="0" tIns="0" rIns="0" bIns="0" rtlCol="0" anchor="ctr">
            <a:noAutofit/>
          </a:bodyPr>
          <a:lstStyle/>
          <a:p>
            <a:pPr algn="ctr"/>
            <a:r>
              <a:rPr lang="en-US" sz="1100" dirty="0">
                <a:solidFill>
                  <a:schemeClr val="accent1">
                    <a:lumMod val="75000"/>
                  </a:schemeClr>
                </a:solidFill>
              </a:rPr>
              <a:t>This area has </a:t>
            </a:r>
            <a:r>
              <a:rPr lang="en-US" sz="1100" b="1" dirty="0">
                <a:solidFill>
                  <a:schemeClr val="accent1">
                    <a:lumMod val="75000"/>
                  </a:schemeClr>
                </a:solidFill>
              </a:rPr>
              <a:t>many positive comments</a:t>
            </a:r>
          </a:p>
        </p:txBody>
      </p:sp>
      <p:cxnSp>
        <p:nvCxnSpPr>
          <p:cNvPr id="17" name="Straight Arrow Connector 16"/>
          <p:cNvCxnSpPr/>
          <p:nvPr/>
        </p:nvCxnSpPr>
        <p:spPr>
          <a:xfrm flipH="1" flipV="1">
            <a:off x="7372350" y="3333750"/>
            <a:ext cx="1162050" cy="971550"/>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296150" y="4201886"/>
            <a:ext cx="1611086" cy="424543"/>
          </a:xfrm>
          <a:prstGeom prst="rect">
            <a:avLst/>
          </a:prstGeom>
          <a:solidFill>
            <a:schemeClr val="bg1"/>
          </a:solidFill>
          <a:ln>
            <a:solidFill>
              <a:schemeClr val="accent1"/>
            </a:solidFill>
          </a:ln>
        </p:spPr>
        <p:txBody>
          <a:bodyPr vert="horz" wrap="square" lIns="0" tIns="0" rIns="0" bIns="0" rtlCol="0" anchor="ctr">
            <a:noAutofit/>
          </a:bodyPr>
          <a:lstStyle/>
          <a:p>
            <a:pPr algn="ctr"/>
            <a:r>
              <a:rPr lang="en-US" sz="1100" dirty="0">
                <a:solidFill>
                  <a:schemeClr val="accent1">
                    <a:lumMod val="75000"/>
                  </a:schemeClr>
                </a:solidFill>
              </a:rPr>
              <a:t>This area has </a:t>
            </a:r>
            <a:r>
              <a:rPr lang="en-US" sz="1100" b="1" dirty="0">
                <a:solidFill>
                  <a:schemeClr val="accent1">
                    <a:lumMod val="75000"/>
                  </a:schemeClr>
                </a:solidFill>
              </a:rPr>
              <a:t>fewer positive comments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5955" name="Picture 3" descr="\\10.1.11.169\Projects\122_Sack\122-151417 Intel - Intel Security UI Design (Quant)\2_Project Design\Questionnaire\Exhibits &amp; Stimuli\USConsumerPC_A3.png"/>
          <p:cNvPicPr>
            <a:picLocks noChangeAspect="1" noChangeArrowheads="1"/>
          </p:cNvPicPr>
          <p:nvPr/>
        </p:nvPicPr>
        <p:blipFill>
          <a:blip r:embed="rId6" cstate="screen"/>
          <a:srcRect/>
          <a:stretch>
            <a:fillRect/>
          </a:stretch>
        </p:blipFill>
        <p:spPr bwMode="auto">
          <a:xfrm>
            <a:off x="6019800" y="1608146"/>
            <a:ext cx="2743200" cy="1880616"/>
          </a:xfrm>
          <a:prstGeom prst="rect">
            <a:avLst/>
          </a:prstGeom>
          <a:noFill/>
        </p:spPr>
      </p:pic>
      <p:pic>
        <p:nvPicPr>
          <p:cNvPr id="125956" name="Picture 4" descr="\\10.1.11.169\Projects\122_Sack\122-151417 Intel - Intel Security UI Design (Quant)\2_Project Design\Questionnaire\Exhibits &amp; Stimuli\USConsumerPC_A1.png"/>
          <p:cNvPicPr>
            <a:picLocks noChangeAspect="1" noChangeArrowheads="1"/>
          </p:cNvPicPr>
          <p:nvPr/>
        </p:nvPicPr>
        <p:blipFill>
          <a:blip r:embed="rId7" cstate="screen"/>
          <a:srcRect/>
          <a:stretch>
            <a:fillRect/>
          </a:stretch>
        </p:blipFill>
        <p:spPr bwMode="auto">
          <a:xfrm>
            <a:off x="212834" y="1608146"/>
            <a:ext cx="2743200" cy="1880616"/>
          </a:xfrm>
          <a:prstGeom prst="rect">
            <a:avLst/>
          </a:prstGeom>
          <a:noFill/>
        </p:spPr>
      </p:pic>
      <p:pic>
        <p:nvPicPr>
          <p:cNvPr id="125957" name="Picture 5" descr="\\10.1.11.169\Projects\122_Sack\122-151417 Intel - Intel Security UI Design (Quant)\2_Project Design\Questionnaire\Exhibits &amp; Stimuli\USConsumerPC_A2.png"/>
          <p:cNvPicPr>
            <a:picLocks noChangeAspect="1" noChangeArrowheads="1"/>
          </p:cNvPicPr>
          <p:nvPr/>
        </p:nvPicPr>
        <p:blipFill>
          <a:blip r:embed="rId8" cstate="screen"/>
          <a:srcRect/>
          <a:stretch>
            <a:fillRect/>
          </a:stretch>
        </p:blipFill>
        <p:spPr bwMode="auto">
          <a:xfrm>
            <a:off x="3116317" y="1608146"/>
            <a:ext cx="2743200" cy="1880616"/>
          </a:xfrm>
          <a:prstGeom prst="rect">
            <a:avLst/>
          </a:prstGeom>
          <a:noFill/>
        </p:spPr>
      </p:pic>
      <p:sp>
        <p:nvSpPr>
          <p:cNvPr id="6" name="Title 5"/>
          <p:cNvSpPr>
            <a:spLocks noGrp="1"/>
          </p:cNvSpPr>
          <p:nvPr>
            <p:ph type="title"/>
          </p:nvPr>
        </p:nvSpPr>
        <p:spPr/>
        <p:txBody>
          <a:bodyPr/>
          <a:lstStyle/>
          <a:p>
            <a:r>
              <a:rPr lang="en-US" dirty="0"/>
              <a:t>US Consumer PC | Concept A</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69</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A1</a:t>
            </a:r>
          </a:p>
        </p:txBody>
      </p:sp>
      <p:sp>
        <p:nvSpPr>
          <p:cNvPr id="11" name="TextBox 10"/>
          <p:cNvSpPr txBox="1"/>
          <p:nvPr/>
        </p:nvSpPr>
        <p:spPr>
          <a:xfrm>
            <a:off x="38472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A2</a:t>
            </a:r>
          </a:p>
        </p:txBody>
      </p:sp>
      <p:sp>
        <p:nvSpPr>
          <p:cNvPr id="12" name="TextBox 11"/>
          <p:cNvSpPr txBox="1"/>
          <p:nvPr/>
        </p:nvSpPr>
        <p:spPr>
          <a:xfrm>
            <a:off x="6755942"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A3</a:t>
            </a:r>
          </a:p>
        </p:txBody>
      </p:sp>
      <p:grpSp>
        <p:nvGrpSpPr>
          <p:cNvPr id="2" name="Group 18"/>
          <p:cNvGrpSpPr/>
          <p:nvPr/>
        </p:nvGrpSpPr>
        <p:grpSpPr>
          <a:xfrm>
            <a:off x="8515589" y="88900"/>
            <a:ext cx="501412" cy="654992"/>
            <a:chOff x="8528289" y="76200"/>
            <a:chExt cx="501412" cy="654992"/>
          </a:xfrm>
        </p:grpSpPr>
        <p:grpSp>
          <p:nvGrpSpPr>
            <p:cNvPr id="3" name="Group 31"/>
            <p:cNvGrpSpPr/>
            <p:nvPr/>
          </p:nvGrpSpPr>
          <p:grpSpPr>
            <a:xfrm>
              <a:off x="8579139" y="459825"/>
              <a:ext cx="389601" cy="271367"/>
              <a:chOff x="6872288" y="753756"/>
              <a:chExt cx="989013" cy="617845"/>
            </a:xfrm>
            <a:solidFill>
              <a:schemeClr val="accent2">
                <a:lumMod val="75000"/>
              </a:schemeClr>
            </a:solidFill>
          </p:grpSpPr>
          <p:sp>
            <p:nvSpPr>
              <p:cNvPr id="22"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1" name="Picture 3" descr="C:\Users\cmitchell\Desktop\USA-Flag.jpg"/>
            <p:cNvPicPr>
              <a:picLocks noChangeAspect="1" noChangeArrowheads="1"/>
            </p:cNvPicPr>
            <p:nvPr/>
          </p:nvPicPr>
          <p:blipFill>
            <a:blip r:embed="rId9" cstate="screen"/>
            <a:srcRect/>
            <a:stretch>
              <a:fillRect/>
            </a:stretch>
          </p:blipFill>
          <p:spPr bwMode="auto">
            <a:xfrm>
              <a:off x="8528289" y="76200"/>
              <a:ext cx="501412" cy="302017"/>
            </a:xfrm>
            <a:prstGeom prst="rect">
              <a:avLst/>
            </a:prstGeom>
            <a:noFill/>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Object 36"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ectangle 31"/>
          <p:cNvSpPr/>
          <p:nvPr/>
        </p:nvSpPr>
        <p:spPr>
          <a:xfrm>
            <a:off x="226987" y="1645191"/>
            <a:ext cx="2247899" cy="310896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5" name="Picture 54"/>
          <p:cNvPicPr>
            <a:picLocks noChangeAspect="1"/>
          </p:cNvPicPr>
          <p:nvPr/>
        </p:nvPicPr>
        <p:blipFill>
          <a:blip r:embed="rId6" cstate="screen"/>
          <a:stretch>
            <a:fillRect/>
          </a:stretch>
        </p:blipFill>
        <p:spPr>
          <a:xfrm>
            <a:off x="1468095" y="1886645"/>
            <a:ext cx="914400" cy="607850"/>
          </a:xfrm>
          <a:prstGeom prst="rect">
            <a:avLst/>
          </a:prstGeom>
          <a:ln>
            <a:noFill/>
          </a:ln>
        </p:spPr>
      </p:pic>
      <p:pic>
        <p:nvPicPr>
          <p:cNvPr id="56" name="Picture 55"/>
          <p:cNvPicPr>
            <a:picLocks noChangeAspect="1"/>
          </p:cNvPicPr>
          <p:nvPr/>
        </p:nvPicPr>
        <p:blipFill>
          <a:blip r:embed="rId7" cstate="screen"/>
          <a:stretch>
            <a:fillRect/>
          </a:stretch>
        </p:blipFill>
        <p:spPr>
          <a:xfrm>
            <a:off x="1468095" y="2801015"/>
            <a:ext cx="914400" cy="607850"/>
          </a:xfrm>
          <a:prstGeom prst="rect">
            <a:avLst/>
          </a:prstGeom>
          <a:ln>
            <a:noFill/>
          </a:ln>
        </p:spPr>
      </p:pic>
      <p:pic>
        <p:nvPicPr>
          <p:cNvPr id="57" name="Picture 56"/>
          <p:cNvPicPr>
            <a:picLocks noChangeAspect="1"/>
          </p:cNvPicPr>
          <p:nvPr/>
        </p:nvPicPr>
        <p:blipFill>
          <a:blip r:embed="rId8" cstate="screen"/>
          <a:stretch>
            <a:fillRect/>
          </a:stretch>
        </p:blipFill>
        <p:spPr>
          <a:xfrm>
            <a:off x="1468095" y="3633059"/>
            <a:ext cx="914400" cy="607850"/>
          </a:xfrm>
          <a:prstGeom prst="rect">
            <a:avLst/>
          </a:prstGeom>
          <a:ln>
            <a:noFill/>
          </a:ln>
        </p:spPr>
      </p:pic>
      <p:sp>
        <p:nvSpPr>
          <p:cNvPr id="4" name="Title 3"/>
          <p:cNvSpPr>
            <a:spLocks noGrp="1"/>
          </p:cNvSpPr>
          <p:nvPr>
            <p:ph type="title"/>
          </p:nvPr>
        </p:nvSpPr>
        <p:spPr>
          <a:xfrm>
            <a:off x="228600" y="133350"/>
            <a:ext cx="8686800" cy="868680"/>
          </a:xfrm>
        </p:spPr>
        <p:txBody>
          <a:bodyPr anchor="t"/>
          <a:lstStyle/>
          <a:p>
            <a:r>
              <a:rPr lang="en-US" dirty="0"/>
              <a:t>Scorecard | </a:t>
            </a:r>
            <a:r>
              <a:rPr lang="en-US" dirty="0">
                <a:solidFill>
                  <a:schemeClr val="accent2"/>
                </a:solidFill>
              </a:rPr>
              <a:t>Consumers &amp; B2B</a:t>
            </a: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a:t>
            </a:fld>
            <a:endParaRPr lang="en-US" dirty="0">
              <a:solidFill>
                <a:prstClr val="white"/>
              </a:solidFill>
            </a:endParaRPr>
          </a:p>
        </p:txBody>
      </p:sp>
      <p:grpSp>
        <p:nvGrpSpPr>
          <p:cNvPr id="2" name="Group 31"/>
          <p:cNvGrpSpPr/>
          <p:nvPr/>
        </p:nvGrpSpPr>
        <p:grpSpPr>
          <a:xfrm>
            <a:off x="5577899" y="1605479"/>
            <a:ext cx="300294" cy="197159"/>
            <a:chOff x="6872288" y="753756"/>
            <a:chExt cx="989013" cy="617845"/>
          </a:xfrm>
          <a:solidFill>
            <a:schemeClr val="accent2">
              <a:lumMod val="75000"/>
            </a:schemeClr>
          </a:solidFill>
        </p:grpSpPr>
        <p:sp>
          <p:nvSpPr>
            <p:cNvPr id="53"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52" name="Picture 3" descr="C:\Users\cmitchell\Desktop\USA-Flag.jpg"/>
          <p:cNvPicPr>
            <a:picLocks noChangeAspect="1" noChangeArrowheads="1"/>
          </p:cNvPicPr>
          <p:nvPr/>
        </p:nvPicPr>
        <p:blipFill>
          <a:blip r:embed="rId9" cstate="screen"/>
          <a:srcRect/>
          <a:stretch>
            <a:fillRect/>
          </a:stretch>
        </p:blipFill>
        <p:spPr bwMode="auto">
          <a:xfrm>
            <a:off x="5177082" y="1586548"/>
            <a:ext cx="365760" cy="220308"/>
          </a:xfrm>
          <a:prstGeom prst="rect">
            <a:avLst/>
          </a:prstGeom>
          <a:noFill/>
        </p:spPr>
      </p:pic>
      <p:grpSp>
        <p:nvGrpSpPr>
          <p:cNvPr id="5" name="Group 32"/>
          <p:cNvGrpSpPr/>
          <p:nvPr/>
        </p:nvGrpSpPr>
        <p:grpSpPr>
          <a:xfrm>
            <a:off x="8592095" y="1558044"/>
            <a:ext cx="237953" cy="257639"/>
            <a:chOff x="5064151" y="325441"/>
            <a:chExt cx="457202" cy="474666"/>
          </a:xfrm>
          <a:solidFill>
            <a:schemeClr val="accent2">
              <a:lumMod val="75000"/>
            </a:schemeClr>
          </a:solidFill>
        </p:grpSpPr>
        <p:sp>
          <p:nvSpPr>
            <p:cNvPr id="68"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67" name="Picture 3" descr="C:\Users\cmitchell\Desktop\USA-Flag.jpg"/>
          <p:cNvPicPr>
            <a:picLocks noChangeAspect="1" noChangeArrowheads="1"/>
          </p:cNvPicPr>
          <p:nvPr/>
        </p:nvPicPr>
        <p:blipFill>
          <a:blip r:embed="rId9" cstate="screen"/>
          <a:srcRect/>
          <a:stretch>
            <a:fillRect/>
          </a:stretch>
        </p:blipFill>
        <p:spPr bwMode="auto">
          <a:xfrm>
            <a:off x="8198464" y="1586548"/>
            <a:ext cx="365760" cy="220308"/>
          </a:xfrm>
          <a:prstGeom prst="rect">
            <a:avLst/>
          </a:prstGeom>
          <a:noFill/>
        </p:spPr>
      </p:pic>
      <p:graphicFrame>
        <p:nvGraphicFramePr>
          <p:cNvPr id="71" name="Table 70"/>
          <p:cNvGraphicFramePr>
            <a:graphicFrameLocks noGrp="1"/>
          </p:cNvGraphicFramePr>
          <p:nvPr>
            <p:extLst>
              <p:ext uri="{D42A27DB-BD31-4B8C-83A1-F6EECF244321}">
                <p14:modId xmlns:p14="http://schemas.microsoft.com/office/powerpoint/2010/main" val="2321646272"/>
              </p:ext>
            </p:extLst>
          </p:nvPr>
        </p:nvGraphicFramePr>
        <p:xfrm>
          <a:off x="2638427" y="1785572"/>
          <a:ext cx="6362697" cy="1414099"/>
        </p:xfrm>
        <a:graphic>
          <a:graphicData uri="http://schemas.openxmlformats.org/drawingml/2006/table">
            <a:tbl>
              <a:tblPr firstRow="1" bandRow="1">
                <a:tableStyleId>{5C22544A-7EE6-4342-B048-85BDC9FD1C3A}</a:tableStyleId>
              </a:tblPr>
              <a:tblGrid>
                <a:gridCol w="2396341">
                  <a:extLst>
                    <a:ext uri="{9D8B030D-6E8A-4147-A177-3AD203B41FA5}">
                      <a16:colId xmlns:a16="http://schemas.microsoft.com/office/drawing/2014/main" val="20000"/>
                    </a:ext>
                  </a:extLst>
                </a:gridCol>
                <a:gridCol w="991589">
                  <a:extLst>
                    <a:ext uri="{9D8B030D-6E8A-4147-A177-3AD203B41FA5}">
                      <a16:colId xmlns:a16="http://schemas.microsoft.com/office/drawing/2014/main" val="20001"/>
                    </a:ext>
                  </a:extLst>
                </a:gridCol>
                <a:gridCol w="991589">
                  <a:extLst>
                    <a:ext uri="{9D8B030D-6E8A-4147-A177-3AD203B41FA5}">
                      <a16:colId xmlns:a16="http://schemas.microsoft.com/office/drawing/2014/main" val="20002"/>
                    </a:ext>
                  </a:extLst>
                </a:gridCol>
                <a:gridCol w="991589">
                  <a:extLst>
                    <a:ext uri="{9D8B030D-6E8A-4147-A177-3AD203B41FA5}">
                      <a16:colId xmlns:a16="http://schemas.microsoft.com/office/drawing/2014/main" val="20003"/>
                    </a:ext>
                  </a:extLst>
                </a:gridCol>
                <a:gridCol w="991589">
                  <a:extLst>
                    <a:ext uri="{9D8B030D-6E8A-4147-A177-3AD203B41FA5}">
                      <a16:colId xmlns:a16="http://schemas.microsoft.com/office/drawing/2014/main" val="20004"/>
                    </a:ext>
                  </a:extLst>
                </a:gridCol>
              </a:tblGrid>
              <a:tr h="361075">
                <a:tc>
                  <a:txBody>
                    <a:bodyPr/>
                    <a:lstStyle/>
                    <a:p>
                      <a:r>
                        <a:rPr lang="en-US" sz="1400" dirty="0">
                          <a:solidFill>
                            <a:schemeClr val="tx1"/>
                          </a:solidFill>
                        </a:rPr>
                        <a:t>CONSUMERS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solidFill>
                            <a:schemeClr val="tx1"/>
                          </a:solidFill>
                        </a:rPr>
                        <a:t>US PC</a:t>
                      </a:r>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solidFill>
                            <a:schemeClr val="tx1"/>
                          </a:solidFill>
                        </a:rPr>
                        <a:t>Japan PC</a:t>
                      </a:r>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solidFill>
                            <a:schemeClr val="tx1"/>
                          </a:solidFill>
                        </a:rPr>
                        <a:t>Germany PC</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a:solidFill>
                            <a:schemeClr val="tx1"/>
                          </a:solidFill>
                        </a:rPr>
                        <a:t>US Mobile</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1757">
                <a:tc>
                  <a:txBody>
                    <a:bodyPr/>
                    <a:lstStyle/>
                    <a:p>
                      <a:r>
                        <a:rPr lang="en-US" sz="1100" b="1" i="0" dirty="0">
                          <a:solidFill>
                            <a:schemeClr val="accent1">
                              <a:lumMod val="75000"/>
                            </a:schemeClr>
                          </a:solidFill>
                        </a:rPr>
                        <a:t>Strongest Concept Overall</a:t>
                      </a:r>
                    </a:p>
                  </a:txBody>
                  <a:tcPr marT="0" marB="0"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lumMod val="75000"/>
                            </a:schemeClr>
                          </a:solidFill>
                        </a:rPr>
                        <a:t>C</a:t>
                      </a:r>
                    </a:p>
                  </a:txBody>
                  <a:tcPr marT="0" marB="0" anchor="ctr">
                    <a:lnL w="12700" cmpd="sng">
                      <a:noFill/>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lumMod val="75000"/>
                            </a:schemeClr>
                          </a:solidFill>
                        </a:rPr>
                        <a:t>C</a:t>
                      </a:r>
                    </a:p>
                  </a:txBody>
                  <a:tcPr marL="9525" marR="9525" marT="0" marB="0" anchor="ctr">
                    <a:lnL w="12700" cmpd="sng">
                      <a:noFill/>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lumMod val="75000"/>
                            </a:schemeClr>
                          </a:solidFill>
                        </a:rPr>
                        <a:t>B / C</a:t>
                      </a:r>
                    </a:p>
                  </a:txBody>
                  <a:tcPr marL="9525" marR="9525" marT="0" marB="0"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lumMod val="75000"/>
                            </a:schemeClr>
                          </a:solidFill>
                        </a:rPr>
                        <a:t>B</a:t>
                      </a:r>
                    </a:p>
                  </a:txBody>
                  <a:tcPr marL="9525" marR="9525" marT="0" marB="0"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2507">
                <a:tc>
                  <a:txBody>
                    <a:bodyPr/>
                    <a:lstStyle/>
                    <a:p>
                      <a:pPr marL="228600" lvl="1" indent="0"/>
                      <a:r>
                        <a:rPr lang="en-US" sz="1050" b="1" dirty="0">
                          <a:solidFill>
                            <a:schemeClr val="accent2"/>
                          </a:solidFill>
                        </a:rPr>
                        <a:t>Welcome / Splash Screen</a:t>
                      </a:r>
                    </a:p>
                  </a:txBody>
                  <a:tcPr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2"/>
                          </a:solidFill>
                        </a:rPr>
                        <a:t>A</a:t>
                      </a:r>
                    </a:p>
                  </a:txBody>
                  <a:tcPr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2"/>
                          </a:solidFill>
                        </a:rPr>
                        <a:t>A</a:t>
                      </a:r>
                    </a:p>
                  </a:txBody>
                  <a:tcPr marL="9525" marR="952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2"/>
                          </a:solidFill>
                        </a:rPr>
                        <a:t>A / B</a:t>
                      </a:r>
                    </a:p>
                  </a:txBody>
                  <a:tcPr marL="9525" marR="952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2"/>
                          </a:solidFill>
                        </a:rPr>
                        <a:t>A</a:t>
                      </a:r>
                    </a:p>
                  </a:txBody>
                  <a:tcPr marL="9525" marR="952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8760">
                <a:tc>
                  <a:txBody>
                    <a:bodyPr/>
                    <a:lstStyle/>
                    <a:p>
                      <a:pPr marL="228600" lvl="1" indent="0"/>
                      <a:r>
                        <a:rPr lang="en-US" sz="1050" b="1" i="0" dirty="0">
                          <a:solidFill>
                            <a:schemeClr val="accent3"/>
                          </a:solidFill>
                        </a:rPr>
                        <a:t>Home / Scan Results / Scan Completed Screens</a:t>
                      </a:r>
                    </a:p>
                  </a:txBody>
                  <a:tcPr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3"/>
                          </a:solidFill>
                        </a:rPr>
                        <a:t>C</a:t>
                      </a:r>
                    </a:p>
                  </a:txBody>
                  <a:tcPr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3"/>
                          </a:solidFill>
                        </a:rPr>
                        <a:t>C</a:t>
                      </a:r>
                    </a:p>
                  </a:txBody>
                  <a:tcPr marL="9525" marR="952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3"/>
                          </a:solidFill>
                        </a:rPr>
                        <a:t>B</a:t>
                      </a:r>
                      <a:r>
                        <a:rPr lang="en-US" sz="1100" b="1" baseline="0" dirty="0">
                          <a:solidFill>
                            <a:schemeClr val="accent3"/>
                          </a:solidFill>
                        </a:rPr>
                        <a:t> / C</a:t>
                      </a:r>
                      <a:endParaRPr lang="en-US" sz="1100" b="1" dirty="0">
                        <a:solidFill>
                          <a:schemeClr val="accent3"/>
                        </a:solidFill>
                      </a:endParaRPr>
                    </a:p>
                  </a:txBody>
                  <a:tcPr marL="9525" marR="952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3"/>
                          </a:solidFill>
                        </a:rPr>
                        <a:t>B</a:t>
                      </a:r>
                    </a:p>
                  </a:txBody>
                  <a:tcPr marL="9525" marR="952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28" name="Picture 4" descr="C:\Users\cmitchell\Desktop\1280px-Flag_of_Germany.svg.png"/>
          <p:cNvPicPr>
            <a:picLocks noChangeAspect="1" noChangeArrowheads="1"/>
          </p:cNvPicPr>
          <p:nvPr/>
        </p:nvPicPr>
        <p:blipFill>
          <a:blip r:embed="rId10" cstate="screen"/>
          <a:srcRect/>
          <a:stretch>
            <a:fillRect/>
          </a:stretch>
        </p:blipFill>
        <p:spPr bwMode="auto">
          <a:xfrm>
            <a:off x="7151415" y="1586620"/>
            <a:ext cx="365760" cy="219456"/>
          </a:xfrm>
          <a:prstGeom prst="rect">
            <a:avLst/>
          </a:prstGeom>
          <a:noFill/>
        </p:spPr>
      </p:pic>
      <p:grpSp>
        <p:nvGrpSpPr>
          <p:cNvPr id="6" name="Group 31"/>
          <p:cNvGrpSpPr/>
          <p:nvPr/>
        </p:nvGrpSpPr>
        <p:grpSpPr>
          <a:xfrm>
            <a:off x="6562732" y="1605479"/>
            <a:ext cx="300294" cy="197159"/>
            <a:chOff x="6872288" y="753756"/>
            <a:chExt cx="989013" cy="617845"/>
          </a:xfrm>
          <a:solidFill>
            <a:schemeClr val="accent2">
              <a:lumMod val="75000"/>
            </a:schemeClr>
          </a:solidFill>
        </p:grpSpPr>
        <p:sp>
          <p:nvSpPr>
            <p:cNvPr id="30"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33" name="Picture 5" descr="C:\Users\cmitchell\Desktop\1280px-Flag_of_Japan.svg.png"/>
          <p:cNvPicPr>
            <a:picLocks noChangeAspect="1" noChangeArrowheads="1"/>
          </p:cNvPicPr>
          <p:nvPr/>
        </p:nvPicPr>
        <p:blipFill>
          <a:blip r:embed="rId11" cstate="screen"/>
          <a:srcRect/>
          <a:stretch>
            <a:fillRect/>
          </a:stretch>
        </p:blipFill>
        <p:spPr bwMode="auto">
          <a:xfrm>
            <a:off x="6150745" y="1577728"/>
            <a:ext cx="365760" cy="243744"/>
          </a:xfrm>
          <a:prstGeom prst="rect">
            <a:avLst/>
          </a:prstGeom>
          <a:noFill/>
          <a:ln>
            <a:solidFill>
              <a:schemeClr val="bg2"/>
            </a:solidFill>
          </a:ln>
        </p:spPr>
      </p:pic>
      <p:grpSp>
        <p:nvGrpSpPr>
          <p:cNvPr id="7" name="Group 31"/>
          <p:cNvGrpSpPr/>
          <p:nvPr/>
        </p:nvGrpSpPr>
        <p:grpSpPr>
          <a:xfrm>
            <a:off x="7572717" y="1605479"/>
            <a:ext cx="300294" cy="197159"/>
            <a:chOff x="6872288" y="753756"/>
            <a:chExt cx="989013" cy="617845"/>
          </a:xfrm>
          <a:solidFill>
            <a:schemeClr val="accent2">
              <a:lumMod val="75000"/>
            </a:schemeClr>
          </a:solidFill>
        </p:grpSpPr>
        <p:sp>
          <p:nvSpPr>
            <p:cNvPr id="35"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3" name="Rectangle 22"/>
          <p:cNvSpPr/>
          <p:nvPr/>
        </p:nvSpPr>
        <p:spPr>
          <a:xfrm>
            <a:off x="228600" y="597239"/>
            <a:ext cx="8641386" cy="307777"/>
          </a:xfrm>
          <a:prstGeom prst="rect">
            <a:avLst/>
          </a:prstGeom>
        </p:spPr>
        <p:txBody>
          <a:bodyPr wrap="square" lIns="0" tIns="0" rIns="0" bIns="0" anchor="t">
            <a:noAutofit/>
          </a:bodyPr>
          <a:lstStyle/>
          <a:p>
            <a:pPr>
              <a:lnSpc>
                <a:spcPts val="1600"/>
              </a:lnSpc>
            </a:pPr>
            <a:r>
              <a:rPr lang="en-US" sz="1200" kern="0" dirty="0">
                <a:solidFill>
                  <a:schemeClr val="accent2"/>
                </a:solidFill>
                <a:latin typeface="+mj-lt"/>
                <a:ea typeface="Segoe UI" pitchFamily="34" charset="0"/>
                <a:cs typeface="Arial" pitchFamily="34" charset="0"/>
              </a:rPr>
              <a:t>Concept C performs strongly across markets among both Consumers and B2B; Concepts A and B also have elements that perform strongly and should be leveraged </a:t>
            </a:r>
          </a:p>
          <a:p>
            <a:pPr marL="225425" indent="-119063">
              <a:buFont typeface="Arial" pitchFamily="34" charset="0"/>
              <a:buChar char="•"/>
            </a:pPr>
            <a:r>
              <a:rPr lang="en-US" sz="1100" kern="0" dirty="0">
                <a:solidFill>
                  <a:schemeClr val="accent2"/>
                </a:solidFill>
                <a:latin typeface="+mj-lt"/>
                <a:ea typeface="Segoe UI" pitchFamily="34" charset="0"/>
                <a:cs typeface="Arial" pitchFamily="34" charset="0"/>
              </a:rPr>
              <a:t>Concept A has strongest Welcome / Splash Screen for consumers</a:t>
            </a:r>
          </a:p>
          <a:p>
            <a:pPr marL="225425" indent="-119063">
              <a:buFont typeface="Arial" pitchFamily="34" charset="0"/>
              <a:buChar char="•"/>
            </a:pPr>
            <a:r>
              <a:rPr lang="en-US" sz="1100" kern="0" dirty="0">
                <a:solidFill>
                  <a:schemeClr val="accent2"/>
                </a:solidFill>
                <a:latin typeface="+mj-lt"/>
                <a:ea typeface="Segoe UI" pitchFamily="34" charset="0"/>
                <a:cs typeface="Arial" pitchFamily="34" charset="0"/>
              </a:rPr>
              <a:t>Concept B has strong lettering, especially for consumers, and is strong for Mobile </a:t>
            </a:r>
          </a:p>
        </p:txBody>
      </p:sp>
      <p:graphicFrame>
        <p:nvGraphicFramePr>
          <p:cNvPr id="26" name="Table 25"/>
          <p:cNvGraphicFramePr>
            <a:graphicFrameLocks noGrp="1"/>
          </p:cNvGraphicFramePr>
          <p:nvPr>
            <p:extLst>
              <p:ext uri="{D42A27DB-BD31-4B8C-83A1-F6EECF244321}">
                <p14:modId xmlns:p14="http://schemas.microsoft.com/office/powerpoint/2010/main" val="3823122847"/>
              </p:ext>
            </p:extLst>
          </p:nvPr>
        </p:nvGraphicFramePr>
        <p:xfrm>
          <a:off x="2638427" y="3319097"/>
          <a:ext cx="6362697" cy="1184341"/>
        </p:xfrm>
        <a:graphic>
          <a:graphicData uri="http://schemas.openxmlformats.org/drawingml/2006/table">
            <a:tbl>
              <a:tblPr firstRow="1" bandRow="1">
                <a:tableStyleId>{5C22544A-7EE6-4342-B048-85BDC9FD1C3A}</a:tableStyleId>
              </a:tblPr>
              <a:tblGrid>
                <a:gridCol w="2396341">
                  <a:extLst>
                    <a:ext uri="{9D8B030D-6E8A-4147-A177-3AD203B41FA5}">
                      <a16:colId xmlns:a16="http://schemas.microsoft.com/office/drawing/2014/main" val="20000"/>
                    </a:ext>
                  </a:extLst>
                </a:gridCol>
                <a:gridCol w="991589">
                  <a:extLst>
                    <a:ext uri="{9D8B030D-6E8A-4147-A177-3AD203B41FA5}">
                      <a16:colId xmlns:a16="http://schemas.microsoft.com/office/drawing/2014/main" val="20001"/>
                    </a:ext>
                  </a:extLst>
                </a:gridCol>
                <a:gridCol w="991589">
                  <a:extLst>
                    <a:ext uri="{9D8B030D-6E8A-4147-A177-3AD203B41FA5}">
                      <a16:colId xmlns:a16="http://schemas.microsoft.com/office/drawing/2014/main" val="20002"/>
                    </a:ext>
                  </a:extLst>
                </a:gridCol>
                <a:gridCol w="991589">
                  <a:extLst>
                    <a:ext uri="{9D8B030D-6E8A-4147-A177-3AD203B41FA5}">
                      <a16:colId xmlns:a16="http://schemas.microsoft.com/office/drawing/2014/main" val="20003"/>
                    </a:ext>
                  </a:extLst>
                </a:gridCol>
                <a:gridCol w="991589">
                  <a:extLst>
                    <a:ext uri="{9D8B030D-6E8A-4147-A177-3AD203B41FA5}">
                      <a16:colId xmlns:a16="http://schemas.microsoft.com/office/drawing/2014/main" val="20004"/>
                    </a:ext>
                  </a:extLst>
                </a:gridCol>
              </a:tblGrid>
              <a:tr h="34738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B2B</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dirty="0">
                        <a:solidFill>
                          <a:schemeClr val="tx1"/>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8984">
                <a:tc>
                  <a:txBody>
                    <a:bodyPr/>
                    <a:lstStyle/>
                    <a:p>
                      <a:r>
                        <a:rPr lang="en-US" sz="1100" b="1" i="0" dirty="0">
                          <a:solidFill>
                            <a:schemeClr val="accent1">
                              <a:lumMod val="75000"/>
                            </a:schemeClr>
                          </a:solidFill>
                        </a:rPr>
                        <a:t>Strongest Concept Overall</a:t>
                      </a:r>
                    </a:p>
                  </a:txBody>
                  <a:tcPr marT="0" marB="0" anchor="ctr">
                    <a:lnL w="12700" cap="flat" cmpd="sng" algn="ctr">
                      <a:noFill/>
                      <a:prstDash val="solid"/>
                      <a:round/>
                      <a:headEnd type="none" w="med" len="med"/>
                      <a:tailEnd type="none" w="med" len="med"/>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lumMod val="75000"/>
                            </a:schemeClr>
                          </a:solidFill>
                        </a:rPr>
                        <a:t>C</a:t>
                      </a:r>
                    </a:p>
                  </a:txBody>
                  <a:tcPr marT="0" marB="0" anchor="ctr">
                    <a:lnL w="12700" cmpd="sng">
                      <a:noFill/>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lumMod val="75000"/>
                            </a:schemeClr>
                          </a:solidFill>
                        </a:rPr>
                        <a:t>C</a:t>
                      </a:r>
                    </a:p>
                  </a:txBody>
                  <a:tcPr marL="9525" marR="9525" marT="0" marB="0" anchor="ctr">
                    <a:lnL w="12700" cmpd="sng">
                      <a:noFill/>
                    </a:lnL>
                    <a:lnR w="12700" cmpd="sng">
                      <a:noFill/>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lumMod val="75000"/>
                            </a:schemeClr>
                          </a:solidFill>
                        </a:rPr>
                        <a:t>B / C</a:t>
                      </a:r>
                    </a:p>
                  </a:txBody>
                  <a:tcPr marL="9525" marR="9525" marT="0" marB="0"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accent1">
                            <a:lumMod val="75000"/>
                          </a:schemeClr>
                        </a:solidFill>
                      </a:endParaRPr>
                    </a:p>
                  </a:txBody>
                  <a:tcPr marL="9525" marR="9525" marT="0" marB="0" anchor="ctr">
                    <a:lnL w="12700" cmpd="sng">
                      <a:noFill/>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8984">
                <a:tc>
                  <a:txBody>
                    <a:bodyPr/>
                    <a:lstStyle/>
                    <a:p>
                      <a:pPr marL="228600" lvl="1" indent="0"/>
                      <a:r>
                        <a:rPr lang="en-US" sz="1050" b="1" dirty="0">
                          <a:solidFill>
                            <a:schemeClr val="accent2"/>
                          </a:solidFill>
                        </a:rPr>
                        <a:t>Login Screen</a:t>
                      </a:r>
                    </a:p>
                  </a:txBody>
                  <a:tcPr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2"/>
                          </a:solidFill>
                        </a:rPr>
                        <a:t>C</a:t>
                      </a:r>
                    </a:p>
                  </a:txBody>
                  <a:tcPr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2"/>
                          </a:solidFill>
                        </a:rPr>
                        <a:t>A</a:t>
                      </a:r>
                      <a:r>
                        <a:rPr lang="en-US" sz="1100" b="1" baseline="0" dirty="0">
                          <a:solidFill>
                            <a:schemeClr val="accent2"/>
                          </a:solidFill>
                        </a:rPr>
                        <a:t> / </a:t>
                      </a:r>
                      <a:r>
                        <a:rPr lang="en-US" sz="1100" b="1" dirty="0">
                          <a:solidFill>
                            <a:schemeClr val="accent2"/>
                          </a:solidFill>
                        </a:rPr>
                        <a:t>C</a:t>
                      </a:r>
                    </a:p>
                  </a:txBody>
                  <a:tcPr marL="9525" marR="952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2"/>
                          </a:solidFill>
                        </a:rPr>
                        <a:t>C</a:t>
                      </a:r>
                    </a:p>
                  </a:txBody>
                  <a:tcPr marL="9525" marR="952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chemeClr val="tx2"/>
                        </a:solidFill>
                      </a:endParaRPr>
                    </a:p>
                  </a:txBody>
                  <a:tcPr marL="9525" marR="952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984">
                <a:tc>
                  <a:txBody>
                    <a:bodyPr/>
                    <a:lstStyle/>
                    <a:p>
                      <a:pPr marL="228600" lvl="1" indent="0"/>
                      <a:r>
                        <a:rPr lang="en-US" sz="1050" b="1" i="0" dirty="0">
                          <a:solidFill>
                            <a:schemeClr val="accent3"/>
                          </a:solidFill>
                        </a:rPr>
                        <a:t>Dashboard / Drilldown Screens</a:t>
                      </a:r>
                    </a:p>
                  </a:txBody>
                  <a:tcPr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3"/>
                          </a:solidFill>
                        </a:rPr>
                        <a:t>C</a:t>
                      </a:r>
                    </a:p>
                  </a:txBody>
                  <a:tcPr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3"/>
                          </a:solidFill>
                        </a:rPr>
                        <a:t>C</a:t>
                      </a:r>
                    </a:p>
                  </a:txBody>
                  <a:tcPr marL="9525" marR="952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3"/>
                          </a:solidFill>
                        </a:rPr>
                        <a:t>B / C</a:t>
                      </a:r>
                    </a:p>
                  </a:txBody>
                  <a:tcPr marL="9525" marR="952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solidFill>
                          <a:schemeClr val="accent3"/>
                        </a:solidFill>
                      </a:endParaRPr>
                    </a:p>
                  </a:txBody>
                  <a:tcPr marL="9525" marR="952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4" name="Rectangle 33"/>
          <p:cNvSpPr/>
          <p:nvPr/>
        </p:nvSpPr>
        <p:spPr>
          <a:xfrm>
            <a:off x="239051" y="1660989"/>
            <a:ext cx="1061509" cy="253916"/>
          </a:xfrm>
          <a:prstGeom prst="rect">
            <a:avLst/>
          </a:prstGeom>
        </p:spPr>
        <p:txBody>
          <a:bodyPr wrap="none">
            <a:spAutoFit/>
          </a:bodyPr>
          <a:lstStyle/>
          <a:p>
            <a:r>
              <a:rPr lang="en-US" sz="1050" b="1" dirty="0">
                <a:solidFill>
                  <a:schemeClr val="tx1">
                    <a:lumMod val="65000"/>
                    <a:lumOff val="35000"/>
                  </a:schemeClr>
                </a:solidFill>
              </a:rPr>
              <a:t>CONSUMERS</a:t>
            </a:r>
          </a:p>
        </p:txBody>
      </p:sp>
      <p:pic>
        <p:nvPicPr>
          <p:cNvPr id="25" name="Picture 4" descr="\\10.1.11.169\Projects\122_Sack\122-151417 Intel - Intel Security UI Design (Quant)\2_Project Design\Questionnaire\Exhibits &amp; Stimuli\USConsumerPC_A1.png"/>
          <p:cNvPicPr>
            <a:picLocks noChangeAspect="1" noChangeArrowheads="1"/>
          </p:cNvPicPr>
          <p:nvPr/>
        </p:nvPicPr>
        <p:blipFill>
          <a:blip r:embed="rId12" cstate="screen"/>
          <a:srcRect/>
          <a:stretch>
            <a:fillRect/>
          </a:stretch>
        </p:blipFill>
        <p:spPr bwMode="auto">
          <a:xfrm>
            <a:off x="322266" y="1886645"/>
            <a:ext cx="914400" cy="626870"/>
          </a:xfrm>
          <a:prstGeom prst="rect">
            <a:avLst/>
          </a:prstGeom>
          <a:noFill/>
        </p:spPr>
      </p:pic>
      <p:pic>
        <p:nvPicPr>
          <p:cNvPr id="27" name="Picture 4" descr="\\10.1.11.169\Projects\122_Sack\122-151417 Intel - Intel Security UI Design (Quant)\2_Project Design\Questionnaire\Exhibits &amp; Stimuli\USConsumerPC_B1.png"/>
          <p:cNvPicPr>
            <a:picLocks noChangeAspect="1" noChangeArrowheads="1"/>
          </p:cNvPicPr>
          <p:nvPr/>
        </p:nvPicPr>
        <p:blipFill>
          <a:blip r:embed="rId13" cstate="screen"/>
          <a:srcRect/>
          <a:stretch>
            <a:fillRect/>
          </a:stretch>
        </p:blipFill>
        <p:spPr bwMode="auto">
          <a:xfrm>
            <a:off x="322266" y="2781995"/>
            <a:ext cx="914400" cy="626870"/>
          </a:xfrm>
          <a:prstGeom prst="rect">
            <a:avLst/>
          </a:prstGeom>
          <a:noFill/>
        </p:spPr>
      </p:pic>
      <p:pic>
        <p:nvPicPr>
          <p:cNvPr id="29" name="Picture 4" descr="\\10.1.11.169\Projects\122_Sack\122-151417 Intel - Intel Security UI Design (Quant)\2_Project Design\Questionnaire\Exhibits &amp; Stimuli\USConsumerPC_C1.png"/>
          <p:cNvPicPr>
            <a:picLocks noChangeAspect="1" noChangeArrowheads="1"/>
          </p:cNvPicPr>
          <p:nvPr/>
        </p:nvPicPr>
        <p:blipFill>
          <a:blip r:embed="rId14" cstate="screen"/>
          <a:srcRect/>
          <a:stretch>
            <a:fillRect/>
          </a:stretch>
        </p:blipFill>
        <p:spPr bwMode="auto">
          <a:xfrm>
            <a:off x="322266" y="3614039"/>
            <a:ext cx="914400" cy="626870"/>
          </a:xfrm>
          <a:prstGeom prst="rect">
            <a:avLst/>
          </a:prstGeom>
          <a:noFill/>
        </p:spPr>
      </p:pic>
      <p:sp>
        <p:nvSpPr>
          <p:cNvPr id="44" name="Rectangle 43"/>
          <p:cNvSpPr/>
          <p:nvPr/>
        </p:nvSpPr>
        <p:spPr>
          <a:xfrm>
            <a:off x="1705176" y="1660989"/>
            <a:ext cx="439544" cy="253916"/>
          </a:xfrm>
          <a:prstGeom prst="rect">
            <a:avLst/>
          </a:prstGeom>
        </p:spPr>
        <p:txBody>
          <a:bodyPr wrap="none">
            <a:spAutoFit/>
          </a:bodyPr>
          <a:lstStyle/>
          <a:p>
            <a:r>
              <a:rPr lang="en-US" sz="1050" b="1" dirty="0">
                <a:solidFill>
                  <a:schemeClr val="tx1">
                    <a:lumMod val="65000"/>
                    <a:lumOff val="35000"/>
                  </a:schemeClr>
                </a:solidFill>
              </a:rPr>
              <a:t>B2B</a:t>
            </a:r>
          </a:p>
        </p:txBody>
      </p:sp>
      <p:sp>
        <p:nvSpPr>
          <p:cNvPr id="58" name="Rectangle 57"/>
          <p:cNvSpPr/>
          <p:nvPr/>
        </p:nvSpPr>
        <p:spPr>
          <a:xfrm>
            <a:off x="629576" y="2459476"/>
            <a:ext cx="274434" cy="253916"/>
          </a:xfrm>
          <a:prstGeom prst="rect">
            <a:avLst/>
          </a:prstGeom>
        </p:spPr>
        <p:txBody>
          <a:bodyPr wrap="none">
            <a:spAutoFit/>
          </a:bodyPr>
          <a:lstStyle/>
          <a:p>
            <a:r>
              <a:rPr lang="en-US" sz="1050" dirty="0">
                <a:solidFill>
                  <a:schemeClr val="tx1">
                    <a:lumMod val="50000"/>
                    <a:lumOff val="50000"/>
                  </a:schemeClr>
                </a:solidFill>
              </a:rPr>
              <a:t>A</a:t>
            </a:r>
          </a:p>
        </p:txBody>
      </p:sp>
      <p:sp>
        <p:nvSpPr>
          <p:cNvPr id="59" name="Rectangle 58"/>
          <p:cNvSpPr/>
          <p:nvPr/>
        </p:nvSpPr>
        <p:spPr>
          <a:xfrm>
            <a:off x="1791626" y="2459476"/>
            <a:ext cx="274434" cy="253916"/>
          </a:xfrm>
          <a:prstGeom prst="rect">
            <a:avLst/>
          </a:prstGeom>
        </p:spPr>
        <p:txBody>
          <a:bodyPr wrap="none">
            <a:spAutoFit/>
          </a:bodyPr>
          <a:lstStyle/>
          <a:p>
            <a:r>
              <a:rPr lang="en-US" sz="1050" dirty="0">
                <a:solidFill>
                  <a:schemeClr val="tx1">
                    <a:lumMod val="50000"/>
                    <a:lumOff val="50000"/>
                  </a:schemeClr>
                </a:solidFill>
              </a:rPr>
              <a:t>A</a:t>
            </a:r>
          </a:p>
        </p:txBody>
      </p:sp>
      <p:sp>
        <p:nvSpPr>
          <p:cNvPr id="60" name="Rectangle 59"/>
          <p:cNvSpPr/>
          <p:nvPr/>
        </p:nvSpPr>
        <p:spPr>
          <a:xfrm>
            <a:off x="629576" y="3361860"/>
            <a:ext cx="274434" cy="253916"/>
          </a:xfrm>
          <a:prstGeom prst="rect">
            <a:avLst/>
          </a:prstGeom>
        </p:spPr>
        <p:txBody>
          <a:bodyPr wrap="none">
            <a:spAutoFit/>
          </a:bodyPr>
          <a:lstStyle/>
          <a:p>
            <a:r>
              <a:rPr lang="en-US" sz="1050" dirty="0">
                <a:solidFill>
                  <a:schemeClr val="tx1">
                    <a:lumMod val="50000"/>
                    <a:lumOff val="50000"/>
                  </a:schemeClr>
                </a:solidFill>
              </a:rPr>
              <a:t>B</a:t>
            </a:r>
          </a:p>
        </p:txBody>
      </p:sp>
      <p:sp>
        <p:nvSpPr>
          <p:cNvPr id="61" name="Rectangle 60"/>
          <p:cNvSpPr/>
          <p:nvPr/>
        </p:nvSpPr>
        <p:spPr>
          <a:xfrm>
            <a:off x="1791626" y="3361860"/>
            <a:ext cx="274434" cy="253916"/>
          </a:xfrm>
          <a:prstGeom prst="rect">
            <a:avLst/>
          </a:prstGeom>
        </p:spPr>
        <p:txBody>
          <a:bodyPr wrap="none">
            <a:spAutoFit/>
          </a:bodyPr>
          <a:lstStyle/>
          <a:p>
            <a:r>
              <a:rPr lang="en-US" sz="1050" dirty="0">
                <a:solidFill>
                  <a:schemeClr val="tx1">
                    <a:lumMod val="50000"/>
                    <a:lumOff val="50000"/>
                  </a:schemeClr>
                </a:solidFill>
              </a:rPr>
              <a:t>B</a:t>
            </a:r>
          </a:p>
        </p:txBody>
      </p:sp>
      <p:sp>
        <p:nvSpPr>
          <p:cNvPr id="62" name="Rectangle 61"/>
          <p:cNvSpPr/>
          <p:nvPr/>
        </p:nvSpPr>
        <p:spPr>
          <a:xfrm>
            <a:off x="629576" y="4205920"/>
            <a:ext cx="274434" cy="253916"/>
          </a:xfrm>
          <a:prstGeom prst="rect">
            <a:avLst/>
          </a:prstGeom>
        </p:spPr>
        <p:txBody>
          <a:bodyPr wrap="none">
            <a:spAutoFit/>
          </a:bodyPr>
          <a:lstStyle/>
          <a:p>
            <a:r>
              <a:rPr lang="en-US" sz="1050" dirty="0">
                <a:solidFill>
                  <a:schemeClr val="tx1">
                    <a:lumMod val="50000"/>
                    <a:lumOff val="50000"/>
                  </a:schemeClr>
                </a:solidFill>
              </a:rPr>
              <a:t>C</a:t>
            </a:r>
          </a:p>
        </p:txBody>
      </p:sp>
      <p:sp>
        <p:nvSpPr>
          <p:cNvPr id="63" name="Rectangle 62"/>
          <p:cNvSpPr/>
          <p:nvPr/>
        </p:nvSpPr>
        <p:spPr>
          <a:xfrm>
            <a:off x="1791626" y="4205920"/>
            <a:ext cx="274434" cy="253916"/>
          </a:xfrm>
          <a:prstGeom prst="rect">
            <a:avLst/>
          </a:prstGeom>
        </p:spPr>
        <p:txBody>
          <a:bodyPr wrap="none">
            <a:spAutoFit/>
          </a:bodyPr>
          <a:lstStyle/>
          <a:p>
            <a:r>
              <a:rPr lang="en-US" sz="1050" dirty="0">
                <a:solidFill>
                  <a:schemeClr val="tx1">
                    <a:lumMod val="50000"/>
                    <a:lumOff val="50000"/>
                  </a:schemeClr>
                </a:solidFill>
              </a:rPr>
              <a:t>C</a:t>
            </a:r>
          </a:p>
        </p:txBody>
      </p:sp>
      <p:sp>
        <p:nvSpPr>
          <p:cNvPr id="41" name="TextBox 40"/>
          <p:cNvSpPr txBox="1"/>
          <p:nvPr/>
        </p:nvSpPr>
        <p:spPr>
          <a:xfrm>
            <a:off x="225900" y="4402909"/>
            <a:ext cx="2279700" cy="408475"/>
          </a:xfrm>
          <a:prstGeom prst="rect">
            <a:avLst/>
          </a:prstGeom>
          <a:noFill/>
        </p:spPr>
        <p:txBody>
          <a:bodyPr vert="horz" wrap="square" lIns="91440" tIns="0" rIns="91440" bIns="0" rtlCol="0" anchor="ctr">
            <a:noAutofit/>
          </a:bodyPr>
          <a:lstStyle/>
          <a:p>
            <a:pPr>
              <a:lnSpc>
                <a:spcPts val="900"/>
              </a:lnSpc>
            </a:pPr>
            <a:r>
              <a:rPr lang="en-US" sz="900" b="1" i="1" dirty="0"/>
              <a:t>NOTE</a:t>
            </a:r>
            <a:r>
              <a:rPr lang="en-US" sz="900" i="1" dirty="0"/>
              <a:t>: First screen of US stimuli shown here for reference.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6979" name="Picture 3" descr="\\10.1.11.169\Projects\122_Sack\122-151417 Intel - Intel Security UI Design (Quant)\2_Project Design\Questionnaire\Exhibits &amp; Stimuli\USConsumerPC_B3.png"/>
          <p:cNvPicPr>
            <a:picLocks noChangeAspect="1" noChangeArrowheads="1"/>
          </p:cNvPicPr>
          <p:nvPr/>
        </p:nvPicPr>
        <p:blipFill>
          <a:blip r:embed="rId6" cstate="screen"/>
          <a:srcRect/>
          <a:stretch>
            <a:fillRect/>
          </a:stretch>
        </p:blipFill>
        <p:spPr bwMode="auto">
          <a:xfrm>
            <a:off x="6071638" y="1618427"/>
            <a:ext cx="2743200" cy="1880616"/>
          </a:xfrm>
          <a:prstGeom prst="rect">
            <a:avLst/>
          </a:prstGeom>
          <a:noFill/>
        </p:spPr>
      </p:pic>
      <p:pic>
        <p:nvPicPr>
          <p:cNvPr id="126980" name="Picture 4" descr="\\10.1.11.169\Projects\122_Sack\122-151417 Intel - Intel Security UI Design (Quant)\2_Project Design\Questionnaire\Exhibits &amp; Stimuli\USConsumerPC_B1.png"/>
          <p:cNvPicPr>
            <a:picLocks noChangeAspect="1" noChangeArrowheads="1"/>
          </p:cNvPicPr>
          <p:nvPr/>
        </p:nvPicPr>
        <p:blipFill>
          <a:blip r:embed="rId7" cstate="screen"/>
          <a:srcRect/>
          <a:stretch>
            <a:fillRect/>
          </a:stretch>
        </p:blipFill>
        <p:spPr bwMode="auto">
          <a:xfrm>
            <a:off x="285694" y="1618427"/>
            <a:ext cx="2743200" cy="1880616"/>
          </a:xfrm>
          <a:prstGeom prst="rect">
            <a:avLst/>
          </a:prstGeom>
          <a:noFill/>
        </p:spPr>
      </p:pic>
      <p:pic>
        <p:nvPicPr>
          <p:cNvPr id="126981" name="Picture 5" descr="\\10.1.11.169\Projects\122_Sack\122-151417 Intel - Intel Security UI Design (Quant)\2_Project Design\Questionnaire\Exhibits &amp; Stimuli\USConsumerPC_B2.png"/>
          <p:cNvPicPr>
            <a:picLocks noChangeAspect="1" noChangeArrowheads="1"/>
          </p:cNvPicPr>
          <p:nvPr/>
        </p:nvPicPr>
        <p:blipFill>
          <a:blip r:embed="rId8" cstate="screen"/>
          <a:srcRect/>
          <a:stretch>
            <a:fillRect/>
          </a:stretch>
        </p:blipFill>
        <p:spPr bwMode="auto">
          <a:xfrm>
            <a:off x="3178666" y="1618427"/>
            <a:ext cx="2743200" cy="1880616"/>
          </a:xfrm>
          <a:prstGeom prst="rect">
            <a:avLst/>
          </a:prstGeom>
          <a:noFill/>
        </p:spPr>
      </p:pic>
      <p:sp>
        <p:nvSpPr>
          <p:cNvPr id="6" name="Title 5"/>
          <p:cNvSpPr>
            <a:spLocks noGrp="1"/>
          </p:cNvSpPr>
          <p:nvPr>
            <p:ph type="title"/>
          </p:nvPr>
        </p:nvSpPr>
        <p:spPr/>
        <p:txBody>
          <a:bodyPr/>
          <a:lstStyle/>
          <a:p>
            <a:r>
              <a:rPr lang="en-US" dirty="0"/>
              <a:t>US Consumer PC | Concept B</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70</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B1</a:t>
            </a:r>
          </a:p>
        </p:txBody>
      </p:sp>
      <p:sp>
        <p:nvSpPr>
          <p:cNvPr id="11" name="TextBox 10"/>
          <p:cNvSpPr txBox="1"/>
          <p:nvPr/>
        </p:nvSpPr>
        <p:spPr>
          <a:xfrm>
            <a:off x="38472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B2</a:t>
            </a:r>
          </a:p>
        </p:txBody>
      </p:sp>
      <p:sp>
        <p:nvSpPr>
          <p:cNvPr id="12" name="TextBox 11"/>
          <p:cNvSpPr txBox="1"/>
          <p:nvPr/>
        </p:nvSpPr>
        <p:spPr>
          <a:xfrm>
            <a:off x="6755942"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B3</a:t>
            </a:r>
          </a:p>
        </p:txBody>
      </p:sp>
      <p:grpSp>
        <p:nvGrpSpPr>
          <p:cNvPr id="2" name="Group 18"/>
          <p:cNvGrpSpPr/>
          <p:nvPr/>
        </p:nvGrpSpPr>
        <p:grpSpPr>
          <a:xfrm>
            <a:off x="8515589" y="88900"/>
            <a:ext cx="501412" cy="654992"/>
            <a:chOff x="8528289" y="76200"/>
            <a:chExt cx="501412" cy="654992"/>
          </a:xfrm>
        </p:grpSpPr>
        <p:grpSp>
          <p:nvGrpSpPr>
            <p:cNvPr id="3" name="Group 31"/>
            <p:cNvGrpSpPr/>
            <p:nvPr/>
          </p:nvGrpSpPr>
          <p:grpSpPr>
            <a:xfrm>
              <a:off x="8579139" y="459825"/>
              <a:ext cx="389601" cy="271367"/>
              <a:chOff x="6872288" y="753756"/>
              <a:chExt cx="989013" cy="617845"/>
            </a:xfrm>
            <a:solidFill>
              <a:schemeClr val="accent2">
                <a:lumMod val="75000"/>
              </a:schemeClr>
            </a:solidFill>
          </p:grpSpPr>
          <p:sp>
            <p:nvSpPr>
              <p:cNvPr id="22"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1" name="Picture 3" descr="C:\Users\cmitchell\Desktop\USA-Flag.jpg"/>
            <p:cNvPicPr>
              <a:picLocks noChangeAspect="1" noChangeArrowheads="1"/>
            </p:cNvPicPr>
            <p:nvPr/>
          </p:nvPicPr>
          <p:blipFill>
            <a:blip r:embed="rId9" cstate="screen"/>
            <a:srcRect/>
            <a:stretch>
              <a:fillRect/>
            </a:stretch>
          </p:blipFill>
          <p:spPr bwMode="auto">
            <a:xfrm>
              <a:off x="8528289" y="76200"/>
              <a:ext cx="501412" cy="302017"/>
            </a:xfrm>
            <a:prstGeom prst="rect">
              <a:avLst/>
            </a:prstGeom>
            <a:noFill/>
          </p:spPr>
        </p:pic>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8003" name="Picture 3" descr="\\10.1.11.169\Projects\122_Sack\122-151417 Intel - Intel Security UI Design (Quant)\2_Project Design\Questionnaire\Exhibits &amp; Stimuli\USConsumerPC_C3.png"/>
          <p:cNvPicPr>
            <a:picLocks noChangeAspect="1" noChangeArrowheads="1"/>
          </p:cNvPicPr>
          <p:nvPr/>
        </p:nvPicPr>
        <p:blipFill>
          <a:blip r:embed="rId6" cstate="screen"/>
          <a:srcRect/>
          <a:stretch>
            <a:fillRect/>
          </a:stretch>
        </p:blipFill>
        <p:spPr bwMode="auto">
          <a:xfrm>
            <a:off x="6071638" y="1618427"/>
            <a:ext cx="2743200" cy="1880616"/>
          </a:xfrm>
          <a:prstGeom prst="rect">
            <a:avLst/>
          </a:prstGeom>
          <a:noFill/>
        </p:spPr>
      </p:pic>
      <p:pic>
        <p:nvPicPr>
          <p:cNvPr id="128004" name="Picture 4" descr="\\10.1.11.169\Projects\122_Sack\122-151417 Intel - Intel Security UI Design (Quant)\2_Project Design\Questionnaire\Exhibits &amp; Stimuli\USConsumerPC_C1.png"/>
          <p:cNvPicPr>
            <a:picLocks noChangeAspect="1" noChangeArrowheads="1"/>
          </p:cNvPicPr>
          <p:nvPr/>
        </p:nvPicPr>
        <p:blipFill>
          <a:blip r:embed="rId7" cstate="screen"/>
          <a:srcRect/>
          <a:stretch>
            <a:fillRect/>
          </a:stretch>
        </p:blipFill>
        <p:spPr bwMode="auto">
          <a:xfrm>
            <a:off x="228600" y="1618427"/>
            <a:ext cx="2743200" cy="1880616"/>
          </a:xfrm>
          <a:prstGeom prst="rect">
            <a:avLst/>
          </a:prstGeom>
          <a:noFill/>
        </p:spPr>
      </p:pic>
      <p:pic>
        <p:nvPicPr>
          <p:cNvPr id="128005" name="Picture 5" descr="\\10.1.11.169\Projects\122_Sack\122-151417 Intel - Intel Security UI Design (Quant)\2_Project Design\Questionnaire\Exhibits &amp; Stimuli\USConsumerPC_C2.png"/>
          <p:cNvPicPr>
            <a:picLocks noChangeAspect="1" noChangeArrowheads="1"/>
          </p:cNvPicPr>
          <p:nvPr/>
        </p:nvPicPr>
        <p:blipFill>
          <a:blip r:embed="rId8" cstate="screen"/>
          <a:srcRect/>
          <a:stretch>
            <a:fillRect/>
          </a:stretch>
        </p:blipFill>
        <p:spPr bwMode="auto">
          <a:xfrm>
            <a:off x="3150119" y="1618427"/>
            <a:ext cx="2743200" cy="1880616"/>
          </a:xfrm>
          <a:prstGeom prst="rect">
            <a:avLst/>
          </a:prstGeom>
          <a:noFill/>
        </p:spPr>
      </p:pic>
      <p:sp>
        <p:nvSpPr>
          <p:cNvPr id="6" name="Title 5"/>
          <p:cNvSpPr>
            <a:spLocks noGrp="1"/>
          </p:cNvSpPr>
          <p:nvPr>
            <p:ph type="title"/>
          </p:nvPr>
        </p:nvSpPr>
        <p:spPr/>
        <p:txBody>
          <a:bodyPr/>
          <a:lstStyle/>
          <a:p>
            <a:r>
              <a:rPr lang="en-US" dirty="0"/>
              <a:t>US Consumer PC | Concept C</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71</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C1</a:t>
            </a:r>
          </a:p>
        </p:txBody>
      </p:sp>
      <p:sp>
        <p:nvSpPr>
          <p:cNvPr id="11" name="TextBox 10"/>
          <p:cNvSpPr txBox="1"/>
          <p:nvPr/>
        </p:nvSpPr>
        <p:spPr>
          <a:xfrm>
            <a:off x="38472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C2</a:t>
            </a:r>
          </a:p>
        </p:txBody>
      </p:sp>
      <p:sp>
        <p:nvSpPr>
          <p:cNvPr id="12" name="TextBox 11"/>
          <p:cNvSpPr txBox="1"/>
          <p:nvPr/>
        </p:nvSpPr>
        <p:spPr>
          <a:xfrm>
            <a:off x="6755942"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C3</a:t>
            </a:r>
          </a:p>
        </p:txBody>
      </p:sp>
      <p:grpSp>
        <p:nvGrpSpPr>
          <p:cNvPr id="2" name="Group 18"/>
          <p:cNvGrpSpPr/>
          <p:nvPr/>
        </p:nvGrpSpPr>
        <p:grpSpPr>
          <a:xfrm>
            <a:off x="8515589" y="88900"/>
            <a:ext cx="501412" cy="654992"/>
            <a:chOff x="8528289" y="76200"/>
            <a:chExt cx="501412" cy="654992"/>
          </a:xfrm>
        </p:grpSpPr>
        <p:grpSp>
          <p:nvGrpSpPr>
            <p:cNvPr id="3" name="Group 31"/>
            <p:cNvGrpSpPr/>
            <p:nvPr/>
          </p:nvGrpSpPr>
          <p:grpSpPr>
            <a:xfrm>
              <a:off x="8579139" y="459825"/>
              <a:ext cx="389601" cy="271367"/>
              <a:chOff x="6872288" y="753756"/>
              <a:chExt cx="989013" cy="617845"/>
            </a:xfrm>
            <a:solidFill>
              <a:schemeClr val="accent2">
                <a:lumMod val="75000"/>
              </a:schemeClr>
            </a:solidFill>
          </p:grpSpPr>
          <p:sp>
            <p:nvSpPr>
              <p:cNvPr id="22"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1" name="Picture 3" descr="C:\Users\cmitchell\Desktop\USA-Flag.jpg"/>
            <p:cNvPicPr>
              <a:picLocks noChangeAspect="1" noChangeArrowheads="1"/>
            </p:cNvPicPr>
            <p:nvPr/>
          </p:nvPicPr>
          <p:blipFill>
            <a:blip r:embed="rId9" cstate="screen"/>
            <a:srcRect/>
            <a:stretch>
              <a:fillRect/>
            </a:stretch>
          </p:blipFill>
          <p:spPr bwMode="auto">
            <a:xfrm>
              <a:off x="8528289" y="76200"/>
              <a:ext cx="501412" cy="302017"/>
            </a:xfrm>
            <a:prstGeom prst="rect">
              <a:avLst/>
            </a:prstGeom>
            <a:noFill/>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2883" name="Picture 3" descr="\\10.1.11.169\Projects\122_Sack\122-151417 Intel - Intel Security UI Design (Quant)\2_Project Design\Questionnaire\Exhibits &amp; Stimuli\JPConsumerPC_A3.png"/>
          <p:cNvPicPr>
            <a:picLocks noChangeAspect="1" noChangeArrowheads="1"/>
          </p:cNvPicPr>
          <p:nvPr/>
        </p:nvPicPr>
        <p:blipFill>
          <a:blip r:embed="rId6" cstate="screen"/>
          <a:srcRect/>
          <a:stretch>
            <a:fillRect/>
          </a:stretch>
        </p:blipFill>
        <p:spPr bwMode="auto">
          <a:xfrm>
            <a:off x="6040216" y="1608146"/>
            <a:ext cx="2743200" cy="1880616"/>
          </a:xfrm>
          <a:prstGeom prst="rect">
            <a:avLst/>
          </a:prstGeom>
          <a:noFill/>
        </p:spPr>
      </p:pic>
      <p:pic>
        <p:nvPicPr>
          <p:cNvPr id="122884" name="Picture 4" descr="\\10.1.11.169\Projects\122_Sack\122-151417 Intel - Intel Security UI Design (Quant)\2_Project Design\Questionnaire\Exhibits &amp; Stimuli\JPConsumerPC_A1.png"/>
          <p:cNvPicPr>
            <a:picLocks noChangeAspect="1" noChangeArrowheads="1"/>
          </p:cNvPicPr>
          <p:nvPr/>
        </p:nvPicPr>
        <p:blipFill>
          <a:blip r:embed="rId7" cstate="screen"/>
          <a:srcRect/>
          <a:stretch>
            <a:fillRect/>
          </a:stretch>
        </p:blipFill>
        <p:spPr bwMode="auto">
          <a:xfrm>
            <a:off x="222849" y="1608146"/>
            <a:ext cx="2743200" cy="1880616"/>
          </a:xfrm>
          <a:prstGeom prst="rect">
            <a:avLst/>
          </a:prstGeom>
          <a:noFill/>
        </p:spPr>
      </p:pic>
      <p:pic>
        <p:nvPicPr>
          <p:cNvPr id="122885" name="Picture 5" descr="\\10.1.11.169\Projects\122_Sack\122-151417 Intel - Intel Security UI Design (Quant)\2_Project Design\Questionnaire\Exhibits &amp; Stimuli\JPConsumerPC_A2.png"/>
          <p:cNvPicPr>
            <a:picLocks noChangeAspect="1" noChangeArrowheads="1"/>
          </p:cNvPicPr>
          <p:nvPr/>
        </p:nvPicPr>
        <p:blipFill>
          <a:blip r:embed="rId8" cstate="screen"/>
          <a:srcRect/>
          <a:stretch>
            <a:fillRect/>
          </a:stretch>
        </p:blipFill>
        <p:spPr bwMode="auto">
          <a:xfrm>
            <a:off x="3131533" y="1608146"/>
            <a:ext cx="2743200" cy="1880616"/>
          </a:xfrm>
          <a:prstGeom prst="rect">
            <a:avLst/>
          </a:prstGeom>
          <a:noFill/>
        </p:spPr>
      </p:pic>
      <p:sp>
        <p:nvSpPr>
          <p:cNvPr id="6" name="Title 5"/>
          <p:cNvSpPr>
            <a:spLocks noGrp="1"/>
          </p:cNvSpPr>
          <p:nvPr>
            <p:ph type="title"/>
          </p:nvPr>
        </p:nvSpPr>
        <p:spPr/>
        <p:txBody>
          <a:bodyPr/>
          <a:lstStyle/>
          <a:p>
            <a:r>
              <a:rPr lang="en-US" dirty="0"/>
              <a:t>Japanese Consumer PC | Concept A</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72</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A1</a:t>
            </a:r>
          </a:p>
        </p:txBody>
      </p:sp>
      <p:sp>
        <p:nvSpPr>
          <p:cNvPr id="11" name="TextBox 10"/>
          <p:cNvSpPr txBox="1"/>
          <p:nvPr/>
        </p:nvSpPr>
        <p:spPr>
          <a:xfrm>
            <a:off x="38472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A2</a:t>
            </a:r>
          </a:p>
        </p:txBody>
      </p:sp>
      <p:sp>
        <p:nvSpPr>
          <p:cNvPr id="12" name="TextBox 11"/>
          <p:cNvSpPr txBox="1"/>
          <p:nvPr/>
        </p:nvSpPr>
        <p:spPr>
          <a:xfrm>
            <a:off x="6755942"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A3</a:t>
            </a:r>
          </a:p>
        </p:txBody>
      </p:sp>
      <p:grpSp>
        <p:nvGrpSpPr>
          <p:cNvPr id="2" name="Group 12"/>
          <p:cNvGrpSpPr/>
          <p:nvPr/>
        </p:nvGrpSpPr>
        <p:grpSpPr>
          <a:xfrm>
            <a:off x="8514081" y="88900"/>
            <a:ext cx="502920" cy="680392"/>
            <a:chOff x="8514081" y="88900"/>
            <a:chExt cx="502920" cy="680392"/>
          </a:xfrm>
        </p:grpSpPr>
        <p:pic>
          <p:nvPicPr>
            <p:cNvPr id="15" name="Picture 5" descr="C:\Users\cmitchell\Desktop\1280px-Flag_of_Japan.svg.png"/>
            <p:cNvPicPr>
              <a:picLocks noChangeAspect="1" noChangeArrowheads="1"/>
            </p:cNvPicPr>
            <p:nvPr/>
          </p:nvPicPr>
          <p:blipFill>
            <a:blip r:embed="rId9" cstate="screen"/>
            <a:srcRect/>
            <a:stretch>
              <a:fillRect/>
            </a:stretch>
          </p:blipFill>
          <p:spPr bwMode="auto">
            <a:xfrm>
              <a:off x="8514081" y="88900"/>
              <a:ext cx="502920" cy="335148"/>
            </a:xfrm>
            <a:prstGeom prst="rect">
              <a:avLst/>
            </a:prstGeom>
            <a:noFill/>
            <a:ln>
              <a:solidFill>
                <a:schemeClr val="bg2"/>
              </a:solidFill>
            </a:ln>
          </p:spPr>
        </p:pic>
        <p:grpSp>
          <p:nvGrpSpPr>
            <p:cNvPr id="3" name="Group 31"/>
            <p:cNvGrpSpPr/>
            <p:nvPr/>
          </p:nvGrpSpPr>
          <p:grpSpPr>
            <a:xfrm>
              <a:off x="8566438" y="497925"/>
              <a:ext cx="389601" cy="271367"/>
              <a:chOff x="6872285" y="753756"/>
              <a:chExt cx="989013" cy="617845"/>
            </a:xfrm>
            <a:solidFill>
              <a:schemeClr val="accent2">
                <a:lumMod val="75000"/>
              </a:schemeClr>
            </a:solidFill>
          </p:grpSpPr>
          <p:sp>
            <p:nvSpPr>
              <p:cNvPr id="17" name="Freeform 9"/>
              <p:cNvSpPr>
                <a:spLocks noEditPoints="1"/>
              </p:cNvSpPr>
              <p:nvPr/>
            </p:nvSpPr>
            <p:spPr bwMode="auto">
              <a:xfrm>
                <a:off x="6872285" y="1274762"/>
                <a:ext cx="989013" cy="96839"/>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
              <p:cNvSpPr>
                <a:spLocks noEditPoints="1"/>
              </p:cNvSpPr>
              <p:nvPr/>
            </p:nvSpPr>
            <p:spPr bwMode="auto">
              <a:xfrm>
                <a:off x="6989456" y="753756"/>
                <a:ext cx="817563" cy="515938"/>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3907" name="Picture 3" descr="\\10.1.11.169\Projects\122_Sack\122-151417 Intel - Intel Security UI Design (Quant)\2_Project Design\Questionnaire\Exhibits &amp; Stimuli\JPConsumerPC_B3.png"/>
          <p:cNvPicPr>
            <a:picLocks noChangeAspect="1" noChangeArrowheads="1"/>
          </p:cNvPicPr>
          <p:nvPr/>
        </p:nvPicPr>
        <p:blipFill>
          <a:blip r:embed="rId6" cstate="screen"/>
          <a:srcRect/>
          <a:stretch>
            <a:fillRect/>
          </a:stretch>
        </p:blipFill>
        <p:spPr bwMode="auto">
          <a:xfrm>
            <a:off x="6071638" y="1618427"/>
            <a:ext cx="2743200" cy="1880616"/>
          </a:xfrm>
          <a:prstGeom prst="rect">
            <a:avLst/>
          </a:prstGeom>
          <a:noFill/>
        </p:spPr>
      </p:pic>
      <p:pic>
        <p:nvPicPr>
          <p:cNvPr id="123908" name="Picture 4" descr="\\10.1.11.169\Projects\122_Sack\122-151417 Intel - Intel Security UI Design (Quant)\2_Project Design\Questionnaire\Exhibits &amp; Stimuli\JPConsumerPC_B1.png"/>
          <p:cNvPicPr>
            <a:picLocks noChangeAspect="1" noChangeArrowheads="1"/>
          </p:cNvPicPr>
          <p:nvPr/>
        </p:nvPicPr>
        <p:blipFill>
          <a:blip r:embed="rId7" cstate="screen"/>
          <a:srcRect/>
          <a:stretch>
            <a:fillRect/>
          </a:stretch>
        </p:blipFill>
        <p:spPr bwMode="auto">
          <a:xfrm>
            <a:off x="285694" y="1618427"/>
            <a:ext cx="2743200" cy="1880616"/>
          </a:xfrm>
          <a:prstGeom prst="rect">
            <a:avLst/>
          </a:prstGeom>
          <a:noFill/>
        </p:spPr>
      </p:pic>
      <p:pic>
        <p:nvPicPr>
          <p:cNvPr id="123909" name="Picture 5" descr="\\10.1.11.169\Projects\122_Sack\122-151417 Intel - Intel Security UI Design (Quant)\2_Project Design\Questionnaire\Exhibits &amp; Stimuli\JPConsumerPC_B2.png"/>
          <p:cNvPicPr>
            <a:picLocks noChangeAspect="1" noChangeArrowheads="1"/>
          </p:cNvPicPr>
          <p:nvPr/>
        </p:nvPicPr>
        <p:blipFill>
          <a:blip r:embed="rId8" cstate="screen"/>
          <a:srcRect/>
          <a:stretch>
            <a:fillRect/>
          </a:stretch>
        </p:blipFill>
        <p:spPr bwMode="auto">
          <a:xfrm>
            <a:off x="3178666" y="1618427"/>
            <a:ext cx="2743200" cy="1880616"/>
          </a:xfrm>
          <a:prstGeom prst="rect">
            <a:avLst/>
          </a:prstGeom>
          <a:noFill/>
        </p:spPr>
      </p:pic>
      <p:sp>
        <p:nvSpPr>
          <p:cNvPr id="6" name="Title 5"/>
          <p:cNvSpPr>
            <a:spLocks noGrp="1"/>
          </p:cNvSpPr>
          <p:nvPr>
            <p:ph type="title"/>
          </p:nvPr>
        </p:nvSpPr>
        <p:spPr/>
        <p:txBody>
          <a:bodyPr/>
          <a:lstStyle/>
          <a:p>
            <a:r>
              <a:rPr lang="en-US" dirty="0"/>
              <a:t>Japanese Consumer PC | Concept B</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73</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B1</a:t>
            </a:r>
          </a:p>
        </p:txBody>
      </p:sp>
      <p:sp>
        <p:nvSpPr>
          <p:cNvPr id="11" name="TextBox 10"/>
          <p:cNvSpPr txBox="1"/>
          <p:nvPr/>
        </p:nvSpPr>
        <p:spPr>
          <a:xfrm>
            <a:off x="38472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B2</a:t>
            </a:r>
          </a:p>
        </p:txBody>
      </p:sp>
      <p:sp>
        <p:nvSpPr>
          <p:cNvPr id="12" name="TextBox 11"/>
          <p:cNvSpPr txBox="1"/>
          <p:nvPr/>
        </p:nvSpPr>
        <p:spPr>
          <a:xfrm>
            <a:off x="6755942"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B3</a:t>
            </a:r>
          </a:p>
        </p:txBody>
      </p:sp>
      <p:grpSp>
        <p:nvGrpSpPr>
          <p:cNvPr id="2" name="Group 12"/>
          <p:cNvGrpSpPr/>
          <p:nvPr/>
        </p:nvGrpSpPr>
        <p:grpSpPr>
          <a:xfrm>
            <a:off x="8514081" y="88900"/>
            <a:ext cx="502920" cy="680392"/>
            <a:chOff x="8514081" y="88900"/>
            <a:chExt cx="502920" cy="680392"/>
          </a:xfrm>
        </p:grpSpPr>
        <p:pic>
          <p:nvPicPr>
            <p:cNvPr id="15" name="Picture 5" descr="C:\Users\cmitchell\Desktop\1280px-Flag_of_Japan.svg.png"/>
            <p:cNvPicPr>
              <a:picLocks noChangeAspect="1" noChangeArrowheads="1"/>
            </p:cNvPicPr>
            <p:nvPr/>
          </p:nvPicPr>
          <p:blipFill>
            <a:blip r:embed="rId9" cstate="screen"/>
            <a:srcRect/>
            <a:stretch>
              <a:fillRect/>
            </a:stretch>
          </p:blipFill>
          <p:spPr bwMode="auto">
            <a:xfrm>
              <a:off x="8514081" y="88900"/>
              <a:ext cx="502920" cy="335148"/>
            </a:xfrm>
            <a:prstGeom prst="rect">
              <a:avLst/>
            </a:prstGeom>
            <a:noFill/>
            <a:ln>
              <a:solidFill>
                <a:schemeClr val="bg2"/>
              </a:solidFill>
            </a:ln>
          </p:spPr>
        </p:pic>
        <p:grpSp>
          <p:nvGrpSpPr>
            <p:cNvPr id="3" name="Group 31"/>
            <p:cNvGrpSpPr/>
            <p:nvPr/>
          </p:nvGrpSpPr>
          <p:grpSpPr>
            <a:xfrm>
              <a:off x="8566438" y="497925"/>
              <a:ext cx="389601" cy="271367"/>
              <a:chOff x="6872285" y="753756"/>
              <a:chExt cx="989013" cy="617845"/>
            </a:xfrm>
            <a:solidFill>
              <a:schemeClr val="accent2">
                <a:lumMod val="75000"/>
              </a:schemeClr>
            </a:solidFill>
          </p:grpSpPr>
          <p:sp>
            <p:nvSpPr>
              <p:cNvPr id="17" name="Freeform 9"/>
              <p:cNvSpPr>
                <a:spLocks noEditPoints="1"/>
              </p:cNvSpPr>
              <p:nvPr/>
            </p:nvSpPr>
            <p:spPr bwMode="auto">
              <a:xfrm>
                <a:off x="6872285" y="1274762"/>
                <a:ext cx="989013" cy="96839"/>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
              <p:cNvSpPr>
                <a:spLocks noEditPoints="1"/>
              </p:cNvSpPr>
              <p:nvPr/>
            </p:nvSpPr>
            <p:spPr bwMode="auto">
              <a:xfrm>
                <a:off x="6989456" y="753756"/>
                <a:ext cx="817563" cy="515938"/>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4931" name="Picture 3" descr="\\10.1.11.169\Projects\122_Sack\122-151417 Intel - Intel Security UI Design (Quant)\2_Project Design\Questionnaire\Exhibits &amp; Stimuli\JPConsumerPC_C3.png"/>
          <p:cNvPicPr>
            <a:picLocks noChangeAspect="1" noChangeArrowheads="1"/>
          </p:cNvPicPr>
          <p:nvPr/>
        </p:nvPicPr>
        <p:blipFill>
          <a:blip r:embed="rId6" cstate="screen"/>
          <a:srcRect/>
          <a:stretch>
            <a:fillRect/>
          </a:stretch>
        </p:blipFill>
        <p:spPr bwMode="auto">
          <a:xfrm>
            <a:off x="6071638" y="1618427"/>
            <a:ext cx="2743200" cy="1880616"/>
          </a:xfrm>
          <a:prstGeom prst="rect">
            <a:avLst/>
          </a:prstGeom>
          <a:noFill/>
        </p:spPr>
      </p:pic>
      <p:pic>
        <p:nvPicPr>
          <p:cNvPr id="124932" name="Picture 4" descr="\\10.1.11.169\Projects\122_Sack\122-151417 Intel - Intel Security UI Design (Quant)\2_Project Design\Questionnaire\Exhibits &amp; Stimuli\JPConsumerPC_C1.png"/>
          <p:cNvPicPr>
            <a:picLocks noChangeAspect="1" noChangeArrowheads="1"/>
          </p:cNvPicPr>
          <p:nvPr/>
        </p:nvPicPr>
        <p:blipFill>
          <a:blip r:embed="rId7" cstate="screen"/>
          <a:srcRect/>
          <a:stretch>
            <a:fillRect/>
          </a:stretch>
        </p:blipFill>
        <p:spPr bwMode="auto">
          <a:xfrm>
            <a:off x="260132" y="1618427"/>
            <a:ext cx="2743200" cy="1880616"/>
          </a:xfrm>
          <a:prstGeom prst="rect">
            <a:avLst/>
          </a:prstGeom>
          <a:noFill/>
        </p:spPr>
      </p:pic>
      <p:pic>
        <p:nvPicPr>
          <p:cNvPr id="124933" name="Picture 5" descr="\\10.1.11.169\Projects\122_Sack\122-151417 Intel - Intel Security UI Design (Quant)\2_Project Design\Questionnaire\Exhibits &amp; Stimuli\JPConsumerPC_C2.png"/>
          <p:cNvPicPr>
            <a:picLocks noChangeAspect="1" noChangeArrowheads="1"/>
          </p:cNvPicPr>
          <p:nvPr/>
        </p:nvPicPr>
        <p:blipFill>
          <a:blip r:embed="rId8" cstate="screen"/>
          <a:srcRect/>
          <a:stretch>
            <a:fillRect/>
          </a:stretch>
        </p:blipFill>
        <p:spPr bwMode="auto">
          <a:xfrm>
            <a:off x="3165885" y="1618427"/>
            <a:ext cx="2743200" cy="1880616"/>
          </a:xfrm>
          <a:prstGeom prst="rect">
            <a:avLst/>
          </a:prstGeom>
          <a:noFill/>
        </p:spPr>
      </p:pic>
      <p:sp>
        <p:nvSpPr>
          <p:cNvPr id="6" name="Title 5"/>
          <p:cNvSpPr>
            <a:spLocks noGrp="1"/>
          </p:cNvSpPr>
          <p:nvPr>
            <p:ph type="title"/>
          </p:nvPr>
        </p:nvSpPr>
        <p:spPr/>
        <p:txBody>
          <a:bodyPr/>
          <a:lstStyle/>
          <a:p>
            <a:r>
              <a:rPr lang="en-US" dirty="0"/>
              <a:t>Japanese Consumer PC | Concept C</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74</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C1</a:t>
            </a:r>
          </a:p>
        </p:txBody>
      </p:sp>
      <p:sp>
        <p:nvSpPr>
          <p:cNvPr id="11" name="TextBox 10"/>
          <p:cNvSpPr txBox="1"/>
          <p:nvPr/>
        </p:nvSpPr>
        <p:spPr>
          <a:xfrm>
            <a:off x="38472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C2</a:t>
            </a:r>
          </a:p>
        </p:txBody>
      </p:sp>
      <p:sp>
        <p:nvSpPr>
          <p:cNvPr id="12" name="TextBox 11"/>
          <p:cNvSpPr txBox="1"/>
          <p:nvPr/>
        </p:nvSpPr>
        <p:spPr>
          <a:xfrm>
            <a:off x="6755942"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C3</a:t>
            </a:r>
          </a:p>
        </p:txBody>
      </p:sp>
      <p:grpSp>
        <p:nvGrpSpPr>
          <p:cNvPr id="2" name="Group 12"/>
          <p:cNvGrpSpPr/>
          <p:nvPr/>
        </p:nvGrpSpPr>
        <p:grpSpPr>
          <a:xfrm>
            <a:off x="8514081" y="88900"/>
            <a:ext cx="502920" cy="680392"/>
            <a:chOff x="8514081" y="88900"/>
            <a:chExt cx="502920" cy="680392"/>
          </a:xfrm>
        </p:grpSpPr>
        <p:pic>
          <p:nvPicPr>
            <p:cNvPr id="15" name="Picture 5" descr="C:\Users\cmitchell\Desktop\1280px-Flag_of_Japan.svg.png"/>
            <p:cNvPicPr>
              <a:picLocks noChangeAspect="1" noChangeArrowheads="1"/>
            </p:cNvPicPr>
            <p:nvPr/>
          </p:nvPicPr>
          <p:blipFill>
            <a:blip r:embed="rId9" cstate="screen"/>
            <a:srcRect/>
            <a:stretch>
              <a:fillRect/>
            </a:stretch>
          </p:blipFill>
          <p:spPr bwMode="auto">
            <a:xfrm>
              <a:off x="8514081" y="88900"/>
              <a:ext cx="502920" cy="335148"/>
            </a:xfrm>
            <a:prstGeom prst="rect">
              <a:avLst/>
            </a:prstGeom>
            <a:noFill/>
            <a:ln>
              <a:solidFill>
                <a:schemeClr val="bg2"/>
              </a:solidFill>
            </a:ln>
          </p:spPr>
        </p:pic>
        <p:grpSp>
          <p:nvGrpSpPr>
            <p:cNvPr id="3" name="Group 31"/>
            <p:cNvGrpSpPr/>
            <p:nvPr/>
          </p:nvGrpSpPr>
          <p:grpSpPr>
            <a:xfrm>
              <a:off x="8566438" y="497925"/>
              <a:ext cx="389601" cy="271367"/>
              <a:chOff x="6872285" y="753756"/>
              <a:chExt cx="989013" cy="617845"/>
            </a:xfrm>
            <a:solidFill>
              <a:schemeClr val="accent2">
                <a:lumMod val="75000"/>
              </a:schemeClr>
            </a:solidFill>
          </p:grpSpPr>
          <p:sp>
            <p:nvSpPr>
              <p:cNvPr id="17" name="Freeform 9"/>
              <p:cNvSpPr>
                <a:spLocks noEditPoints="1"/>
              </p:cNvSpPr>
              <p:nvPr/>
            </p:nvSpPr>
            <p:spPr bwMode="auto">
              <a:xfrm>
                <a:off x="6872285" y="1274762"/>
                <a:ext cx="989013" cy="96839"/>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
              <p:cNvSpPr>
                <a:spLocks noEditPoints="1"/>
              </p:cNvSpPr>
              <p:nvPr/>
            </p:nvSpPr>
            <p:spPr bwMode="auto">
              <a:xfrm>
                <a:off x="6989456" y="753756"/>
                <a:ext cx="817563" cy="515938"/>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German Consumer PC | Concept A</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75</a:t>
            </a:fld>
            <a:endParaRPr lang="en-US" dirty="0">
              <a:solidFill>
                <a:prstClr val="white"/>
              </a:solidFill>
            </a:endParaRPr>
          </a:p>
        </p:txBody>
      </p:sp>
      <p:pic>
        <p:nvPicPr>
          <p:cNvPr id="12291" name="Picture 3" descr="\\10.1.11.169\Projects\122_Sack\122-151417 Intel - Intel Security UI Design (Quant)\2_Project Design\Questionnaire\Exhibits &amp; Stimuli\DEConsumerPC_A1.png"/>
          <p:cNvPicPr>
            <a:picLocks noChangeAspect="1" noChangeArrowheads="1"/>
          </p:cNvPicPr>
          <p:nvPr/>
        </p:nvPicPr>
        <p:blipFill>
          <a:blip r:embed="rId6" cstate="screen"/>
          <a:srcRect/>
          <a:stretch>
            <a:fillRect/>
          </a:stretch>
        </p:blipFill>
        <p:spPr bwMode="auto">
          <a:xfrm>
            <a:off x="222849" y="1617301"/>
            <a:ext cx="2743200" cy="1880610"/>
          </a:xfrm>
          <a:prstGeom prst="rect">
            <a:avLst/>
          </a:prstGeom>
          <a:noFill/>
        </p:spPr>
      </p:pic>
      <p:pic>
        <p:nvPicPr>
          <p:cNvPr id="12292" name="Picture 4" descr="\\10.1.11.169\Projects\122_Sack\122-151417 Intel - Intel Security UI Design (Quant)\2_Project Design\Questionnaire\Exhibits &amp; Stimuli\DEConsumerPC_A2.png"/>
          <p:cNvPicPr>
            <a:picLocks noChangeAspect="1" noChangeArrowheads="1"/>
          </p:cNvPicPr>
          <p:nvPr/>
        </p:nvPicPr>
        <p:blipFill>
          <a:blip r:embed="rId7" cstate="screen"/>
          <a:srcRect/>
          <a:stretch>
            <a:fillRect/>
          </a:stretch>
        </p:blipFill>
        <p:spPr bwMode="auto">
          <a:xfrm>
            <a:off x="3131532" y="1617301"/>
            <a:ext cx="2743200" cy="1880610"/>
          </a:xfrm>
          <a:prstGeom prst="rect">
            <a:avLst/>
          </a:prstGeom>
          <a:noFill/>
        </p:spPr>
      </p:pic>
      <p:pic>
        <p:nvPicPr>
          <p:cNvPr id="12293" name="Picture 5" descr="\\10.1.11.169\Projects\122_Sack\122-151417 Intel - Intel Security UI Design (Quant)\2_Project Design\Questionnaire\Exhibits &amp; Stimuli\DEConsumerPC_A3.png"/>
          <p:cNvPicPr>
            <a:picLocks noChangeAspect="1" noChangeArrowheads="1"/>
          </p:cNvPicPr>
          <p:nvPr/>
        </p:nvPicPr>
        <p:blipFill>
          <a:blip r:embed="rId8" cstate="screen"/>
          <a:srcRect/>
          <a:stretch>
            <a:fillRect/>
          </a:stretch>
        </p:blipFill>
        <p:spPr bwMode="auto">
          <a:xfrm>
            <a:off x="6040216" y="1617301"/>
            <a:ext cx="2743200" cy="1871460"/>
          </a:xfrm>
          <a:prstGeom prst="rect">
            <a:avLst/>
          </a:prstGeom>
          <a:noFill/>
        </p:spPr>
      </p:pic>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A1</a:t>
            </a:r>
          </a:p>
        </p:txBody>
      </p:sp>
      <p:sp>
        <p:nvSpPr>
          <p:cNvPr id="11" name="TextBox 10"/>
          <p:cNvSpPr txBox="1"/>
          <p:nvPr/>
        </p:nvSpPr>
        <p:spPr>
          <a:xfrm>
            <a:off x="38472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A2</a:t>
            </a:r>
          </a:p>
        </p:txBody>
      </p:sp>
      <p:sp>
        <p:nvSpPr>
          <p:cNvPr id="12" name="TextBox 11"/>
          <p:cNvSpPr txBox="1"/>
          <p:nvPr/>
        </p:nvSpPr>
        <p:spPr>
          <a:xfrm>
            <a:off x="6755942"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A3</a:t>
            </a:r>
          </a:p>
        </p:txBody>
      </p:sp>
      <p:grpSp>
        <p:nvGrpSpPr>
          <p:cNvPr id="2" name="Group 12"/>
          <p:cNvGrpSpPr/>
          <p:nvPr/>
        </p:nvGrpSpPr>
        <p:grpSpPr>
          <a:xfrm>
            <a:off x="8514081" y="88900"/>
            <a:ext cx="502920" cy="654992"/>
            <a:chOff x="8514081" y="88900"/>
            <a:chExt cx="502920" cy="654992"/>
          </a:xfrm>
        </p:grpSpPr>
        <p:pic>
          <p:nvPicPr>
            <p:cNvPr id="15" name="Picture 4" descr="C:\Users\cmitchell\Desktop\1280px-Flag_of_Germany.svg.png"/>
            <p:cNvPicPr>
              <a:picLocks noChangeAspect="1" noChangeArrowheads="1"/>
            </p:cNvPicPr>
            <p:nvPr/>
          </p:nvPicPr>
          <p:blipFill>
            <a:blip r:embed="rId9" cstate="screen"/>
            <a:srcRect/>
            <a:stretch>
              <a:fillRect/>
            </a:stretch>
          </p:blipFill>
          <p:spPr bwMode="auto">
            <a:xfrm>
              <a:off x="8514081" y="88900"/>
              <a:ext cx="502920" cy="301752"/>
            </a:xfrm>
            <a:prstGeom prst="rect">
              <a:avLst/>
            </a:prstGeom>
            <a:noFill/>
          </p:spPr>
        </p:pic>
        <p:grpSp>
          <p:nvGrpSpPr>
            <p:cNvPr id="3" name="Group 31"/>
            <p:cNvGrpSpPr/>
            <p:nvPr/>
          </p:nvGrpSpPr>
          <p:grpSpPr>
            <a:xfrm>
              <a:off x="8566439" y="472525"/>
              <a:ext cx="389601" cy="271367"/>
              <a:chOff x="6872288" y="753756"/>
              <a:chExt cx="989013" cy="617845"/>
            </a:xfrm>
            <a:solidFill>
              <a:schemeClr val="accent2">
                <a:lumMod val="75000"/>
              </a:schemeClr>
            </a:solidFill>
          </p:grpSpPr>
          <p:sp>
            <p:nvSpPr>
              <p:cNvPr id="17"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0835" name="Picture 3" descr="\\10.1.11.169\Projects\122_Sack\122-151417 Intel - Intel Security UI Design (Quant)\2_Project Design\Questionnaire\Exhibits &amp; Stimuli\DEConsumerPC_B3.png"/>
          <p:cNvPicPr>
            <a:picLocks noChangeAspect="1" noChangeArrowheads="1"/>
          </p:cNvPicPr>
          <p:nvPr/>
        </p:nvPicPr>
        <p:blipFill>
          <a:blip r:embed="rId6" cstate="screen"/>
          <a:srcRect/>
          <a:stretch>
            <a:fillRect/>
          </a:stretch>
        </p:blipFill>
        <p:spPr bwMode="auto">
          <a:xfrm>
            <a:off x="6071638" y="1618427"/>
            <a:ext cx="2743200" cy="1880616"/>
          </a:xfrm>
          <a:prstGeom prst="rect">
            <a:avLst/>
          </a:prstGeom>
          <a:noFill/>
        </p:spPr>
      </p:pic>
      <p:pic>
        <p:nvPicPr>
          <p:cNvPr id="120836" name="Picture 4" descr="\\10.1.11.169\Projects\122_Sack\122-151417 Intel - Intel Security UI Design (Quant)\2_Project Design\Questionnaire\Exhibits &amp; Stimuli\DEConsumerPC_B1.png"/>
          <p:cNvPicPr>
            <a:picLocks noChangeAspect="1" noChangeArrowheads="1"/>
          </p:cNvPicPr>
          <p:nvPr/>
        </p:nvPicPr>
        <p:blipFill>
          <a:blip r:embed="rId7" cstate="screen"/>
          <a:srcRect/>
          <a:stretch>
            <a:fillRect/>
          </a:stretch>
        </p:blipFill>
        <p:spPr bwMode="auto">
          <a:xfrm>
            <a:off x="285694" y="1618427"/>
            <a:ext cx="2743200" cy="1880616"/>
          </a:xfrm>
          <a:prstGeom prst="rect">
            <a:avLst/>
          </a:prstGeom>
          <a:noFill/>
        </p:spPr>
      </p:pic>
      <p:pic>
        <p:nvPicPr>
          <p:cNvPr id="120837" name="Picture 5" descr="\\10.1.11.169\Projects\122_Sack\122-151417 Intel - Intel Security UI Design (Quant)\2_Project Design\Questionnaire\Exhibits &amp; Stimuli\DEConsumerPC_B2.png"/>
          <p:cNvPicPr>
            <a:picLocks noChangeAspect="1" noChangeArrowheads="1"/>
          </p:cNvPicPr>
          <p:nvPr/>
        </p:nvPicPr>
        <p:blipFill>
          <a:blip r:embed="rId8" cstate="screen"/>
          <a:srcRect/>
          <a:stretch>
            <a:fillRect/>
          </a:stretch>
        </p:blipFill>
        <p:spPr bwMode="auto">
          <a:xfrm>
            <a:off x="3178666" y="1618427"/>
            <a:ext cx="2743200" cy="1880616"/>
          </a:xfrm>
          <a:prstGeom prst="rect">
            <a:avLst/>
          </a:prstGeom>
          <a:noFill/>
        </p:spPr>
      </p:pic>
      <p:sp>
        <p:nvSpPr>
          <p:cNvPr id="6" name="Title 5"/>
          <p:cNvSpPr>
            <a:spLocks noGrp="1"/>
          </p:cNvSpPr>
          <p:nvPr>
            <p:ph type="title"/>
          </p:nvPr>
        </p:nvSpPr>
        <p:spPr/>
        <p:txBody>
          <a:bodyPr/>
          <a:lstStyle/>
          <a:p>
            <a:r>
              <a:rPr lang="en-US" dirty="0"/>
              <a:t>German Consumer PC | Concept B</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76</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B1</a:t>
            </a:r>
          </a:p>
        </p:txBody>
      </p:sp>
      <p:sp>
        <p:nvSpPr>
          <p:cNvPr id="11" name="TextBox 10"/>
          <p:cNvSpPr txBox="1"/>
          <p:nvPr/>
        </p:nvSpPr>
        <p:spPr>
          <a:xfrm>
            <a:off x="38472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B2</a:t>
            </a:r>
          </a:p>
        </p:txBody>
      </p:sp>
      <p:sp>
        <p:nvSpPr>
          <p:cNvPr id="12" name="TextBox 11"/>
          <p:cNvSpPr txBox="1"/>
          <p:nvPr/>
        </p:nvSpPr>
        <p:spPr>
          <a:xfrm>
            <a:off x="6755942"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B3</a:t>
            </a:r>
          </a:p>
        </p:txBody>
      </p:sp>
      <p:grpSp>
        <p:nvGrpSpPr>
          <p:cNvPr id="2" name="Group 12"/>
          <p:cNvGrpSpPr/>
          <p:nvPr/>
        </p:nvGrpSpPr>
        <p:grpSpPr>
          <a:xfrm>
            <a:off x="8514081" y="88900"/>
            <a:ext cx="502920" cy="654992"/>
            <a:chOff x="8514081" y="88900"/>
            <a:chExt cx="502920" cy="654992"/>
          </a:xfrm>
        </p:grpSpPr>
        <p:pic>
          <p:nvPicPr>
            <p:cNvPr id="15" name="Picture 4" descr="C:\Users\cmitchell\Desktop\1280px-Flag_of_Germany.svg.png"/>
            <p:cNvPicPr>
              <a:picLocks noChangeAspect="1" noChangeArrowheads="1"/>
            </p:cNvPicPr>
            <p:nvPr/>
          </p:nvPicPr>
          <p:blipFill>
            <a:blip r:embed="rId9" cstate="screen"/>
            <a:srcRect/>
            <a:stretch>
              <a:fillRect/>
            </a:stretch>
          </p:blipFill>
          <p:spPr bwMode="auto">
            <a:xfrm>
              <a:off x="8514081" y="88900"/>
              <a:ext cx="502920" cy="301752"/>
            </a:xfrm>
            <a:prstGeom prst="rect">
              <a:avLst/>
            </a:prstGeom>
            <a:noFill/>
          </p:spPr>
        </p:pic>
        <p:grpSp>
          <p:nvGrpSpPr>
            <p:cNvPr id="3" name="Group 31"/>
            <p:cNvGrpSpPr/>
            <p:nvPr/>
          </p:nvGrpSpPr>
          <p:grpSpPr>
            <a:xfrm>
              <a:off x="8566439" y="472525"/>
              <a:ext cx="389601" cy="271367"/>
              <a:chOff x="6872288" y="753756"/>
              <a:chExt cx="989013" cy="617845"/>
            </a:xfrm>
            <a:solidFill>
              <a:schemeClr val="accent2">
                <a:lumMod val="75000"/>
              </a:schemeClr>
            </a:solidFill>
          </p:grpSpPr>
          <p:sp>
            <p:nvSpPr>
              <p:cNvPr id="17"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1859" name="Picture 3" descr="\\10.1.11.169\Projects\122_Sack\122-151417 Intel - Intel Security UI Design (Quant)\2_Project Design\Questionnaire\Exhibits &amp; Stimuli\DEConsumerPC_C3.png"/>
          <p:cNvPicPr>
            <a:picLocks noChangeAspect="1" noChangeArrowheads="1"/>
          </p:cNvPicPr>
          <p:nvPr/>
        </p:nvPicPr>
        <p:blipFill>
          <a:blip r:embed="rId6" cstate="screen"/>
          <a:srcRect/>
          <a:stretch>
            <a:fillRect/>
          </a:stretch>
        </p:blipFill>
        <p:spPr bwMode="auto">
          <a:xfrm>
            <a:off x="6071638" y="1618427"/>
            <a:ext cx="2743200" cy="1880616"/>
          </a:xfrm>
          <a:prstGeom prst="rect">
            <a:avLst/>
          </a:prstGeom>
          <a:noFill/>
        </p:spPr>
      </p:pic>
      <p:pic>
        <p:nvPicPr>
          <p:cNvPr id="121860" name="Picture 4" descr="\\10.1.11.169\Projects\122_Sack\122-151417 Intel - Intel Security UI Design (Quant)\2_Project Design\Questionnaire\Exhibits &amp; Stimuli\DEConsumerPC_C1.png"/>
          <p:cNvPicPr>
            <a:picLocks noChangeAspect="1" noChangeArrowheads="1"/>
          </p:cNvPicPr>
          <p:nvPr/>
        </p:nvPicPr>
        <p:blipFill>
          <a:blip r:embed="rId7" cstate="screen"/>
          <a:srcRect/>
          <a:stretch>
            <a:fillRect/>
          </a:stretch>
        </p:blipFill>
        <p:spPr bwMode="auto">
          <a:xfrm>
            <a:off x="260132" y="1618427"/>
            <a:ext cx="2743200" cy="1880616"/>
          </a:xfrm>
          <a:prstGeom prst="rect">
            <a:avLst/>
          </a:prstGeom>
          <a:noFill/>
        </p:spPr>
      </p:pic>
      <p:pic>
        <p:nvPicPr>
          <p:cNvPr id="121861" name="Picture 5" descr="\\10.1.11.169\Projects\122_Sack\122-151417 Intel - Intel Security UI Design (Quant)\2_Project Design\Questionnaire\Exhibits &amp; Stimuli\DEConsumerPC_C2.png"/>
          <p:cNvPicPr>
            <a:picLocks noChangeAspect="1" noChangeArrowheads="1"/>
          </p:cNvPicPr>
          <p:nvPr/>
        </p:nvPicPr>
        <p:blipFill>
          <a:blip r:embed="rId8" cstate="screen"/>
          <a:srcRect/>
          <a:stretch>
            <a:fillRect/>
          </a:stretch>
        </p:blipFill>
        <p:spPr bwMode="auto">
          <a:xfrm>
            <a:off x="3165885" y="1618427"/>
            <a:ext cx="2743200" cy="1880616"/>
          </a:xfrm>
          <a:prstGeom prst="rect">
            <a:avLst/>
          </a:prstGeom>
          <a:noFill/>
        </p:spPr>
      </p:pic>
      <p:sp>
        <p:nvSpPr>
          <p:cNvPr id="6" name="Title 5"/>
          <p:cNvSpPr>
            <a:spLocks noGrp="1"/>
          </p:cNvSpPr>
          <p:nvPr>
            <p:ph type="title"/>
          </p:nvPr>
        </p:nvSpPr>
        <p:spPr/>
        <p:txBody>
          <a:bodyPr/>
          <a:lstStyle/>
          <a:p>
            <a:r>
              <a:rPr lang="en-US" dirty="0"/>
              <a:t>German Consumer PC | Concept C</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77</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C1</a:t>
            </a:r>
          </a:p>
        </p:txBody>
      </p:sp>
      <p:sp>
        <p:nvSpPr>
          <p:cNvPr id="11" name="TextBox 10"/>
          <p:cNvSpPr txBox="1"/>
          <p:nvPr/>
        </p:nvSpPr>
        <p:spPr>
          <a:xfrm>
            <a:off x="38472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C2</a:t>
            </a:r>
          </a:p>
        </p:txBody>
      </p:sp>
      <p:sp>
        <p:nvSpPr>
          <p:cNvPr id="12" name="TextBox 11"/>
          <p:cNvSpPr txBox="1"/>
          <p:nvPr/>
        </p:nvSpPr>
        <p:spPr>
          <a:xfrm>
            <a:off x="6755942"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C3</a:t>
            </a:r>
          </a:p>
        </p:txBody>
      </p:sp>
      <p:grpSp>
        <p:nvGrpSpPr>
          <p:cNvPr id="2" name="Group 12"/>
          <p:cNvGrpSpPr/>
          <p:nvPr/>
        </p:nvGrpSpPr>
        <p:grpSpPr>
          <a:xfrm>
            <a:off x="8514081" y="88900"/>
            <a:ext cx="502920" cy="654992"/>
            <a:chOff x="8514081" y="88900"/>
            <a:chExt cx="502920" cy="654992"/>
          </a:xfrm>
        </p:grpSpPr>
        <p:pic>
          <p:nvPicPr>
            <p:cNvPr id="15" name="Picture 4" descr="C:\Users\cmitchell\Desktop\1280px-Flag_of_Germany.svg.png"/>
            <p:cNvPicPr>
              <a:picLocks noChangeAspect="1" noChangeArrowheads="1"/>
            </p:cNvPicPr>
            <p:nvPr/>
          </p:nvPicPr>
          <p:blipFill>
            <a:blip r:embed="rId9" cstate="screen"/>
            <a:srcRect/>
            <a:stretch>
              <a:fillRect/>
            </a:stretch>
          </p:blipFill>
          <p:spPr bwMode="auto">
            <a:xfrm>
              <a:off x="8514081" y="88900"/>
              <a:ext cx="502920" cy="301752"/>
            </a:xfrm>
            <a:prstGeom prst="rect">
              <a:avLst/>
            </a:prstGeom>
            <a:noFill/>
          </p:spPr>
        </p:pic>
        <p:grpSp>
          <p:nvGrpSpPr>
            <p:cNvPr id="3" name="Group 31"/>
            <p:cNvGrpSpPr/>
            <p:nvPr/>
          </p:nvGrpSpPr>
          <p:grpSpPr>
            <a:xfrm>
              <a:off x="8566439" y="472525"/>
              <a:ext cx="389601" cy="271367"/>
              <a:chOff x="6872288" y="753756"/>
              <a:chExt cx="989013" cy="617845"/>
            </a:xfrm>
            <a:solidFill>
              <a:schemeClr val="accent2">
                <a:lumMod val="75000"/>
              </a:schemeClr>
            </a:solidFill>
          </p:grpSpPr>
          <p:sp>
            <p:nvSpPr>
              <p:cNvPr id="17" name="Freeform 9"/>
              <p:cNvSpPr>
                <a:spLocks noEditPoints="1"/>
              </p:cNvSpPr>
              <p:nvPr/>
            </p:nvSpPr>
            <p:spPr bwMode="auto">
              <a:xfrm>
                <a:off x="6872288" y="1274763"/>
                <a:ext cx="989013" cy="96838"/>
              </a:xfrm>
              <a:custGeom>
                <a:avLst/>
                <a:gdLst/>
                <a:ahLst/>
                <a:cxnLst>
                  <a:cxn ang="0">
                    <a:pos x="1592" y="248"/>
                  </a:cxn>
                  <a:cxn ang="0">
                    <a:pos x="2148" y="120"/>
                  </a:cxn>
                  <a:cxn ang="0">
                    <a:pos x="19" y="0"/>
                  </a:cxn>
                  <a:cxn ang="0">
                    <a:pos x="3726" y="1"/>
                  </a:cxn>
                  <a:cxn ang="0">
                    <a:pos x="3735" y="6"/>
                  </a:cxn>
                  <a:cxn ang="0">
                    <a:pos x="3739" y="17"/>
                  </a:cxn>
                  <a:cxn ang="0">
                    <a:pos x="3738" y="25"/>
                  </a:cxn>
                  <a:cxn ang="0">
                    <a:pos x="3735" y="40"/>
                  </a:cxn>
                  <a:cxn ang="0">
                    <a:pos x="3727" y="69"/>
                  </a:cxn>
                  <a:cxn ang="0">
                    <a:pos x="3711" y="106"/>
                  </a:cxn>
                  <a:cxn ang="0">
                    <a:pos x="3688" y="149"/>
                  </a:cxn>
                  <a:cxn ang="0">
                    <a:pos x="3657" y="196"/>
                  </a:cxn>
                  <a:cxn ang="0">
                    <a:pos x="3614" y="242"/>
                  </a:cxn>
                  <a:cxn ang="0">
                    <a:pos x="3559" y="286"/>
                  </a:cxn>
                  <a:cxn ang="0">
                    <a:pos x="3490" y="323"/>
                  </a:cxn>
                  <a:cxn ang="0">
                    <a:pos x="3407" y="351"/>
                  </a:cxn>
                  <a:cxn ang="0">
                    <a:pos x="3306" y="366"/>
                  </a:cxn>
                  <a:cxn ang="0">
                    <a:pos x="490" y="368"/>
                  </a:cxn>
                  <a:cxn ang="0">
                    <a:pos x="381" y="360"/>
                  </a:cxn>
                  <a:cxn ang="0">
                    <a:pos x="289" y="339"/>
                  </a:cxn>
                  <a:cxn ang="0">
                    <a:pos x="213" y="306"/>
                  </a:cxn>
                  <a:cxn ang="0">
                    <a:pos x="152" y="265"/>
                  </a:cxn>
                  <a:cxn ang="0">
                    <a:pos x="103" y="220"/>
                  </a:cxn>
                  <a:cxn ang="0">
                    <a:pos x="66" y="173"/>
                  </a:cxn>
                  <a:cxn ang="0">
                    <a:pos x="39" y="128"/>
                  </a:cxn>
                  <a:cxn ang="0">
                    <a:pos x="19" y="87"/>
                  </a:cxn>
                  <a:cxn ang="0">
                    <a:pos x="8" y="53"/>
                  </a:cxn>
                  <a:cxn ang="0">
                    <a:pos x="2" y="30"/>
                  </a:cxn>
                  <a:cxn ang="0">
                    <a:pos x="0" y="22"/>
                  </a:cxn>
                  <a:cxn ang="0">
                    <a:pos x="1" y="14"/>
                  </a:cxn>
                  <a:cxn ang="0">
                    <a:pos x="5" y="6"/>
                  </a:cxn>
                  <a:cxn ang="0">
                    <a:pos x="14" y="1"/>
                  </a:cxn>
                </a:cxnLst>
                <a:rect l="0" t="0" r="r" b="b"/>
                <a:pathLst>
                  <a:path w="3739" h="368">
                    <a:moveTo>
                      <a:pt x="1592" y="120"/>
                    </a:moveTo>
                    <a:lnTo>
                      <a:pt x="1592" y="248"/>
                    </a:lnTo>
                    <a:lnTo>
                      <a:pt x="2148" y="248"/>
                    </a:lnTo>
                    <a:lnTo>
                      <a:pt x="2148" y="120"/>
                    </a:lnTo>
                    <a:lnTo>
                      <a:pt x="1592" y="120"/>
                    </a:lnTo>
                    <a:close/>
                    <a:moveTo>
                      <a:pt x="19" y="0"/>
                    </a:moveTo>
                    <a:lnTo>
                      <a:pt x="3720" y="0"/>
                    </a:lnTo>
                    <a:lnTo>
                      <a:pt x="3726" y="1"/>
                    </a:lnTo>
                    <a:lnTo>
                      <a:pt x="3730" y="3"/>
                    </a:lnTo>
                    <a:lnTo>
                      <a:pt x="3735" y="6"/>
                    </a:lnTo>
                    <a:lnTo>
                      <a:pt x="3738" y="11"/>
                    </a:lnTo>
                    <a:lnTo>
                      <a:pt x="3739" y="17"/>
                    </a:lnTo>
                    <a:lnTo>
                      <a:pt x="3739" y="22"/>
                    </a:lnTo>
                    <a:lnTo>
                      <a:pt x="3738" y="25"/>
                    </a:lnTo>
                    <a:lnTo>
                      <a:pt x="3737" y="30"/>
                    </a:lnTo>
                    <a:lnTo>
                      <a:pt x="3735" y="40"/>
                    </a:lnTo>
                    <a:lnTo>
                      <a:pt x="3732" y="53"/>
                    </a:lnTo>
                    <a:lnTo>
                      <a:pt x="3727" y="69"/>
                    </a:lnTo>
                    <a:lnTo>
                      <a:pt x="3720" y="87"/>
                    </a:lnTo>
                    <a:lnTo>
                      <a:pt x="3711" y="106"/>
                    </a:lnTo>
                    <a:lnTo>
                      <a:pt x="3701" y="128"/>
                    </a:lnTo>
                    <a:lnTo>
                      <a:pt x="3688" y="149"/>
                    </a:lnTo>
                    <a:lnTo>
                      <a:pt x="3674" y="173"/>
                    </a:lnTo>
                    <a:lnTo>
                      <a:pt x="3657" y="196"/>
                    </a:lnTo>
                    <a:lnTo>
                      <a:pt x="3637" y="220"/>
                    </a:lnTo>
                    <a:lnTo>
                      <a:pt x="3614" y="242"/>
                    </a:lnTo>
                    <a:lnTo>
                      <a:pt x="3589" y="265"/>
                    </a:lnTo>
                    <a:lnTo>
                      <a:pt x="3559" y="286"/>
                    </a:lnTo>
                    <a:lnTo>
                      <a:pt x="3526" y="306"/>
                    </a:lnTo>
                    <a:lnTo>
                      <a:pt x="3490" y="323"/>
                    </a:lnTo>
                    <a:lnTo>
                      <a:pt x="3450" y="339"/>
                    </a:lnTo>
                    <a:lnTo>
                      <a:pt x="3407" y="351"/>
                    </a:lnTo>
                    <a:lnTo>
                      <a:pt x="3358" y="360"/>
                    </a:lnTo>
                    <a:lnTo>
                      <a:pt x="3306" y="366"/>
                    </a:lnTo>
                    <a:lnTo>
                      <a:pt x="3249" y="368"/>
                    </a:lnTo>
                    <a:lnTo>
                      <a:pt x="490" y="368"/>
                    </a:lnTo>
                    <a:lnTo>
                      <a:pt x="433" y="366"/>
                    </a:lnTo>
                    <a:lnTo>
                      <a:pt x="381" y="360"/>
                    </a:lnTo>
                    <a:lnTo>
                      <a:pt x="332" y="351"/>
                    </a:lnTo>
                    <a:lnTo>
                      <a:pt x="289" y="339"/>
                    </a:lnTo>
                    <a:lnTo>
                      <a:pt x="250" y="323"/>
                    </a:lnTo>
                    <a:lnTo>
                      <a:pt x="213" y="306"/>
                    </a:lnTo>
                    <a:lnTo>
                      <a:pt x="180" y="286"/>
                    </a:lnTo>
                    <a:lnTo>
                      <a:pt x="152" y="265"/>
                    </a:lnTo>
                    <a:lnTo>
                      <a:pt x="126" y="242"/>
                    </a:lnTo>
                    <a:lnTo>
                      <a:pt x="103" y="220"/>
                    </a:lnTo>
                    <a:lnTo>
                      <a:pt x="83" y="196"/>
                    </a:lnTo>
                    <a:lnTo>
                      <a:pt x="66" y="173"/>
                    </a:lnTo>
                    <a:lnTo>
                      <a:pt x="51" y="149"/>
                    </a:lnTo>
                    <a:lnTo>
                      <a:pt x="39" y="128"/>
                    </a:lnTo>
                    <a:lnTo>
                      <a:pt x="28" y="106"/>
                    </a:lnTo>
                    <a:lnTo>
                      <a:pt x="19" y="87"/>
                    </a:lnTo>
                    <a:lnTo>
                      <a:pt x="12" y="69"/>
                    </a:lnTo>
                    <a:lnTo>
                      <a:pt x="8" y="53"/>
                    </a:lnTo>
                    <a:lnTo>
                      <a:pt x="5" y="40"/>
                    </a:lnTo>
                    <a:lnTo>
                      <a:pt x="2" y="30"/>
                    </a:lnTo>
                    <a:lnTo>
                      <a:pt x="1" y="25"/>
                    </a:lnTo>
                    <a:lnTo>
                      <a:pt x="0" y="22"/>
                    </a:lnTo>
                    <a:lnTo>
                      <a:pt x="0" y="18"/>
                    </a:lnTo>
                    <a:lnTo>
                      <a:pt x="1" y="14"/>
                    </a:lnTo>
                    <a:lnTo>
                      <a:pt x="2" y="10"/>
                    </a:lnTo>
                    <a:lnTo>
                      <a:pt x="5" y="6"/>
                    </a:lnTo>
                    <a:lnTo>
                      <a:pt x="9" y="3"/>
                    </a:lnTo>
                    <a:lnTo>
                      <a:pt x="14"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
              <p:cNvSpPr>
                <a:spLocks noEditPoints="1"/>
              </p:cNvSpPr>
              <p:nvPr/>
            </p:nvSpPr>
            <p:spPr bwMode="auto">
              <a:xfrm>
                <a:off x="6989456" y="753756"/>
                <a:ext cx="817564" cy="515939"/>
              </a:xfrm>
              <a:custGeom>
                <a:avLst/>
                <a:gdLst/>
                <a:ahLst/>
                <a:cxnLst>
                  <a:cxn ang="0">
                    <a:pos x="269" y="269"/>
                  </a:cxn>
                  <a:cxn ang="0">
                    <a:pos x="269" y="1686"/>
                  </a:cxn>
                  <a:cxn ang="0">
                    <a:pos x="2817" y="1686"/>
                  </a:cxn>
                  <a:cxn ang="0">
                    <a:pos x="2817" y="269"/>
                  </a:cxn>
                  <a:cxn ang="0">
                    <a:pos x="269" y="269"/>
                  </a:cxn>
                  <a:cxn ang="0">
                    <a:pos x="77" y="0"/>
                  </a:cxn>
                  <a:cxn ang="0">
                    <a:pos x="3009" y="0"/>
                  </a:cxn>
                  <a:cxn ang="0">
                    <a:pos x="3029" y="3"/>
                  </a:cxn>
                  <a:cxn ang="0">
                    <a:pos x="3048" y="10"/>
                  </a:cxn>
                  <a:cxn ang="0">
                    <a:pos x="3063" y="22"/>
                  </a:cxn>
                  <a:cxn ang="0">
                    <a:pos x="3076" y="38"/>
                  </a:cxn>
                  <a:cxn ang="0">
                    <a:pos x="3083" y="56"/>
                  </a:cxn>
                  <a:cxn ang="0">
                    <a:pos x="3086" y="77"/>
                  </a:cxn>
                  <a:cxn ang="0">
                    <a:pos x="3086" y="1878"/>
                  </a:cxn>
                  <a:cxn ang="0">
                    <a:pos x="3083" y="1898"/>
                  </a:cxn>
                  <a:cxn ang="0">
                    <a:pos x="3076" y="1917"/>
                  </a:cxn>
                  <a:cxn ang="0">
                    <a:pos x="3063" y="1932"/>
                  </a:cxn>
                  <a:cxn ang="0">
                    <a:pos x="3048" y="1945"/>
                  </a:cxn>
                  <a:cxn ang="0">
                    <a:pos x="3029" y="1953"/>
                  </a:cxn>
                  <a:cxn ang="0">
                    <a:pos x="3009" y="1955"/>
                  </a:cxn>
                  <a:cxn ang="0">
                    <a:pos x="77" y="1955"/>
                  </a:cxn>
                  <a:cxn ang="0">
                    <a:pos x="56" y="1953"/>
                  </a:cxn>
                  <a:cxn ang="0">
                    <a:pos x="37" y="1945"/>
                  </a:cxn>
                  <a:cxn ang="0">
                    <a:pos x="22" y="1932"/>
                  </a:cxn>
                  <a:cxn ang="0">
                    <a:pos x="10" y="1917"/>
                  </a:cxn>
                  <a:cxn ang="0">
                    <a:pos x="2" y="1898"/>
                  </a:cxn>
                  <a:cxn ang="0">
                    <a:pos x="0" y="1878"/>
                  </a:cxn>
                  <a:cxn ang="0">
                    <a:pos x="0" y="77"/>
                  </a:cxn>
                  <a:cxn ang="0">
                    <a:pos x="2" y="56"/>
                  </a:cxn>
                  <a:cxn ang="0">
                    <a:pos x="10" y="38"/>
                  </a:cxn>
                  <a:cxn ang="0">
                    <a:pos x="22" y="22"/>
                  </a:cxn>
                  <a:cxn ang="0">
                    <a:pos x="37" y="10"/>
                  </a:cxn>
                  <a:cxn ang="0">
                    <a:pos x="56" y="3"/>
                  </a:cxn>
                  <a:cxn ang="0">
                    <a:pos x="77" y="0"/>
                  </a:cxn>
                </a:cxnLst>
                <a:rect l="0" t="0" r="r" b="b"/>
                <a:pathLst>
                  <a:path w="3086" h="1955">
                    <a:moveTo>
                      <a:pt x="269" y="269"/>
                    </a:moveTo>
                    <a:lnTo>
                      <a:pt x="269" y="1686"/>
                    </a:lnTo>
                    <a:lnTo>
                      <a:pt x="2817" y="1686"/>
                    </a:lnTo>
                    <a:lnTo>
                      <a:pt x="2817" y="269"/>
                    </a:lnTo>
                    <a:lnTo>
                      <a:pt x="269" y="269"/>
                    </a:lnTo>
                    <a:close/>
                    <a:moveTo>
                      <a:pt x="77" y="0"/>
                    </a:moveTo>
                    <a:lnTo>
                      <a:pt x="3009" y="0"/>
                    </a:lnTo>
                    <a:lnTo>
                      <a:pt x="3029" y="3"/>
                    </a:lnTo>
                    <a:lnTo>
                      <a:pt x="3048" y="10"/>
                    </a:lnTo>
                    <a:lnTo>
                      <a:pt x="3063" y="22"/>
                    </a:lnTo>
                    <a:lnTo>
                      <a:pt x="3076" y="38"/>
                    </a:lnTo>
                    <a:lnTo>
                      <a:pt x="3083" y="56"/>
                    </a:lnTo>
                    <a:lnTo>
                      <a:pt x="3086" y="77"/>
                    </a:lnTo>
                    <a:lnTo>
                      <a:pt x="3086" y="1878"/>
                    </a:lnTo>
                    <a:lnTo>
                      <a:pt x="3083" y="1898"/>
                    </a:lnTo>
                    <a:lnTo>
                      <a:pt x="3076" y="1917"/>
                    </a:lnTo>
                    <a:lnTo>
                      <a:pt x="3063" y="1932"/>
                    </a:lnTo>
                    <a:lnTo>
                      <a:pt x="3048" y="1945"/>
                    </a:lnTo>
                    <a:lnTo>
                      <a:pt x="3029" y="1953"/>
                    </a:lnTo>
                    <a:lnTo>
                      <a:pt x="3009" y="1955"/>
                    </a:lnTo>
                    <a:lnTo>
                      <a:pt x="77" y="1955"/>
                    </a:lnTo>
                    <a:lnTo>
                      <a:pt x="56" y="1953"/>
                    </a:lnTo>
                    <a:lnTo>
                      <a:pt x="37" y="1945"/>
                    </a:lnTo>
                    <a:lnTo>
                      <a:pt x="22" y="1932"/>
                    </a:lnTo>
                    <a:lnTo>
                      <a:pt x="10" y="1917"/>
                    </a:lnTo>
                    <a:lnTo>
                      <a:pt x="2" y="1898"/>
                    </a:lnTo>
                    <a:lnTo>
                      <a:pt x="0" y="1878"/>
                    </a:lnTo>
                    <a:lnTo>
                      <a:pt x="0" y="77"/>
                    </a:lnTo>
                    <a:lnTo>
                      <a:pt x="2" y="56"/>
                    </a:lnTo>
                    <a:lnTo>
                      <a:pt x="10" y="38"/>
                    </a:lnTo>
                    <a:lnTo>
                      <a:pt x="22" y="22"/>
                    </a:lnTo>
                    <a:lnTo>
                      <a:pt x="37" y="10"/>
                    </a:lnTo>
                    <a:lnTo>
                      <a:pt x="56" y="3"/>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US Consumer Mobile | Concept A</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78</a:t>
            </a:fld>
            <a:endParaRPr lang="en-US" dirty="0">
              <a:solidFill>
                <a:prstClr val="white"/>
              </a:solidFill>
            </a:endParaRPr>
          </a:p>
        </p:txBody>
      </p:sp>
      <p:sp>
        <p:nvSpPr>
          <p:cNvPr id="10" name="TextBox 9"/>
          <p:cNvSpPr txBox="1"/>
          <p:nvPr/>
        </p:nvSpPr>
        <p:spPr>
          <a:xfrm>
            <a:off x="2028541" y="4307047"/>
            <a:ext cx="1381125" cy="270610"/>
          </a:xfrm>
          <a:prstGeom prst="rect">
            <a:avLst/>
          </a:prstGeom>
          <a:noFill/>
        </p:spPr>
        <p:txBody>
          <a:bodyPr vert="horz" wrap="square" lIns="0" tIns="0" rIns="0" bIns="0" rtlCol="0">
            <a:noAutofit/>
          </a:bodyPr>
          <a:lstStyle/>
          <a:p>
            <a:pPr algn="ctr"/>
            <a:r>
              <a:rPr lang="en-US" sz="1200" b="1" dirty="0">
                <a:solidFill>
                  <a:srgbClr val="003C71"/>
                </a:solidFill>
              </a:rPr>
              <a:t>A1</a:t>
            </a:r>
          </a:p>
        </p:txBody>
      </p:sp>
      <p:sp>
        <p:nvSpPr>
          <p:cNvPr id="11" name="TextBox 10"/>
          <p:cNvSpPr txBox="1"/>
          <p:nvPr/>
        </p:nvSpPr>
        <p:spPr>
          <a:xfrm>
            <a:off x="3832629" y="4307047"/>
            <a:ext cx="1381125" cy="270610"/>
          </a:xfrm>
          <a:prstGeom prst="rect">
            <a:avLst/>
          </a:prstGeom>
          <a:noFill/>
        </p:spPr>
        <p:txBody>
          <a:bodyPr vert="horz" wrap="square" lIns="0" tIns="0" rIns="0" bIns="0" rtlCol="0">
            <a:noAutofit/>
          </a:bodyPr>
          <a:lstStyle/>
          <a:p>
            <a:pPr algn="ctr"/>
            <a:r>
              <a:rPr lang="en-US" sz="1200" b="1" dirty="0">
                <a:solidFill>
                  <a:srgbClr val="003C71"/>
                </a:solidFill>
              </a:rPr>
              <a:t>A2</a:t>
            </a:r>
          </a:p>
        </p:txBody>
      </p:sp>
      <p:sp>
        <p:nvSpPr>
          <p:cNvPr id="12" name="TextBox 11"/>
          <p:cNvSpPr txBox="1"/>
          <p:nvPr/>
        </p:nvSpPr>
        <p:spPr>
          <a:xfrm>
            <a:off x="5673293" y="4307047"/>
            <a:ext cx="1381125" cy="270610"/>
          </a:xfrm>
          <a:prstGeom prst="rect">
            <a:avLst/>
          </a:prstGeom>
          <a:noFill/>
        </p:spPr>
        <p:txBody>
          <a:bodyPr vert="horz" wrap="square" lIns="0" tIns="0" rIns="0" bIns="0" rtlCol="0">
            <a:noAutofit/>
          </a:bodyPr>
          <a:lstStyle/>
          <a:p>
            <a:pPr algn="ctr"/>
            <a:r>
              <a:rPr lang="en-US" sz="1200" b="1" dirty="0">
                <a:solidFill>
                  <a:srgbClr val="003C71"/>
                </a:solidFill>
              </a:rPr>
              <a:t>A3</a:t>
            </a:r>
          </a:p>
        </p:txBody>
      </p:sp>
      <p:pic>
        <p:nvPicPr>
          <p:cNvPr id="129027" name="Picture 3" descr="\\10.1.11.169\Projects\122_Sack\122-151417 Intel - Intel Security UI Design (Quant)\2_Project Design\Questionnaire\Exhibits &amp; Stimuli\USConsumerMobile_A3.png"/>
          <p:cNvPicPr>
            <a:picLocks noChangeAspect="1" noChangeArrowheads="1"/>
          </p:cNvPicPr>
          <p:nvPr/>
        </p:nvPicPr>
        <p:blipFill>
          <a:blip r:embed="rId6" cstate="screen"/>
          <a:srcRect/>
          <a:stretch>
            <a:fillRect/>
          </a:stretch>
        </p:blipFill>
        <p:spPr bwMode="auto">
          <a:xfrm>
            <a:off x="5441973" y="1047494"/>
            <a:ext cx="1739975" cy="3259553"/>
          </a:xfrm>
          <a:prstGeom prst="rect">
            <a:avLst/>
          </a:prstGeom>
          <a:noFill/>
        </p:spPr>
      </p:pic>
      <p:pic>
        <p:nvPicPr>
          <p:cNvPr id="129028" name="Picture 4" descr="\\10.1.11.169\Projects\122_Sack\122-151417 Intel - Intel Security UI Design (Quant)\2_Project Design\Questionnaire\Exhibits &amp; Stimuli\USConsumerMobile_A1.png"/>
          <p:cNvPicPr>
            <a:picLocks noChangeAspect="1" noChangeArrowheads="1"/>
          </p:cNvPicPr>
          <p:nvPr/>
        </p:nvPicPr>
        <p:blipFill>
          <a:blip r:embed="rId7" cstate="screen"/>
          <a:srcRect/>
          <a:stretch>
            <a:fillRect/>
          </a:stretch>
        </p:blipFill>
        <p:spPr bwMode="auto">
          <a:xfrm>
            <a:off x="1888882" y="1120646"/>
            <a:ext cx="1655276" cy="3100884"/>
          </a:xfrm>
          <a:prstGeom prst="rect">
            <a:avLst/>
          </a:prstGeom>
          <a:noFill/>
        </p:spPr>
      </p:pic>
      <p:pic>
        <p:nvPicPr>
          <p:cNvPr id="129029" name="Picture 5" descr="\\10.1.11.169\Projects\122_Sack\122-151417 Intel - Intel Security UI Design (Quant)\2_Project Design\Questionnaire\Exhibits &amp; Stimuli\USConsumerMobile_A2.png"/>
          <p:cNvPicPr>
            <a:picLocks noChangeAspect="1" noChangeArrowheads="1"/>
          </p:cNvPicPr>
          <p:nvPr/>
        </p:nvPicPr>
        <p:blipFill>
          <a:blip r:embed="rId8" cstate="screen"/>
          <a:srcRect/>
          <a:stretch>
            <a:fillRect/>
          </a:stretch>
        </p:blipFill>
        <p:spPr bwMode="auto">
          <a:xfrm>
            <a:off x="3710478" y="1172451"/>
            <a:ext cx="1600355" cy="2997997"/>
          </a:xfrm>
          <a:prstGeom prst="rect">
            <a:avLst/>
          </a:prstGeom>
          <a:noFill/>
        </p:spPr>
      </p:pic>
      <p:grpSp>
        <p:nvGrpSpPr>
          <p:cNvPr id="2" name="Group 20"/>
          <p:cNvGrpSpPr/>
          <p:nvPr/>
        </p:nvGrpSpPr>
        <p:grpSpPr>
          <a:xfrm>
            <a:off x="8515589" y="88900"/>
            <a:ext cx="501412" cy="738235"/>
            <a:chOff x="8515589" y="88900"/>
            <a:chExt cx="501412" cy="738235"/>
          </a:xfrm>
        </p:grpSpPr>
        <p:grpSp>
          <p:nvGrpSpPr>
            <p:cNvPr id="3" name="Group 32"/>
            <p:cNvGrpSpPr/>
            <p:nvPr/>
          </p:nvGrpSpPr>
          <p:grpSpPr>
            <a:xfrm>
              <a:off x="8611936" y="472525"/>
              <a:ext cx="308720" cy="354610"/>
              <a:chOff x="5064151" y="325441"/>
              <a:chExt cx="457202" cy="474666"/>
            </a:xfrm>
            <a:solidFill>
              <a:schemeClr val="accent2">
                <a:lumMod val="75000"/>
              </a:schemeClr>
            </a:solidFill>
          </p:grpSpPr>
          <p:sp>
            <p:nvSpPr>
              <p:cNvPr id="24"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3" name="Picture 3" descr="C:\Users\cmitchell\Desktop\USA-Flag.jpg"/>
            <p:cNvPicPr>
              <a:picLocks noChangeAspect="1" noChangeArrowheads="1"/>
            </p:cNvPicPr>
            <p:nvPr/>
          </p:nvPicPr>
          <p:blipFill>
            <a:blip r:embed="rId9" cstate="screen"/>
            <a:srcRect/>
            <a:stretch>
              <a:fillRect/>
            </a:stretch>
          </p:blipFill>
          <p:spPr bwMode="auto">
            <a:xfrm>
              <a:off x="8515589" y="88900"/>
              <a:ext cx="501412" cy="302017"/>
            </a:xfrm>
            <a:prstGeom prst="rect">
              <a:avLst/>
            </a:prstGeom>
            <a:noFill/>
          </p:spPr>
        </p:pic>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0051" name="Picture 3" descr="\\10.1.11.169\Projects\122_Sack\122-151417 Intel - Intel Security UI Design (Quant)\2_Project Design\Questionnaire\Exhibits &amp; Stimuli\USConsumerMobile_B3.png"/>
          <p:cNvPicPr>
            <a:picLocks noChangeAspect="1" noChangeArrowheads="1"/>
          </p:cNvPicPr>
          <p:nvPr/>
        </p:nvPicPr>
        <p:blipFill>
          <a:blip r:embed="rId6" cstate="screen"/>
          <a:srcRect/>
          <a:stretch>
            <a:fillRect/>
          </a:stretch>
        </p:blipFill>
        <p:spPr bwMode="auto">
          <a:xfrm>
            <a:off x="5438775" y="1000124"/>
            <a:ext cx="1774497" cy="3324225"/>
          </a:xfrm>
          <a:prstGeom prst="rect">
            <a:avLst/>
          </a:prstGeom>
          <a:noFill/>
        </p:spPr>
      </p:pic>
      <p:pic>
        <p:nvPicPr>
          <p:cNvPr id="130052" name="Picture 4" descr="\\10.1.11.169\Projects\122_Sack\122-151417 Intel - Intel Security UI Design (Quant)\2_Project Design\Questionnaire\Exhibits &amp; Stimuli\USConsumerMobile_B1.png"/>
          <p:cNvPicPr>
            <a:picLocks noChangeAspect="1" noChangeArrowheads="1"/>
          </p:cNvPicPr>
          <p:nvPr/>
        </p:nvPicPr>
        <p:blipFill>
          <a:blip r:embed="rId7" cstate="screen"/>
          <a:srcRect/>
          <a:stretch>
            <a:fillRect/>
          </a:stretch>
        </p:blipFill>
        <p:spPr bwMode="auto">
          <a:xfrm>
            <a:off x="1877509" y="1066800"/>
            <a:ext cx="1677891" cy="3143250"/>
          </a:xfrm>
          <a:prstGeom prst="rect">
            <a:avLst/>
          </a:prstGeom>
          <a:noFill/>
        </p:spPr>
      </p:pic>
      <p:pic>
        <p:nvPicPr>
          <p:cNvPr id="130053" name="Picture 5" descr="\\10.1.11.169\Projects\122_Sack\122-151417 Intel - Intel Security UI Design (Quant)\2_Project Design\Questionnaire\Exhibits &amp; Stimuli\USConsumerMobile_B2.png"/>
          <p:cNvPicPr>
            <a:picLocks noChangeAspect="1" noChangeArrowheads="1"/>
          </p:cNvPicPr>
          <p:nvPr/>
        </p:nvPicPr>
        <p:blipFill>
          <a:blip r:embed="rId8" cstate="screen"/>
          <a:srcRect/>
          <a:stretch>
            <a:fillRect/>
          </a:stretch>
        </p:blipFill>
        <p:spPr bwMode="auto">
          <a:xfrm>
            <a:off x="3691835" y="1133476"/>
            <a:ext cx="1616878" cy="3028950"/>
          </a:xfrm>
          <a:prstGeom prst="rect">
            <a:avLst/>
          </a:prstGeom>
          <a:noFill/>
        </p:spPr>
      </p:pic>
      <p:sp>
        <p:nvSpPr>
          <p:cNvPr id="6" name="Title 5"/>
          <p:cNvSpPr>
            <a:spLocks noGrp="1"/>
          </p:cNvSpPr>
          <p:nvPr>
            <p:ph type="title"/>
          </p:nvPr>
        </p:nvSpPr>
        <p:spPr/>
        <p:txBody>
          <a:bodyPr/>
          <a:lstStyle/>
          <a:p>
            <a:r>
              <a:rPr lang="en-US" dirty="0"/>
              <a:t>US Consumer Mobile | Concept B</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79</a:t>
            </a:fld>
            <a:endParaRPr lang="en-US" dirty="0">
              <a:solidFill>
                <a:prstClr val="white"/>
              </a:solidFill>
            </a:endParaRPr>
          </a:p>
        </p:txBody>
      </p:sp>
      <p:sp>
        <p:nvSpPr>
          <p:cNvPr id="10" name="TextBox 9"/>
          <p:cNvSpPr txBox="1"/>
          <p:nvPr/>
        </p:nvSpPr>
        <p:spPr>
          <a:xfrm>
            <a:off x="2028541" y="4307047"/>
            <a:ext cx="1381125" cy="270610"/>
          </a:xfrm>
          <a:prstGeom prst="rect">
            <a:avLst/>
          </a:prstGeom>
          <a:noFill/>
        </p:spPr>
        <p:txBody>
          <a:bodyPr vert="horz" wrap="square" lIns="0" tIns="0" rIns="0" bIns="0" rtlCol="0">
            <a:noAutofit/>
          </a:bodyPr>
          <a:lstStyle/>
          <a:p>
            <a:pPr algn="ctr"/>
            <a:r>
              <a:rPr lang="en-US" sz="1200" b="1" dirty="0">
                <a:solidFill>
                  <a:srgbClr val="003C71"/>
                </a:solidFill>
              </a:rPr>
              <a:t>B1</a:t>
            </a:r>
          </a:p>
        </p:txBody>
      </p:sp>
      <p:sp>
        <p:nvSpPr>
          <p:cNvPr id="11" name="TextBox 10"/>
          <p:cNvSpPr txBox="1"/>
          <p:nvPr/>
        </p:nvSpPr>
        <p:spPr>
          <a:xfrm>
            <a:off x="3832629" y="4307047"/>
            <a:ext cx="1381125" cy="270610"/>
          </a:xfrm>
          <a:prstGeom prst="rect">
            <a:avLst/>
          </a:prstGeom>
          <a:noFill/>
        </p:spPr>
        <p:txBody>
          <a:bodyPr vert="horz" wrap="square" lIns="0" tIns="0" rIns="0" bIns="0" rtlCol="0">
            <a:noAutofit/>
          </a:bodyPr>
          <a:lstStyle/>
          <a:p>
            <a:pPr algn="ctr"/>
            <a:r>
              <a:rPr lang="en-US" sz="1200" b="1" dirty="0">
                <a:solidFill>
                  <a:srgbClr val="003C71"/>
                </a:solidFill>
              </a:rPr>
              <a:t>B2</a:t>
            </a:r>
          </a:p>
        </p:txBody>
      </p:sp>
      <p:sp>
        <p:nvSpPr>
          <p:cNvPr id="12" name="TextBox 11"/>
          <p:cNvSpPr txBox="1"/>
          <p:nvPr/>
        </p:nvSpPr>
        <p:spPr>
          <a:xfrm>
            <a:off x="5673293" y="4307047"/>
            <a:ext cx="1381125" cy="270610"/>
          </a:xfrm>
          <a:prstGeom prst="rect">
            <a:avLst/>
          </a:prstGeom>
          <a:noFill/>
        </p:spPr>
        <p:txBody>
          <a:bodyPr vert="horz" wrap="square" lIns="0" tIns="0" rIns="0" bIns="0" rtlCol="0">
            <a:noAutofit/>
          </a:bodyPr>
          <a:lstStyle/>
          <a:p>
            <a:pPr algn="ctr"/>
            <a:r>
              <a:rPr lang="en-US" sz="1200" b="1" dirty="0">
                <a:solidFill>
                  <a:srgbClr val="003C71"/>
                </a:solidFill>
              </a:rPr>
              <a:t>B3</a:t>
            </a:r>
          </a:p>
        </p:txBody>
      </p:sp>
      <p:grpSp>
        <p:nvGrpSpPr>
          <p:cNvPr id="2" name="Group 20"/>
          <p:cNvGrpSpPr/>
          <p:nvPr/>
        </p:nvGrpSpPr>
        <p:grpSpPr>
          <a:xfrm>
            <a:off x="8515589" y="88900"/>
            <a:ext cx="501412" cy="738235"/>
            <a:chOff x="8515589" y="88900"/>
            <a:chExt cx="501412" cy="738235"/>
          </a:xfrm>
        </p:grpSpPr>
        <p:grpSp>
          <p:nvGrpSpPr>
            <p:cNvPr id="3" name="Group 32"/>
            <p:cNvGrpSpPr/>
            <p:nvPr/>
          </p:nvGrpSpPr>
          <p:grpSpPr>
            <a:xfrm>
              <a:off x="8611936" y="472525"/>
              <a:ext cx="308720" cy="354610"/>
              <a:chOff x="5064151" y="325441"/>
              <a:chExt cx="457202" cy="474666"/>
            </a:xfrm>
            <a:solidFill>
              <a:schemeClr val="accent2">
                <a:lumMod val="75000"/>
              </a:schemeClr>
            </a:solidFill>
          </p:grpSpPr>
          <p:sp>
            <p:nvSpPr>
              <p:cNvPr id="24"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3" name="Picture 3" descr="C:\Users\cmitchell\Desktop\USA-Flag.jpg"/>
            <p:cNvPicPr>
              <a:picLocks noChangeAspect="1" noChangeArrowheads="1"/>
            </p:cNvPicPr>
            <p:nvPr/>
          </p:nvPicPr>
          <p:blipFill>
            <a:blip r:embed="rId9" cstate="screen"/>
            <a:srcRect/>
            <a:stretch>
              <a:fillRect/>
            </a:stretch>
          </p:blipFill>
          <p:spPr bwMode="auto">
            <a:xfrm>
              <a:off x="8515589" y="88900"/>
              <a:ext cx="501412" cy="302017"/>
            </a:xfrm>
            <a:prstGeom prst="rect">
              <a:avLst/>
            </a:prstGeom>
            <a:noFill/>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a:t>Quantitative Phase Summary</a:t>
            </a:r>
          </a:p>
        </p:txBody>
      </p:sp>
      <p:sp>
        <p:nvSpPr>
          <p:cNvPr id="3" name="Slide Number Placeholder 2"/>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a:t>
            </a:fld>
            <a:endParaRPr lang="en-US" dirty="0">
              <a:solidFill>
                <a:prstClr val="white"/>
              </a:solidFill>
            </a:endParaRPr>
          </a:p>
        </p:txBody>
      </p:sp>
      <p:grpSp>
        <p:nvGrpSpPr>
          <p:cNvPr id="2" name="Group 18"/>
          <p:cNvGrpSpPr/>
          <p:nvPr/>
        </p:nvGrpSpPr>
        <p:grpSpPr>
          <a:xfrm>
            <a:off x="324827" y="977014"/>
            <a:ext cx="8619250" cy="2023257"/>
            <a:chOff x="312056" y="2313971"/>
            <a:chExt cx="8619250" cy="2023257"/>
          </a:xfrm>
        </p:grpSpPr>
        <p:sp>
          <p:nvSpPr>
            <p:cNvPr id="11" name="Rounded Rectangle 10"/>
            <p:cNvSpPr/>
            <p:nvPr/>
          </p:nvSpPr>
          <p:spPr>
            <a:xfrm>
              <a:off x="312056" y="2313971"/>
              <a:ext cx="8585200" cy="2023257"/>
            </a:xfrm>
            <a:prstGeom prst="roundRect">
              <a:avLst>
                <a:gd name="adj" fmla="val 813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319316" y="2333070"/>
              <a:ext cx="8611990" cy="292388"/>
            </a:xfrm>
            <a:prstGeom prst="rect">
              <a:avLst/>
            </a:prstGeom>
          </p:spPr>
          <p:txBody>
            <a:bodyPr wrap="square">
              <a:spAutoFit/>
            </a:bodyPr>
            <a:lstStyle/>
            <a:p>
              <a:pPr marL="228600" lvl="0" indent="-171450" algn="ctr" fontAlgn="base">
                <a:spcBef>
                  <a:spcPct val="0"/>
                </a:spcBef>
                <a:spcAft>
                  <a:spcPts val="300"/>
                </a:spcAft>
              </a:pPr>
              <a:r>
                <a:rPr lang="en-US" sz="1300" b="1" dirty="0">
                  <a:solidFill>
                    <a:schemeClr val="bg1"/>
                  </a:solidFill>
                </a:rPr>
                <a:t>While all concepts have strengths, C is the strongest overall</a:t>
              </a:r>
            </a:p>
          </p:txBody>
        </p:sp>
      </p:grpSp>
      <p:grpSp>
        <p:nvGrpSpPr>
          <p:cNvPr id="8" name="Group 19"/>
          <p:cNvGrpSpPr/>
          <p:nvPr/>
        </p:nvGrpSpPr>
        <p:grpSpPr>
          <a:xfrm>
            <a:off x="324827" y="3132306"/>
            <a:ext cx="8585200" cy="876172"/>
            <a:chOff x="312056" y="1420412"/>
            <a:chExt cx="8585200" cy="1161163"/>
          </a:xfrm>
        </p:grpSpPr>
        <p:sp>
          <p:nvSpPr>
            <p:cNvPr id="10" name="Rounded Rectangle 9"/>
            <p:cNvSpPr/>
            <p:nvPr/>
          </p:nvSpPr>
          <p:spPr>
            <a:xfrm>
              <a:off x="312056" y="1420412"/>
              <a:ext cx="8585200" cy="1161163"/>
            </a:xfrm>
            <a:prstGeom prst="roundRect">
              <a:avLst>
                <a:gd name="adj" fmla="val 11816"/>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chemeClr val="bg1"/>
                </a:solidFill>
              </a:endParaRPr>
            </a:p>
          </p:txBody>
        </p:sp>
        <p:sp>
          <p:nvSpPr>
            <p:cNvPr id="6" name="Rectangle 5"/>
            <p:cNvSpPr/>
            <p:nvPr/>
          </p:nvSpPr>
          <p:spPr>
            <a:xfrm>
              <a:off x="319316" y="1493162"/>
              <a:ext cx="8527738" cy="769441"/>
            </a:xfrm>
            <a:prstGeom prst="rect">
              <a:avLst/>
            </a:prstGeom>
          </p:spPr>
          <p:txBody>
            <a:bodyPr wrap="square">
              <a:spAutoFit/>
            </a:bodyPr>
            <a:lstStyle/>
            <a:p>
              <a:pPr marL="288925" lvl="1" indent="-290513" fontAlgn="base">
                <a:spcBef>
                  <a:spcPct val="0"/>
                </a:spcBef>
                <a:buFont typeface="Arial" pitchFamily="34" charset="0"/>
                <a:buChar char="•"/>
              </a:pPr>
              <a:r>
                <a:rPr lang="en-US" sz="1100" dirty="0">
                  <a:solidFill>
                    <a:schemeClr val="bg1"/>
                  </a:solidFill>
                </a:rPr>
                <a:t>In general, respondents expect to feel safe and secure when using a security product (similar to Intel Security CBT 2015)</a:t>
              </a:r>
            </a:p>
            <a:p>
              <a:pPr marL="288925" lvl="1" indent="-290513" fontAlgn="base">
                <a:spcBef>
                  <a:spcPct val="0"/>
                </a:spcBef>
                <a:buFont typeface="Arial" pitchFamily="34" charset="0"/>
                <a:buChar char="•"/>
              </a:pPr>
              <a:r>
                <a:rPr lang="en-US" sz="1100" dirty="0">
                  <a:solidFill>
                    <a:schemeClr val="bg1"/>
                  </a:solidFill>
                </a:rPr>
                <a:t>Of emotions tested, these security products are most aligned with “peace of mind” and “confident” (e.g., safe, secure, protected) and align least with amazing and free</a:t>
              </a:r>
            </a:p>
            <a:p>
              <a:pPr marL="288925" lvl="1" indent="-290513" fontAlgn="base">
                <a:spcBef>
                  <a:spcPct val="0"/>
                </a:spcBef>
                <a:buFont typeface="Arial" pitchFamily="34" charset="0"/>
                <a:buChar char="•"/>
              </a:pPr>
              <a:r>
                <a:rPr lang="en-US" sz="1100" dirty="0">
                  <a:solidFill>
                    <a:schemeClr val="bg1"/>
                  </a:solidFill>
                </a:rPr>
                <a:t>Of the attributes tested, Intel Corporate Brand Attribute “smart” is among the top associations in several markets</a:t>
              </a:r>
            </a:p>
          </p:txBody>
        </p:sp>
      </p:grpSp>
      <p:grpSp>
        <p:nvGrpSpPr>
          <p:cNvPr id="9" name="Group 17"/>
          <p:cNvGrpSpPr/>
          <p:nvPr/>
        </p:nvGrpSpPr>
        <p:grpSpPr>
          <a:xfrm>
            <a:off x="334555" y="4130526"/>
            <a:ext cx="8585201" cy="534029"/>
            <a:chOff x="319315" y="3735641"/>
            <a:chExt cx="8585201" cy="534029"/>
          </a:xfrm>
        </p:grpSpPr>
        <p:sp>
          <p:nvSpPr>
            <p:cNvPr id="12" name="Rounded Rectangle 11"/>
            <p:cNvSpPr/>
            <p:nvPr/>
          </p:nvSpPr>
          <p:spPr>
            <a:xfrm>
              <a:off x="319316" y="3735641"/>
              <a:ext cx="8585200" cy="534029"/>
            </a:xfrm>
            <a:prstGeom prst="roundRect">
              <a:avLst>
                <a:gd name="adj" fmla="val 2457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endParaRPr>
            </a:p>
          </p:txBody>
        </p:sp>
        <p:sp>
          <p:nvSpPr>
            <p:cNvPr id="7" name="Rectangle 6"/>
            <p:cNvSpPr/>
            <p:nvPr/>
          </p:nvSpPr>
          <p:spPr>
            <a:xfrm>
              <a:off x="319315" y="3771823"/>
              <a:ext cx="8360227" cy="430887"/>
            </a:xfrm>
            <a:prstGeom prst="rect">
              <a:avLst/>
            </a:prstGeom>
          </p:spPr>
          <p:txBody>
            <a:bodyPr wrap="square">
              <a:spAutoFit/>
            </a:bodyPr>
            <a:lstStyle/>
            <a:p>
              <a:pPr marL="57150" lvl="0" fontAlgn="base">
                <a:spcBef>
                  <a:spcPct val="0"/>
                </a:spcBef>
              </a:pPr>
              <a:r>
                <a:rPr lang="en-US" sz="1100" dirty="0">
                  <a:solidFill>
                    <a:schemeClr val="bg1"/>
                  </a:solidFill>
                </a:rPr>
                <a:t>When describing the products in their own words, consumers focus on what the product would feel like to use (e.g., easy, user-friendly) whereas B2B respondents focus on product functionality (e.g., detecting problems, stopping threats)</a:t>
              </a:r>
            </a:p>
          </p:txBody>
        </p:sp>
      </p:grpSp>
      <p:sp>
        <p:nvSpPr>
          <p:cNvPr id="19" name="Rectangle 18"/>
          <p:cNvSpPr/>
          <p:nvPr/>
        </p:nvSpPr>
        <p:spPr>
          <a:xfrm>
            <a:off x="3296093" y="1282466"/>
            <a:ext cx="3370521" cy="577081"/>
          </a:xfrm>
          <a:prstGeom prst="rect">
            <a:avLst/>
          </a:prstGeom>
        </p:spPr>
        <p:txBody>
          <a:bodyPr wrap="square">
            <a:spAutoFit/>
          </a:bodyPr>
          <a:lstStyle/>
          <a:p>
            <a:pPr marL="0" lvl="2" algn="ctr"/>
            <a:r>
              <a:rPr lang="en-US" sz="1050" dirty="0">
                <a:solidFill>
                  <a:prstClr val="white"/>
                </a:solidFill>
              </a:rPr>
              <a:t>For consumers, A's more simple Welcome / Splash Screen is preferred since many find the images of people in B and C polarizing and unrelatable</a:t>
            </a:r>
          </a:p>
        </p:txBody>
      </p:sp>
      <p:pic>
        <p:nvPicPr>
          <p:cNvPr id="20" name="Picture 4" descr="\\10.1.11.169\Projects\122_Sack\122-151417 Intel - Intel Security UI Design (Quant)\2_Project Design\Questionnaire\Exhibits &amp; Stimuli\USConsumerPC_A1.png"/>
          <p:cNvPicPr>
            <a:picLocks noChangeAspect="1" noChangeArrowheads="1"/>
          </p:cNvPicPr>
          <p:nvPr/>
        </p:nvPicPr>
        <p:blipFill>
          <a:blip r:embed="rId3" cstate="screen"/>
          <a:srcRect/>
          <a:stretch>
            <a:fillRect/>
          </a:stretch>
        </p:blipFill>
        <p:spPr bwMode="auto">
          <a:xfrm>
            <a:off x="4347937" y="1874938"/>
            <a:ext cx="1067046" cy="731520"/>
          </a:xfrm>
          <a:prstGeom prst="rect">
            <a:avLst/>
          </a:prstGeom>
          <a:noFill/>
        </p:spPr>
      </p:pic>
      <p:pic>
        <p:nvPicPr>
          <p:cNvPr id="16" name="Picture 15"/>
          <p:cNvPicPr>
            <a:picLocks noChangeAspect="1"/>
          </p:cNvPicPr>
          <p:nvPr/>
        </p:nvPicPr>
        <p:blipFill>
          <a:blip r:embed="rId4" cstate="screen"/>
          <a:stretch>
            <a:fillRect/>
          </a:stretch>
        </p:blipFill>
        <p:spPr>
          <a:xfrm>
            <a:off x="7306381" y="1874938"/>
            <a:ext cx="1100440" cy="731520"/>
          </a:xfrm>
          <a:prstGeom prst="rect">
            <a:avLst/>
          </a:prstGeom>
          <a:ln>
            <a:solidFill>
              <a:schemeClr val="bg1">
                <a:lumMod val="75000"/>
              </a:schemeClr>
            </a:solidFill>
          </a:ln>
        </p:spPr>
      </p:pic>
      <p:sp>
        <p:nvSpPr>
          <p:cNvPr id="17" name="Rectangle 16"/>
          <p:cNvSpPr/>
          <p:nvPr/>
        </p:nvSpPr>
        <p:spPr>
          <a:xfrm>
            <a:off x="6700592" y="1282466"/>
            <a:ext cx="2312018" cy="577081"/>
          </a:xfrm>
          <a:prstGeom prst="rect">
            <a:avLst/>
          </a:prstGeom>
        </p:spPr>
        <p:txBody>
          <a:bodyPr wrap="square">
            <a:spAutoFit/>
          </a:bodyPr>
          <a:lstStyle/>
          <a:p>
            <a:pPr marL="0" lvl="1" algn="ctr" fontAlgn="base">
              <a:spcBef>
                <a:spcPct val="0"/>
              </a:spcBef>
            </a:pPr>
            <a:r>
              <a:rPr lang="en-US" sz="1050" dirty="0">
                <a:solidFill>
                  <a:prstClr val="white"/>
                </a:solidFill>
              </a:rPr>
              <a:t>For B2B, cityscape images in Concept C’s Login Screen are visually appealing</a:t>
            </a:r>
          </a:p>
        </p:txBody>
      </p:sp>
      <p:sp>
        <p:nvSpPr>
          <p:cNvPr id="25" name="Rectangle 24"/>
          <p:cNvSpPr/>
          <p:nvPr/>
        </p:nvSpPr>
        <p:spPr>
          <a:xfrm>
            <a:off x="7494964" y="2579709"/>
            <a:ext cx="723275" cy="369332"/>
          </a:xfrm>
          <a:prstGeom prst="rect">
            <a:avLst/>
          </a:prstGeom>
        </p:spPr>
        <p:txBody>
          <a:bodyPr wrap="none">
            <a:spAutoFit/>
          </a:bodyPr>
          <a:lstStyle/>
          <a:p>
            <a:pPr algn="ctr"/>
            <a:r>
              <a:rPr lang="en-US" sz="900" dirty="0">
                <a:solidFill>
                  <a:prstClr val="white"/>
                </a:solidFill>
              </a:rPr>
              <a:t>Concept C</a:t>
            </a:r>
          </a:p>
          <a:p>
            <a:pPr algn="ctr"/>
            <a:r>
              <a:rPr lang="en-US" sz="900" dirty="0">
                <a:solidFill>
                  <a:prstClr val="white"/>
                </a:solidFill>
              </a:rPr>
              <a:t>B2B</a:t>
            </a:r>
            <a:endParaRPr lang="en-US" sz="1400" dirty="0"/>
          </a:p>
        </p:txBody>
      </p:sp>
      <p:sp>
        <p:nvSpPr>
          <p:cNvPr id="26" name="Rectangle 25"/>
          <p:cNvSpPr/>
          <p:nvPr/>
        </p:nvSpPr>
        <p:spPr>
          <a:xfrm>
            <a:off x="4519021" y="2579709"/>
            <a:ext cx="724878" cy="369332"/>
          </a:xfrm>
          <a:prstGeom prst="rect">
            <a:avLst/>
          </a:prstGeom>
        </p:spPr>
        <p:txBody>
          <a:bodyPr wrap="none">
            <a:spAutoFit/>
          </a:bodyPr>
          <a:lstStyle/>
          <a:p>
            <a:pPr algn="ctr"/>
            <a:r>
              <a:rPr lang="en-US" sz="900" dirty="0">
                <a:solidFill>
                  <a:prstClr val="white"/>
                </a:solidFill>
              </a:rPr>
              <a:t>Concept A</a:t>
            </a:r>
          </a:p>
          <a:p>
            <a:pPr algn="ctr"/>
            <a:r>
              <a:rPr lang="en-US" sz="900" dirty="0">
                <a:solidFill>
                  <a:prstClr val="white"/>
                </a:solidFill>
              </a:rPr>
              <a:t>Consumer</a:t>
            </a:r>
            <a:endParaRPr lang="en-US" sz="1400" dirty="0"/>
          </a:p>
        </p:txBody>
      </p:sp>
      <p:sp>
        <p:nvSpPr>
          <p:cNvPr id="24" name="Rectangle 23"/>
          <p:cNvSpPr/>
          <p:nvPr/>
        </p:nvSpPr>
        <p:spPr>
          <a:xfrm>
            <a:off x="350874" y="1282466"/>
            <a:ext cx="2976525" cy="577081"/>
          </a:xfrm>
          <a:prstGeom prst="rect">
            <a:avLst/>
          </a:prstGeom>
        </p:spPr>
        <p:txBody>
          <a:bodyPr wrap="square">
            <a:spAutoFit/>
          </a:bodyPr>
          <a:lstStyle/>
          <a:p>
            <a:pPr marL="0" lvl="1" algn="ctr" fontAlgn="base">
              <a:spcBef>
                <a:spcPct val="0"/>
              </a:spcBef>
            </a:pPr>
            <a:r>
              <a:rPr lang="en-US" sz="1050" dirty="0">
                <a:solidFill>
                  <a:prstClr val="white"/>
                </a:solidFill>
              </a:rPr>
              <a:t>Across markets, B and C’s blue color scheme, strong color contrasts and bold text are visually appealing and aid navigation</a:t>
            </a:r>
          </a:p>
        </p:txBody>
      </p:sp>
      <p:grpSp>
        <p:nvGrpSpPr>
          <p:cNvPr id="36" name="Group 35"/>
          <p:cNvGrpSpPr/>
          <p:nvPr/>
        </p:nvGrpSpPr>
        <p:grpSpPr>
          <a:xfrm>
            <a:off x="662216" y="1874938"/>
            <a:ext cx="2353841" cy="1074103"/>
            <a:chOff x="646281" y="1815369"/>
            <a:chExt cx="2353841" cy="1074103"/>
          </a:xfrm>
        </p:grpSpPr>
        <p:pic>
          <p:nvPicPr>
            <p:cNvPr id="22" name="Picture 5" descr="\\10.1.11.169\Projects\122_Sack\122-151417 Intel - Intel Security UI Design (Quant)\2_Project Design\Questionnaire\Exhibits &amp; Stimuli\USConsumerPC_B2.png"/>
            <p:cNvPicPr>
              <a:picLocks noChangeAspect="1" noChangeArrowheads="1"/>
            </p:cNvPicPr>
            <p:nvPr/>
          </p:nvPicPr>
          <p:blipFill>
            <a:blip r:embed="rId5" cstate="screen"/>
            <a:srcRect/>
            <a:stretch>
              <a:fillRect/>
            </a:stretch>
          </p:blipFill>
          <p:spPr bwMode="auto">
            <a:xfrm>
              <a:off x="646281" y="1815369"/>
              <a:ext cx="1067046" cy="731520"/>
            </a:xfrm>
            <a:prstGeom prst="rect">
              <a:avLst/>
            </a:prstGeom>
            <a:noFill/>
          </p:spPr>
        </p:pic>
        <p:pic>
          <p:nvPicPr>
            <p:cNvPr id="23" name="Picture 5" descr="\\10.1.11.169\Projects\122_Sack\122-151417 Intel - Intel Security UI Design (Quant)\2_Project Design\Questionnaire\Exhibits &amp; Stimuli\USConsumerPC_C2.png"/>
            <p:cNvPicPr>
              <a:picLocks noChangeAspect="1" noChangeArrowheads="1"/>
            </p:cNvPicPr>
            <p:nvPr/>
          </p:nvPicPr>
          <p:blipFill>
            <a:blip r:embed="rId6" cstate="screen"/>
            <a:srcRect/>
            <a:stretch>
              <a:fillRect/>
            </a:stretch>
          </p:blipFill>
          <p:spPr bwMode="auto">
            <a:xfrm>
              <a:off x="1933076" y="1815369"/>
              <a:ext cx="1067046" cy="731520"/>
            </a:xfrm>
            <a:prstGeom prst="rect">
              <a:avLst/>
            </a:prstGeom>
            <a:noFill/>
          </p:spPr>
        </p:pic>
        <p:sp>
          <p:nvSpPr>
            <p:cNvPr id="29" name="Rectangle 28"/>
            <p:cNvSpPr/>
            <p:nvPr/>
          </p:nvSpPr>
          <p:spPr>
            <a:xfrm>
              <a:off x="818969" y="2520140"/>
              <a:ext cx="721671" cy="369332"/>
            </a:xfrm>
            <a:prstGeom prst="rect">
              <a:avLst/>
            </a:prstGeom>
          </p:spPr>
          <p:txBody>
            <a:bodyPr wrap="none">
              <a:spAutoFit/>
            </a:bodyPr>
            <a:lstStyle/>
            <a:p>
              <a:pPr algn="ctr"/>
              <a:r>
                <a:rPr lang="en-US" sz="900" dirty="0">
                  <a:solidFill>
                    <a:prstClr val="white"/>
                  </a:solidFill>
                </a:rPr>
                <a:t>Concept B</a:t>
              </a:r>
            </a:p>
            <a:p>
              <a:pPr algn="ctr"/>
              <a:r>
                <a:rPr lang="en-US" sz="900" dirty="0">
                  <a:solidFill>
                    <a:prstClr val="white"/>
                  </a:solidFill>
                </a:rPr>
                <a:t>Consumer</a:t>
              </a:r>
              <a:endParaRPr lang="en-US" sz="1400" dirty="0"/>
            </a:p>
          </p:txBody>
        </p:sp>
        <p:sp>
          <p:nvSpPr>
            <p:cNvPr id="30" name="Rectangle 29"/>
            <p:cNvSpPr/>
            <p:nvPr/>
          </p:nvSpPr>
          <p:spPr>
            <a:xfrm>
              <a:off x="2104962" y="2520140"/>
              <a:ext cx="723275" cy="369332"/>
            </a:xfrm>
            <a:prstGeom prst="rect">
              <a:avLst/>
            </a:prstGeom>
          </p:spPr>
          <p:txBody>
            <a:bodyPr wrap="none">
              <a:spAutoFit/>
            </a:bodyPr>
            <a:lstStyle/>
            <a:p>
              <a:pPr algn="ctr"/>
              <a:r>
                <a:rPr lang="en-US" sz="900" dirty="0">
                  <a:solidFill>
                    <a:prstClr val="white"/>
                  </a:solidFill>
                </a:rPr>
                <a:t>Concept C</a:t>
              </a:r>
            </a:p>
            <a:p>
              <a:pPr algn="ctr"/>
              <a:r>
                <a:rPr lang="en-US" sz="900" dirty="0">
                  <a:solidFill>
                    <a:prstClr val="white"/>
                  </a:solidFill>
                </a:rPr>
                <a:t>Consumer</a:t>
              </a:r>
              <a:endParaRPr lang="en-US" sz="1400" dirty="0"/>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1075" name="Picture 3" descr="\\10.1.11.169\Projects\122_Sack\122-151417 Intel - Intel Security UI Design (Quant)\2_Project Design\Questionnaire\Exhibits &amp; Stimuli\USConsumerMobile_C3.png"/>
          <p:cNvPicPr>
            <a:picLocks noChangeAspect="1" noChangeArrowheads="1"/>
          </p:cNvPicPr>
          <p:nvPr/>
        </p:nvPicPr>
        <p:blipFill>
          <a:blip r:embed="rId6" cstate="screen"/>
          <a:srcRect/>
          <a:stretch>
            <a:fillRect/>
          </a:stretch>
        </p:blipFill>
        <p:spPr bwMode="auto">
          <a:xfrm>
            <a:off x="5457825" y="924560"/>
            <a:ext cx="1809750" cy="3390266"/>
          </a:xfrm>
          <a:prstGeom prst="rect">
            <a:avLst/>
          </a:prstGeom>
          <a:noFill/>
        </p:spPr>
      </p:pic>
      <p:pic>
        <p:nvPicPr>
          <p:cNvPr id="131076" name="Picture 4" descr="\\10.1.11.169\Projects\122_Sack\122-151417 Intel - Intel Security UI Design (Quant)\2_Project Design\Questionnaire\Exhibits &amp; Stimuli\USConsumerMobile_C1.png"/>
          <p:cNvPicPr>
            <a:picLocks noChangeAspect="1" noChangeArrowheads="1"/>
          </p:cNvPicPr>
          <p:nvPr/>
        </p:nvPicPr>
        <p:blipFill>
          <a:blip r:embed="rId7" cstate="screen"/>
          <a:srcRect/>
          <a:stretch>
            <a:fillRect/>
          </a:stretch>
        </p:blipFill>
        <p:spPr bwMode="auto">
          <a:xfrm>
            <a:off x="1857376" y="1038225"/>
            <a:ext cx="1685924" cy="3158298"/>
          </a:xfrm>
          <a:prstGeom prst="rect">
            <a:avLst/>
          </a:prstGeom>
          <a:noFill/>
        </p:spPr>
      </p:pic>
      <p:pic>
        <p:nvPicPr>
          <p:cNvPr id="131077" name="Picture 5" descr="\\10.1.11.169\Projects\122_Sack\122-151417 Intel - Intel Security UI Design (Quant)\2_Project Design\Questionnaire\Exhibits &amp; Stimuli\USConsumerMobile_C2.png"/>
          <p:cNvPicPr>
            <a:picLocks noChangeAspect="1" noChangeArrowheads="1"/>
          </p:cNvPicPr>
          <p:nvPr/>
        </p:nvPicPr>
        <p:blipFill>
          <a:blip r:embed="rId8" cstate="screen"/>
          <a:srcRect/>
          <a:stretch>
            <a:fillRect/>
          </a:stretch>
        </p:blipFill>
        <p:spPr bwMode="auto">
          <a:xfrm>
            <a:off x="3676650" y="1054987"/>
            <a:ext cx="1676400" cy="3140455"/>
          </a:xfrm>
          <a:prstGeom prst="rect">
            <a:avLst/>
          </a:prstGeom>
          <a:noFill/>
        </p:spPr>
      </p:pic>
      <p:sp>
        <p:nvSpPr>
          <p:cNvPr id="6" name="Title 5"/>
          <p:cNvSpPr>
            <a:spLocks noGrp="1"/>
          </p:cNvSpPr>
          <p:nvPr>
            <p:ph type="title"/>
          </p:nvPr>
        </p:nvSpPr>
        <p:spPr/>
        <p:txBody>
          <a:bodyPr/>
          <a:lstStyle/>
          <a:p>
            <a:r>
              <a:rPr lang="en-US" dirty="0"/>
              <a:t>US Consumer Mobile | Concept C</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80</a:t>
            </a:fld>
            <a:endParaRPr lang="en-US" dirty="0">
              <a:solidFill>
                <a:prstClr val="white"/>
              </a:solidFill>
            </a:endParaRPr>
          </a:p>
        </p:txBody>
      </p:sp>
      <p:sp>
        <p:nvSpPr>
          <p:cNvPr id="10" name="TextBox 9"/>
          <p:cNvSpPr txBox="1"/>
          <p:nvPr/>
        </p:nvSpPr>
        <p:spPr>
          <a:xfrm>
            <a:off x="2028541" y="4307047"/>
            <a:ext cx="1381125" cy="270610"/>
          </a:xfrm>
          <a:prstGeom prst="rect">
            <a:avLst/>
          </a:prstGeom>
          <a:noFill/>
        </p:spPr>
        <p:txBody>
          <a:bodyPr vert="horz" wrap="square" lIns="0" tIns="0" rIns="0" bIns="0" rtlCol="0">
            <a:noAutofit/>
          </a:bodyPr>
          <a:lstStyle/>
          <a:p>
            <a:pPr algn="ctr"/>
            <a:r>
              <a:rPr lang="en-US" sz="1200" b="1" dirty="0">
                <a:solidFill>
                  <a:srgbClr val="003C71"/>
                </a:solidFill>
              </a:rPr>
              <a:t>C1</a:t>
            </a:r>
          </a:p>
        </p:txBody>
      </p:sp>
      <p:sp>
        <p:nvSpPr>
          <p:cNvPr id="11" name="TextBox 10"/>
          <p:cNvSpPr txBox="1"/>
          <p:nvPr/>
        </p:nvSpPr>
        <p:spPr>
          <a:xfrm>
            <a:off x="3832629" y="4307047"/>
            <a:ext cx="1381125" cy="270610"/>
          </a:xfrm>
          <a:prstGeom prst="rect">
            <a:avLst/>
          </a:prstGeom>
          <a:noFill/>
        </p:spPr>
        <p:txBody>
          <a:bodyPr vert="horz" wrap="square" lIns="0" tIns="0" rIns="0" bIns="0" rtlCol="0">
            <a:noAutofit/>
          </a:bodyPr>
          <a:lstStyle/>
          <a:p>
            <a:pPr algn="ctr"/>
            <a:r>
              <a:rPr lang="en-US" sz="1200" b="1" dirty="0">
                <a:solidFill>
                  <a:srgbClr val="003C71"/>
                </a:solidFill>
              </a:rPr>
              <a:t>C2</a:t>
            </a:r>
          </a:p>
        </p:txBody>
      </p:sp>
      <p:sp>
        <p:nvSpPr>
          <p:cNvPr id="12" name="TextBox 11"/>
          <p:cNvSpPr txBox="1"/>
          <p:nvPr/>
        </p:nvSpPr>
        <p:spPr>
          <a:xfrm>
            <a:off x="5673293" y="4307047"/>
            <a:ext cx="1381125" cy="270610"/>
          </a:xfrm>
          <a:prstGeom prst="rect">
            <a:avLst/>
          </a:prstGeom>
          <a:noFill/>
        </p:spPr>
        <p:txBody>
          <a:bodyPr vert="horz" wrap="square" lIns="0" tIns="0" rIns="0" bIns="0" rtlCol="0">
            <a:noAutofit/>
          </a:bodyPr>
          <a:lstStyle/>
          <a:p>
            <a:pPr algn="ctr"/>
            <a:r>
              <a:rPr lang="en-US" sz="1200" b="1" dirty="0">
                <a:solidFill>
                  <a:srgbClr val="003C71"/>
                </a:solidFill>
              </a:rPr>
              <a:t>C3</a:t>
            </a:r>
          </a:p>
        </p:txBody>
      </p:sp>
      <p:grpSp>
        <p:nvGrpSpPr>
          <p:cNvPr id="2" name="Group 20"/>
          <p:cNvGrpSpPr/>
          <p:nvPr/>
        </p:nvGrpSpPr>
        <p:grpSpPr>
          <a:xfrm>
            <a:off x="8515589" y="88900"/>
            <a:ext cx="501412" cy="738235"/>
            <a:chOff x="8515589" y="88900"/>
            <a:chExt cx="501412" cy="738235"/>
          </a:xfrm>
        </p:grpSpPr>
        <p:grpSp>
          <p:nvGrpSpPr>
            <p:cNvPr id="3" name="Group 32"/>
            <p:cNvGrpSpPr/>
            <p:nvPr/>
          </p:nvGrpSpPr>
          <p:grpSpPr>
            <a:xfrm>
              <a:off x="8611936" y="472525"/>
              <a:ext cx="308720" cy="354610"/>
              <a:chOff x="5064151" y="325441"/>
              <a:chExt cx="457202" cy="474666"/>
            </a:xfrm>
            <a:solidFill>
              <a:schemeClr val="accent2">
                <a:lumMod val="75000"/>
              </a:schemeClr>
            </a:solidFill>
          </p:grpSpPr>
          <p:sp>
            <p:nvSpPr>
              <p:cNvPr id="24" name="Freeform 8"/>
              <p:cNvSpPr>
                <a:spLocks/>
              </p:cNvSpPr>
              <p:nvPr/>
            </p:nvSpPr>
            <p:spPr bwMode="auto">
              <a:xfrm>
                <a:off x="5416575" y="542930"/>
                <a:ext cx="104775" cy="53976"/>
              </a:xfrm>
              <a:custGeom>
                <a:avLst/>
                <a:gdLst/>
                <a:ahLst/>
                <a:cxnLst>
                  <a:cxn ang="0">
                    <a:pos x="175" y="0"/>
                  </a:cxn>
                  <a:cxn ang="0">
                    <a:pos x="545" y="0"/>
                  </a:cxn>
                  <a:cxn ang="0">
                    <a:pos x="577" y="3"/>
                  </a:cxn>
                  <a:cxn ang="0">
                    <a:pos x="606" y="11"/>
                  </a:cxn>
                  <a:cxn ang="0">
                    <a:pos x="634" y="24"/>
                  </a:cxn>
                  <a:cxn ang="0">
                    <a:pos x="658" y="42"/>
                  </a:cxn>
                  <a:cxn ang="0">
                    <a:pos x="680" y="63"/>
                  </a:cxn>
                  <a:cxn ang="0">
                    <a:pos x="696" y="87"/>
                  </a:cxn>
                  <a:cxn ang="0">
                    <a:pos x="710" y="114"/>
                  </a:cxn>
                  <a:cxn ang="0">
                    <a:pos x="718" y="144"/>
                  </a:cxn>
                  <a:cxn ang="0">
                    <a:pos x="721" y="176"/>
                  </a:cxn>
                  <a:cxn ang="0">
                    <a:pos x="721" y="195"/>
                  </a:cxn>
                  <a:cxn ang="0">
                    <a:pos x="718" y="226"/>
                  </a:cxn>
                  <a:cxn ang="0">
                    <a:pos x="710" y="256"/>
                  </a:cxn>
                  <a:cxn ang="0">
                    <a:pos x="696" y="283"/>
                  </a:cxn>
                  <a:cxn ang="0">
                    <a:pos x="680" y="307"/>
                  </a:cxn>
                  <a:cxn ang="0">
                    <a:pos x="658" y="329"/>
                  </a:cxn>
                  <a:cxn ang="0">
                    <a:pos x="634" y="347"/>
                  </a:cxn>
                  <a:cxn ang="0">
                    <a:pos x="606" y="359"/>
                  </a:cxn>
                  <a:cxn ang="0">
                    <a:pos x="577" y="367"/>
                  </a:cxn>
                  <a:cxn ang="0">
                    <a:pos x="545" y="370"/>
                  </a:cxn>
                  <a:cxn ang="0">
                    <a:pos x="176" y="370"/>
                  </a:cxn>
                  <a:cxn ang="0">
                    <a:pos x="144" y="367"/>
                  </a:cxn>
                  <a:cxn ang="0">
                    <a:pos x="114" y="359"/>
                  </a:cxn>
                  <a:cxn ang="0">
                    <a:pos x="87" y="347"/>
                  </a:cxn>
                  <a:cxn ang="0">
                    <a:pos x="62" y="329"/>
                  </a:cxn>
                  <a:cxn ang="0">
                    <a:pos x="41" y="308"/>
                  </a:cxn>
                  <a:cxn ang="0">
                    <a:pos x="24" y="283"/>
                  </a:cxn>
                  <a:cxn ang="0">
                    <a:pos x="11" y="256"/>
                  </a:cxn>
                  <a:cxn ang="0">
                    <a:pos x="3" y="226"/>
                  </a:cxn>
                  <a:cxn ang="0">
                    <a:pos x="0" y="195"/>
                  </a:cxn>
                  <a:cxn ang="0">
                    <a:pos x="0" y="176"/>
                  </a:cxn>
                  <a:cxn ang="0">
                    <a:pos x="3" y="144"/>
                  </a:cxn>
                  <a:cxn ang="0">
                    <a:pos x="11" y="114"/>
                  </a:cxn>
                  <a:cxn ang="0">
                    <a:pos x="24" y="87"/>
                  </a:cxn>
                  <a:cxn ang="0">
                    <a:pos x="41" y="63"/>
                  </a:cxn>
                  <a:cxn ang="0">
                    <a:pos x="62" y="42"/>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2"/>
                    </a:lnTo>
                    <a:lnTo>
                      <a:pt x="680" y="63"/>
                    </a:lnTo>
                    <a:lnTo>
                      <a:pt x="696" y="87"/>
                    </a:lnTo>
                    <a:lnTo>
                      <a:pt x="710" y="114"/>
                    </a:lnTo>
                    <a:lnTo>
                      <a:pt x="718" y="144"/>
                    </a:lnTo>
                    <a:lnTo>
                      <a:pt x="721" y="176"/>
                    </a:lnTo>
                    <a:lnTo>
                      <a:pt x="721" y="195"/>
                    </a:lnTo>
                    <a:lnTo>
                      <a:pt x="718" y="226"/>
                    </a:lnTo>
                    <a:lnTo>
                      <a:pt x="710" y="256"/>
                    </a:lnTo>
                    <a:lnTo>
                      <a:pt x="696" y="283"/>
                    </a:lnTo>
                    <a:lnTo>
                      <a:pt x="680" y="307"/>
                    </a:lnTo>
                    <a:lnTo>
                      <a:pt x="658" y="329"/>
                    </a:lnTo>
                    <a:lnTo>
                      <a:pt x="634" y="347"/>
                    </a:lnTo>
                    <a:lnTo>
                      <a:pt x="606" y="359"/>
                    </a:lnTo>
                    <a:lnTo>
                      <a:pt x="577" y="367"/>
                    </a:lnTo>
                    <a:lnTo>
                      <a:pt x="545" y="370"/>
                    </a:lnTo>
                    <a:lnTo>
                      <a:pt x="176" y="370"/>
                    </a:lnTo>
                    <a:lnTo>
                      <a:pt x="144" y="367"/>
                    </a:lnTo>
                    <a:lnTo>
                      <a:pt x="114" y="359"/>
                    </a:lnTo>
                    <a:lnTo>
                      <a:pt x="87" y="347"/>
                    </a:lnTo>
                    <a:lnTo>
                      <a:pt x="62" y="329"/>
                    </a:lnTo>
                    <a:lnTo>
                      <a:pt x="41" y="308"/>
                    </a:lnTo>
                    <a:lnTo>
                      <a:pt x="24" y="283"/>
                    </a:lnTo>
                    <a:lnTo>
                      <a:pt x="11" y="256"/>
                    </a:lnTo>
                    <a:lnTo>
                      <a:pt x="3" y="226"/>
                    </a:lnTo>
                    <a:lnTo>
                      <a:pt x="0" y="195"/>
                    </a:lnTo>
                    <a:lnTo>
                      <a:pt x="0" y="176"/>
                    </a:lnTo>
                    <a:lnTo>
                      <a:pt x="3" y="144"/>
                    </a:lnTo>
                    <a:lnTo>
                      <a:pt x="11" y="114"/>
                    </a:lnTo>
                    <a:lnTo>
                      <a:pt x="24" y="87"/>
                    </a:lnTo>
                    <a:lnTo>
                      <a:pt x="41" y="63"/>
                    </a:lnTo>
                    <a:lnTo>
                      <a:pt x="62" y="42"/>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9"/>
              <p:cNvSpPr>
                <a:spLocks noEditPoints="1"/>
              </p:cNvSpPr>
              <p:nvPr/>
            </p:nvSpPr>
            <p:spPr bwMode="auto">
              <a:xfrm>
                <a:off x="5064151" y="325441"/>
                <a:ext cx="457202" cy="474666"/>
              </a:xfrm>
              <a:custGeom>
                <a:avLst/>
                <a:gdLst/>
                <a:ahLst/>
                <a:cxnLst>
                  <a:cxn ang="0">
                    <a:pos x="1872" y="2994"/>
                  </a:cxn>
                  <a:cxn ang="0">
                    <a:pos x="1858" y="3111"/>
                  </a:cxn>
                  <a:cxn ang="0">
                    <a:pos x="1958" y="3173"/>
                  </a:cxn>
                  <a:cxn ang="0">
                    <a:pos x="2058" y="3111"/>
                  </a:cxn>
                  <a:cxn ang="0">
                    <a:pos x="2045" y="2993"/>
                  </a:cxn>
                  <a:cxn ang="0">
                    <a:pos x="1725" y="160"/>
                  </a:cxn>
                  <a:cxn ang="0">
                    <a:pos x="1700" y="198"/>
                  </a:cxn>
                  <a:cxn ang="0">
                    <a:pos x="2203" y="211"/>
                  </a:cxn>
                  <a:cxn ang="0">
                    <a:pos x="2211" y="168"/>
                  </a:cxn>
                  <a:cxn ang="0">
                    <a:pos x="2689" y="0"/>
                  </a:cxn>
                  <a:cxn ang="0">
                    <a:pos x="2845" y="65"/>
                  </a:cxn>
                  <a:cxn ang="0">
                    <a:pos x="2911" y="222"/>
                  </a:cxn>
                  <a:cxn ang="0">
                    <a:pos x="3076" y="1096"/>
                  </a:cxn>
                  <a:cxn ang="0">
                    <a:pos x="3160" y="1215"/>
                  </a:cxn>
                  <a:cxn ang="0">
                    <a:pos x="3138" y="1355"/>
                  </a:cxn>
                  <a:cxn ang="0">
                    <a:pos x="3019" y="1439"/>
                  </a:cxn>
                  <a:cxn ang="0">
                    <a:pos x="2529" y="1417"/>
                  </a:cxn>
                  <a:cxn ang="0">
                    <a:pos x="2445" y="1298"/>
                  </a:cxn>
                  <a:cxn ang="0">
                    <a:pos x="2466" y="1158"/>
                  </a:cxn>
                  <a:cxn ang="0">
                    <a:pos x="2586" y="1074"/>
                  </a:cxn>
                  <a:cxn ang="0">
                    <a:pos x="2757" y="352"/>
                  </a:cxn>
                  <a:cxn ang="0">
                    <a:pos x="1305" y="663"/>
                  </a:cxn>
                  <a:cxn ang="0">
                    <a:pos x="1488" y="563"/>
                  </a:cxn>
                  <a:cxn ang="0">
                    <a:pos x="1649" y="511"/>
                  </a:cxn>
                  <a:cxn ang="0">
                    <a:pos x="1766" y="557"/>
                  </a:cxn>
                  <a:cxn ang="0">
                    <a:pos x="1809" y="673"/>
                  </a:cxn>
                  <a:cxn ang="0">
                    <a:pos x="1752" y="822"/>
                  </a:cxn>
                  <a:cxn ang="0">
                    <a:pos x="1562" y="992"/>
                  </a:cxn>
                  <a:cxn ang="0">
                    <a:pos x="1334" y="1165"/>
                  </a:cxn>
                  <a:cxn ang="0">
                    <a:pos x="1160" y="1281"/>
                  </a:cxn>
                  <a:cxn ang="0">
                    <a:pos x="2586" y="2752"/>
                  </a:cxn>
                  <a:cxn ang="0">
                    <a:pos x="2466" y="2668"/>
                  </a:cxn>
                  <a:cxn ang="0">
                    <a:pos x="2445" y="2528"/>
                  </a:cxn>
                  <a:cxn ang="0">
                    <a:pos x="2529" y="2408"/>
                  </a:cxn>
                  <a:cxn ang="0">
                    <a:pos x="3019" y="2387"/>
                  </a:cxn>
                  <a:cxn ang="0">
                    <a:pos x="3138" y="2471"/>
                  </a:cxn>
                  <a:cxn ang="0">
                    <a:pos x="3160" y="2610"/>
                  </a:cxn>
                  <a:cxn ang="0">
                    <a:pos x="3076" y="2731"/>
                  </a:cxn>
                  <a:cxn ang="0">
                    <a:pos x="2944" y="2755"/>
                  </a:cxn>
                  <a:cxn ang="0">
                    <a:pos x="2886" y="3164"/>
                  </a:cxn>
                  <a:cxn ang="0">
                    <a:pos x="2759" y="3273"/>
                  </a:cxn>
                  <a:cxn ang="0">
                    <a:pos x="1158" y="3273"/>
                  </a:cxn>
                  <a:cxn ang="0">
                    <a:pos x="1031" y="3164"/>
                  </a:cxn>
                  <a:cxn ang="0">
                    <a:pos x="741" y="2810"/>
                  </a:cxn>
                  <a:cxn ang="0">
                    <a:pos x="676" y="2805"/>
                  </a:cxn>
                  <a:cxn ang="0">
                    <a:pos x="517" y="2769"/>
                  </a:cxn>
                  <a:cxn ang="0">
                    <a:pos x="319" y="2673"/>
                  </a:cxn>
                  <a:cxn ang="0">
                    <a:pos x="133" y="2486"/>
                  </a:cxn>
                  <a:cxn ang="0">
                    <a:pos x="72" y="2372"/>
                  </a:cxn>
                  <a:cxn ang="0">
                    <a:pos x="19" y="2189"/>
                  </a:cxn>
                  <a:cxn ang="0">
                    <a:pos x="0" y="1979"/>
                  </a:cxn>
                  <a:cxn ang="0">
                    <a:pos x="40" y="1644"/>
                  </a:cxn>
                  <a:cxn ang="0">
                    <a:pos x="142" y="1407"/>
                  </a:cxn>
                  <a:cxn ang="0">
                    <a:pos x="273" y="1254"/>
                  </a:cxn>
                  <a:cxn ang="0">
                    <a:pos x="407" y="1174"/>
                  </a:cxn>
                  <a:cxn ang="0">
                    <a:pos x="465" y="1139"/>
                  </a:cxn>
                  <a:cxn ang="0">
                    <a:pos x="615" y="1054"/>
                  </a:cxn>
                  <a:cxn ang="0">
                    <a:pos x="822" y="936"/>
                  </a:cxn>
                  <a:cxn ang="0">
                    <a:pos x="1006" y="222"/>
                  </a:cxn>
                  <a:cxn ang="0">
                    <a:pos x="1071" y="65"/>
                  </a:cxn>
                  <a:cxn ang="0">
                    <a:pos x="1227" y="0"/>
                  </a:cxn>
                </a:cxnLst>
                <a:rect l="0" t="0" r="r" b="b"/>
                <a:pathLst>
                  <a:path w="3163" h="3284">
                    <a:moveTo>
                      <a:pt x="1958" y="2952"/>
                    </a:moveTo>
                    <a:lnTo>
                      <a:pt x="1933" y="2955"/>
                    </a:lnTo>
                    <a:lnTo>
                      <a:pt x="1909" y="2963"/>
                    </a:lnTo>
                    <a:lnTo>
                      <a:pt x="1889" y="2976"/>
                    </a:lnTo>
                    <a:lnTo>
                      <a:pt x="1872" y="2994"/>
                    </a:lnTo>
                    <a:lnTo>
                      <a:pt x="1858" y="3014"/>
                    </a:lnTo>
                    <a:lnTo>
                      <a:pt x="1850" y="3037"/>
                    </a:lnTo>
                    <a:lnTo>
                      <a:pt x="1848" y="3062"/>
                    </a:lnTo>
                    <a:lnTo>
                      <a:pt x="1850" y="3088"/>
                    </a:lnTo>
                    <a:lnTo>
                      <a:pt x="1858" y="3111"/>
                    </a:lnTo>
                    <a:lnTo>
                      <a:pt x="1872" y="3132"/>
                    </a:lnTo>
                    <a:lnTo>
                      <a:pt x="1889" y="3149"/>
                    </a:lnTo>
                    <a:lnTo>
                      <a:pt x="1909" y="3163"/>
                    </a:lnTo>
                    <a:lnTo>
                      <a:pt x="1933" y="3171"/>
                    </a:lnTo>
                    <a:lnTo>
                      <a:pt x="1958" y="3173"/>
                    </a:lnTo>
                    <a:lnTo>
                      <a:pt x="1984" y="3171"/>
                    </a:lnTo>
                    <a:lnTo>
                      <a:pt x="2007" y="3163"/>
                    </a:lnTo>
                    <a:lnTo>
                      <a:pt x="2027" y="3149"/>
                    </a:lnTo>
                    <a:lnTo>
                      <a:pt x="2045" y="3132"/>
                    </a:lnTo>
                    <a:lnTo>
                      <a:pt x="2058" y="3111"/>
                    </a:lnTo>
                    <a:lnTo>
                      <a:pt x="2066" y="3088"/>
                    </a:lnTo>
                    <a:lnTo>
                      <a:pt x="2069" y="3062"/>
                    </a:lnTo>
                    <a:lnTo>
                      <a:pt x="2066" y="3037"/>
                    </a:lnTo>
                    <a:lnTo>
                      <a:pt x="2058" y="3014"/>
                    </a:lnTo>
                    <a:lnTo>
                      <a:pt x="2045" y="2993"/>
                    </a:lnTo>
                    <a:lnTo>
                      <a:pt x="2027" y="2976"/>
                    </a:lnTo>
                    <a:lnTo>
                      <a:pt x="2007" y="2963"/>
                    </a:lnTo>
                    <a:lnTo>
                      <a:pt x="1984" y="2955"/>
                    </a:lnTo>
                    <a:lnTo>
                      <a:pt x="1958" y="2952"/>
                    </a:lnTo>
                    <a:close/>
                    <a:moveTo>
                      <a:pt x="1725" y="160"/>
                    </a:moveTo>
                    <a:lnTo>
                      <a:pt x="1715" y="163"/>
                    </a:lnTo>
                    <a:lnTo>
                      <a:pt x="1705" y="168"/>
                    </a:lnTo>
                    <a:lnTo>
                      <a:pt x="1700" y="176"/>
                    </a:lnTo>
                    <a:lnTo>
                      <a:pt x="1698" y="188"/>
                    </a:lnTo>
                    <a:lnTo>
                      <a:pt x="1700" y="198"/>
                    </a:lnTo>
                    <a:lnTo>
                      <a:pt x="1705" y="206"/>
                    </a:lnTo>
                    <a:lnTo>
                      <a:pt x="1715" y="211"/>
                    </a:lnTo>
                    <a:lnTo>
                      <a:pt x="1725" y="214"/>
                    </a:lnTo>
                    <a:lnTo>
                      <a:pt x="2193" y="214"/>
                    </a:lnTo>
                    <a:lnTo>
                      <a:pt x="2203" y="211"/>
                    </a:lnTo>
                    <a:lnTo>
                      <a:pt x="2211" y="206"/>
                    </a:lnTo>
                    <a:lnTo>
                      <a:pt x="2216" y="198"/>
                    </a:lnTo>
                    <a:lnTo>
                      <a:pt x="2218" y="188"/>
                    </a:lnTo>
                    <a:lnTo>
                      <a:pt x="2216" y="176"/>
                    </a:lnTo>
                    <a:lnTo>
                      <a:pt x="2211" y="168"/>
                    </a:lnTo>
                    <a:lnTo>
                      <a:pt x="2203" y="163"/>
                    </a:lnTo>
                    <a:lnTo>
                      <a:pt x="2193" y="160"/>
                    </a:lnTo>
                    <a:lnTo>
                      <a:pt x="1725" y="160"/>
                    </a:lnTo>
                    <a:close/>
                    <a:moveTo>
                      <a:pt x="1227" y="0"/>
                    </a:moveTo>
                    <a:lnTo>
                      <a:pt x="2689" y="0"/>
                    </a:lnTo>
                    <a:lnTo>
                      <a:pt x="2724" y="3"/>
                    </a:lnTo>
                    <a:lnTo>
                      <a:pt x="2759" y="11"/>
                    </a:lnTo>
                    <a:lnTo>
                      <a:pt x="2791" y="25"/>
                    </a:lnTo>
                    <a:lnTo>
                      <a:pt x="2820" y="44"/>
                    </a:lnTo>
                    <a:lnTo>
                      <a:pt x="2845" y="65"/>
                    </a:lnTo>
                    <a:lnTo>
                      <a:pt x="2867" y="91"/>
                    </a:lnTo>
                    <a:lnTo>
                      <a:pt x="2886" y="120"/>
                    </a:lnTo>
                    <a:lnTo>
                      <a:pt x="2899" y="152"/>
                    </a:lnTo>
                    <a:lnTo>
                      <a:pt x="2908" y="187"/>
                    </a:lnTo>
                    <a:lnTo>
                      <a:pt x="2911" y="222"/>
                    </a:lnTo>
                    <a:lnTo>
                      <a:pt x="2911" y="1072"/>
                    </a:lnTo>
                    <a:lnTo>
                      <a:pt x="2988" y="1072"/>
                    </a:lnTo>
                    <a:lnTo>
                      <a:pt x="3019" y="1074"/>
                    </a:lnTo>
                    <a:lnTo>
                      <a:pt x="3048" y="1082"/>
                    </a:lnTo>
                    <a:lnTo>
                      <a:pt x="3076" y="1096"/>
                    </a:lnTo>
                    <a:lnTo>
                      <a:pt x="3100" y="1112"/>
                    </a:lnTo>
                    <a:lnTo>
                      <a:pt x="3122" y="1134"/>
                    </a:lnTo>
                    <a:lnTo>
                      <a:pt x="3138" y="1158"/>
                    </a:lnTo>
                    <a:lnTo>
                      <a:pt x="3152" y="1185"/>
                    </a:lnTo>
                    <a:lnTo>
                      <a:pt x="3160" y="1215"/>
                    </a:lnTo>
                    <a:lnTo>
                      <a:pt x="3163" y="1246"/>
                    </a:lnTo>
                    <a:lnTo>
                      <a:pt x="3163" y="1266"/>
                    </a:lnTo>
                    <a:lnTo>
                      <a:pt x="3160" y="1298"/>
                    </a:lnTo>
                    <a:lnTo>
                      <a:pt x="3152" y="1327"/>
                    </a:lnTo>
                    <a:lnTo>
                      <a:pt x="3138" y="1355"/>
                    </a:lnTo>
                    <a:lnTo>
                      <a:pt x="3122" y="1379"/>
                    </a:lnTo>
                    <a:lnTo>
                      <a:pt x="3100" y="1401"/>
                    </a:lnTo>
                    <a:lnTo>
                      <a:pt x="3076" y="1417"/>
                    </a:lnTo>
                    <a:lnTo>
                      <a:pt x="3048" y="1431"/>
                    </a:lnTo>
                    <a:lnTo>
                      <a:pt x="3019" y="1439"/>
                    </a:lnTo>
                    <a:lnTo>
                      <a:pt x="2988" y="1441"/>
                    </a:lnTo>
                    <a:lnTo>
                      <a:pt x="2617" y="1441"/>
                    </a:lnTo>
                    <a:lnTo>
                      <a:pt x="2586" y="1439"/>
                    </a:lnTo>
                    <a:lnTo>
                      <a:pt x="2556" y="1431"/>
                    </a:lnTo>
                    <a:lnTo>
                      <a:pt x="2529" y="1417"/>
                    </a:lnTo>
                    <a:lnTo>
                      <a:pt x="2504" y="1401"/>
                    </a:lnTo>
                    <a:lnTo>
                      <a:pt x="2483" y="1379"/>
                    </a:lnTo>
                    <a:lnTo>
                      <a:pt x="2466" y="1355"/>
                    </a:lnTo>
                    <a:lnTo>
                      <a:pt x="2453" y="1327"/>
                    </a:lnTo>
                    <a:lnTo>
                      <a:pt x="2445" y="1298"/>
                    </a:lnTo>
                    <a:lnTo>
                      <a:pt x="2442" y="1266"/>
                    </a:lnTo>
                    <a:lnTo>
                      <a:pt x="2442" y="1247"/>
                    </a:lnTo>
                    <a:lnTo>
                      <a:pt x="2445" y="1215"/>
                    </a:lnTo>
                    <a:lnTo>
                      <a:pt x="2453" y="1186"/>
                    </a:lnTo>
                    <a:lnTo>
                      <a:pt x="2466" y="1158"/>
                    </a:lnTo>
                    <a:lnTo>
                      <a:pt x="2483" y="1134"/>
                    </a:lnTo>
                    <a:lnTo>
                      <a:pt x="2505" y="1112"/>
                    </a:lnTo>
                    <a:lnTo>
                      <a:pt x="2529" y="1096"/>
                    </a:lnTo>
                    <a:lnTo>
                      <a:pt x="2557" y="1082"/>
                    </a:lnTo>
                    <a:lnTo>
                      <a:pt x="2586" y="1074"/>
                    </a:lnTo>
                    <a:lnTo>
                      <a:pt x="2618" y="1072"/>
                    </a:lnTo>
                    <a:lnTo>
                      <a:pt x="2660" y="1072"/>
                    </a:lnTo>
                    <a:lnTo>
                      <a:pt x="2660" y="1071"/>
                    </a:lnTo>
                    <a:lnTo>
                      <a:pt x="2757" y="1071"/>
                    </a:lnTo>
                    <a:lnTo>
                      <a:pt x="2757" y="352"/>
                    </a:lnTo>
                    <a:lnTo>
                      <a:pt x="1160" y="352"/>
                    </a:lnTo>
                    <a:lnTo>
                      <a:pt x="1160" y="744"/>
                    </a:lnTo>
                    <a:lnTo>
                      <a:pt x="1211" y="716"/>
                    </a:lnTo>
                    <a:lnTo>
                      <a:pt x="1259" y="689"/>
                    </a:lnTo>
                    <a:lnTo>
                      <a:pt x="1305" y="663"/>
                    </a:lnTo>
                    <a:lnTo>
                      <a:pt x="1348" y="639"/>
                    </a:lnTo>
                    <a:lnTo>
                      <a:pt x="1389" y="617"/>
                    </a:lnTo>
                    <a:lnTo>
                      <a:pt x="1426" y="596"/>
                    </a:lnTo>
                    <a:lnTo>
                      <a:pt x="1459" y="578"/>
                    </a:lnTo>
                    <a:lnTo>
                      <a:pt x="1488" y="563"/>
                    </a:lnTo>
                    <a:lnTo>
                      <a:pt x="1512" y="550"/>
                    </a:lnTo>
                    <a:lnTo>
                      <a:pt x="1550" y="533"/>
                    </a:lnTo>
                    <a:lnTo>
                      <a:pt x="1585" y="520"/>
                    </a:lnTo>
                    <a:lnTo>
                      <a:pt x="1618" y="513"/>
                    </a:lnTo>
                    <a:lnTo>
                      <a:pt x="1649" y="511"/>
                    </a:lnTo>
                    <a:lnTo>
                      <a:pt x="1678" y="512"/>
                    </a:lnTo>
                    <a:lnTo>
                      <a:pt x="1704" y="518"/>
                    </a:lnTo>
                    <a:lnTo>
                      <a:pt x="1728" y="528"/>
                    </a:lnTo>
                    <a:lnTo>
                      <a:pt x="1749" y="541"/>
                    </a:lnTo>
                    <a:lnTo>
                      <a:pt x="1766" y="557"/>
                    </a:lnTo>
                    <a:lnTo>
                      <a:pt x="1781" y="575"/>
                    </a:lnTo>
                    <a:lnTo>
                      <a:pt x="1793" y="597"/>
                    </a:lnTo>
                    <a:lnTo>
                      <a:pt x="1801" y="621"/>
                    </a:lnTo>
                    <a:lnTo>
                      <a:pt x="1807" y="646"/>
                    </a:lnTo>
                    <a:lnTo>
                      <a:pt x="1809" y="673"/>
                    </a:lnTo>
                    <a:lnTo>
                      <a:pt x="1808" y="701"/>
                    </a:lnTo>
                    <a:lnTo>
                      <a:pt x="1802" y="730"/>
                    </a:lnTo>
                    <a:lnTo>
                      <a:pt x="1792" y="760"/>
                    </a:lnTo>
                    <a:lnTo>
                      <a:pt x="1775" y="791"/>
                    </a:lnTo>
                    <a:lnTo>
                      <a:pt x="1752" y="822"/>
                    </a:lnTo>
                    <a:lnTo>
                      <a:pt x="1723" y="854"/>
                    </a:lnTo>
                    <a:lnTo>
                      <a:pt x="1689" y="887"/>
                    </a:lnTo>
                    <a:lnTo>
                      <a:pt x="1650" y="922"/>
                    </a:lnTo>
                    <a:lnTo>
                      <a:pt x="1608" y="956"/>
                    </a:lnTo>
                    <a:lnTo>
                      <a:pt x="1562" y="992"/>
                    </a:lnTo>
                    <a:lnTo>
                      <a:pt x="1514" y="1029"/>
                    </a:lnTo>
                    <a:lnTo>
                      <a:pt x="1463" y="1068"/>
                    </a:lnTo>
                    <a:lnTo>
                      <a:pt x="1410" y="1107"/>
                    </a:lnTo>
                    <a:lnTo>
                      <a:pt x="1358" y="1148"/>
                    </a:lnTo>
                    <a:lnTo>
                      <a:pt x="1334" y="1165"/>
                    </a:lnTo>
                    <a:lnTo>
                      <a:pt x="1305" y="1186"/>
                    </a:lnTo>
                    <a:lnTo>
                      <a:pt x="1273" y="1208"/>
                    </a:lnTo>
                    <a:lnTo>
                      <a:pt x="1238" y="1231"/>
                    </a:lnTo>
                    <a:lnTo>
                      <a:pt x="1200" y="1255"/>
                    </a:lnTo>
                    <a:lnTo>
                      <a:pt x="1160" y="1281"/>
                    </a:lnTo>
                    <a:lnTo>
                      <a:pt x="1160" y="2874"/>
                    </a:lnTo>
                    <a:lnTo>
                      <a:pt x="2757" y="2874"/>
                    </a:lnTo>
                    <a:lnTo>
                      <a:pt x="2757" y="2755"/>
                    </a:lnTo>
                    <a:lnTo>
                      <a:pt x="2618" y="2755"/>
                    </a:lnTo>
                    <a:lnTo>
                      <a:pt x="2586" y="2752"/>
                    </a:lnTo>
                    <a:lnTo>
                      <a:pt x="2556" y="2744"/>
                    </a:lnTo>
                    <a:lnTo>
                      <a:pt x="2529" y="2732"/>
                    </a:lnTo>
                    <a:lnTo>
                      <a:pt x="2504" y="2714"/>
                    </a:lnTo>
                    <a:lnTo>
                      <a:pt x="2483" y="2693"/>
                    </a:lnTo>
                    <a:lnTo>
                      <a:pt x="2466" y="2668"/>
                    </a:lnTo>
                    <a:lnTo>
                      <a:pt x="2453" y="2641"/>
                    </a:lnTo>
                    <a:lnTo>
                      <a:pt x="2445" y="2611"/>
                    </a:lnTo>
                    <a:lnTo>
                      <a:pt x="2442" y="2580"/>
                    </a:lnTo>
                    <a:lnTo>
                      <a:pt x="2442" y="2561"/>
                    </a:lnTo>
                    <a:lnTo>
                      <a:pt x="2445" y="2528"/>
                    </a:lnTo>
                    <a:lnTo>
                      <a:pt x="2453" y="2499"/>
                    </a:lnTo>
                    <a:lnTo>
                      <a:pt x="2466" y="2471"/>
                    </a:lnTo>
                    <a:lnTo>
                      <a:pt x="2483" y="2448"/>
                    </a:lnTo>
                    <a:lnTo>
                      <a:pt x="2504" y="2426"/>
                    </a:lnTo>
                    <a:lnTo>
                      <a:pt x="2529" y="2408"/>
                    </a:lnTo>
                    <a:lnTo>
                      <a:pt x="2556" y="2396"/>
                    </a:lnTo>
                    <a:lnTo>
                      <a:pt x="2586" y="2387"/>
                    </a:lnTo>
                    <a:lnTo>
                      <a:pt x="2617" y="2384"/>
                    </a:lnTo>
                    <a:lnTo>
                      <a:pt x="2987" y="2384"/>
                    </a:lnTo>
                    <a:lnTo>
                      <a:pt x="3019" y="2387"/>
                    </a:lnTo>
                    <a:lnTo>
                      <a:pt x="3048" y="2396"/>
                    </a:lnTo>
                    <a:lnTo>
                      <a:pt x="3076" y="2408"/>
                    </a:lnTo>
                    <a:lnTo>
                      <a:pt x="3100" y="2426"/>
                    </a:lnTo>
                    <a:lnTo>
                      <a:pt x="3122" y="2448"/>
                    </a:lnTo>
                    <a:lnTo>
                      <a:pt x="3138" y="2471"/>
                    </a:lnTo>
                    <a:lnTo>
                      <a:pt x="3152" y="2499"/>
                    </a:lnTo>
                    <a:lnTo>
                      <a:pt x="3160" y="2528"/>
                    </a:lnTo>
                    <a:lnTo>
                      <a:pt x="3163" y="2561"/>
                    </a:lnTo>
                    <a:lnTo>
                      <a:pt x="3163" y="2579"/>
                    </a:lnTo>
                    <a:lnTo>
                      <a:pt x="3160" y="2610"/>
                    </a:lnTo>
                    <a:lnTo>
                      <a:pt x="3152" y="2640"/>
                    </a:lnTo>
                    <a:lnTo>
                      <a:pt x="3138" y="2667"/>
                    </a:lnTo>
                    <a:lnTo>
                      <a:pt x="3122" y="2692"/>
                    </a:lnTo>
                    <a:lnTo>
                      <a:pt x="3100" y="2713"/>
                    </a:lnTo>
                    <a:lnTo>
                      <a:pt x="3076" y="2731"/>
                    </a:lnTo>
                    <a:lnTo>
                      <a:pt x="3048" y="2744"/>
                    </a:lnTo>
                    <a:lnTo>
                      <a:pt x="3019" y="2752"/>
                    </a:lnTo>
                    <a:lnTo>
                      <a:pt x="2987" y="2754"/>
                    </a:lnTo>
                    <a:lnTo>
                      <a:pt x="2944" y="2754"/>
                    </a:lnTo>
                    <a:lnTo>
                      <a:pt x="2944" y="2755"/>
                    </a:lnTo>
                    <a:lnTo>
                      <a:pt x="2911" y="2755"/>
                    </a:lnTo>
                    <a:lnTo>
                      <a:pt x="2911" y="3062"/>
                    </a:lnTo>
                    <a:lnTo>
                      <a:pt x="2908" y="3099"/>
                    </a:lnTo>
                    <a:lnTo>
                      <a:pt x="2899" y="3133"/>
                    </a:lnTo>
                    <a:lnTo>
                      <a:pt x="2886" y="3164"/>
                    </a:lnTo>
                    <a:lnTo>
                      <a:pt x="2867" y="3193"/>
                    </a:lnTo>
                    <a:lnTo>
                      <a:pt x="2845" y="3219"/>
                    </a:lnTo>
                    <a:lnTo>
                      <a:pt x="2820" y="3242"/>
                    </a:lnTo>
                    <a:lnTo>
                      <a:pt x="2791" y="3259"/>
                    </a:lnTo>
                    <a:lnTo>
                      <a:pt x="2759" y="3273"/>
                    </a:lnTo>
                    <a:lnTo>
                      <a:pt x="2724" y="3281"/>
                    </a:lnTo>
                    <a:lnTo>
                      <a:pt x="2689" y="3284"/>
                    </a:lnTo>
                    <a:lnTo>
                      <a:pt x="1227" y="3284"/>
                    </a:lnTo>
                    <a:lnTo>
                      <a:pt x="1192" y="3281"/>
                    </a:lnTo>
                    <a:lnTo>
                      <a:pt x="1158" y="3273"/>
                    </a:lnTo>
                    <a:lnTo>
                      <a:pt x="1126" y="3259"/>
                    </a:lnTo>
                    <a:lnTo>
                      <a:pt x="1097" y="3242"/>
                    </a:lnTo>
                    <a:lnTo>
                      <a:pt x="1071" y="3219"/>
                    </a:lnTo>
                    <a:lnTo>
                      <a:pt x="1049" y="3193"/>
                    </a:lnTo>
                    <a:lnTo>
                      <a:pt x="1031" y="3164"/>
                    </a:lnTo>
                    <a:lnTo>
                      <a:pt x="1017" y="3133"/>
                    </a:lnTo>
                    <a:lnTo>
                      <a:pt x="1009" y="3099"/>
                    </a:lnTo>
                    <a:lnTo>
                      <a:pt x="1006" y="3062"/>
                    </a:lnTo>
                    <a:lnTo>
                      <a:pt x="1006" y="2810"/>
                    </a:lnTo>
                    <a:lnTo>
                      <a:pt x="741" y="2810"/>
                    </a:lnTo>
                    <a:lnTo>
                      <a:pt x="738" y="2810"/>
                    </a:lnTo>
                    <a:lnTo>
                      <a:pt x="729" y="2810"/>
                    </a:lnTo>
                    <a:lnTo>
                      <a:pt x="716" y="2809"/>
                    </a:lnTo>
                    <a:lnTo>
                      <a:pt x="698" y="2807"/>
                    </a:lnTo>
                    <a:lnTo>
                      <a:pt x="676" y="2805"/>
                    </a:lnTo>
                    <a:lnTo>
                      <a:pt x="650" y="2801"/>
                    </a:lnTo>
                    <a:lnTo>
                      <a:pt x="621" y="2796"/>
                    </a:lnTo>
                    <a:lnTo>
                      <a:pt x="589" y="2789"/>
                    </a:lnTo>
                    <a:lnTo>
                      <a:pt x="554" y="2780"/>
                    </a:lnTo>
                    <a:lnTo>
                      <a:pt x="517" y="2769"/>
                    </a:lnTo>
                    <a:lnTo>
                      <a:pt x="479" y="2755"/>
                    </a:lnTo>
                    <a:lnTo>
                      <a:pt x="440" y="2740"/>
                    </a:lnTo>
                    <a:lnTo>
                      <a:pt x="399" y="2720"/>
                    </a:lnTo>
                    <a:lnTo>
                      <a:pt x="359" y="2698"/>
                    </a:lnTo>
                    <a:lnTo>
                      <a:pt x="319" y="2673"/>
                    </a:lnTo>
                    <a:lnTo>
                      <a:pt x="279" y="2644"/>
                    </a:lnTo>
                    <a:lnTo>
                      <a:pt x="240" y="2610"/>
                    </a:lnTo>
                    <a:lnTo>
                      <a:pt x="203" y="2574"/>
                    </a:lnTo>
                    <a:lnTo>
                      <a:pt x="168" y="2533"/>
                    </a:lnTo>
                    <a:lnTo>
                      <a:pt x="133" y="2486"/>
                    </a:lnTo>
                    <a:lnTo>
                      <a:pt x="130" y="2482"/>
                    </a:lnTo>
                    <a:lnTo>
                      <a:pt x="127" y="2477"/>
                    </a:lnTo>
                    <a:lnTo>
                      <a:pt x="101" y="2432"/>
                    </a:lnTo>
                    <a:lnTo>
                      <a:pt x="82" y="2392"/>
                    </a:lnTo>
                    <a:lnTo>
                      <a:pt x="72" y="2372"/>
                    </a:lnTo>
                    <a:lnTo>
                      <a:pt x="64" y="2351"/>
                    </a:lnTo>
                    <a:lnTo>
                      <a:pt x="48" y="2308"/>
                    </a:lnTo>
                    <a:lnTo>
                      <a:pt x="34" y="2261"/>
                    </a:lnTo>
                    <a:lnTo>
                      <a:pt x="28" y="2232"/>
                    </a:lnTo>
                    <a:lnTo>
                      <a:pt x="19" y="2189"/>
                    </a:lnTo>
                    <a:lnTo>
                      <a:pt x="11" y="2145"/>
                    </a:lnTo>
                    <a:lnTo>
                      <a:pt x="7" y="2110"/>
                    </a:lnTo>
                    <a:lnTo>
                      <a:pt x="4" y="2068"/>
                    </a:lnTo>
                    <a:lnTo>
                      <a:pt x="1" y="2025"/>
                    </a:lnTo>
                    <a:lnTo>
                      <a:pt x="0" y="1979"/>
                    </a:lnTo>
                    <a:lnTo>
                      <a:pt x="2" y="1903"/>
                    </a:lnTo>
                    <a:lnTo>
                      <a:pt x="7" y="1833"/>
                    </a:lnTo>
                    <a:lnTo>
                      <a:pt x="16" y="1765"/>
                    </a:lnTo>
                    <a:lnTo>
                      <a:pt x="27" y="1702"/>
                    </a:lnTo>
                    <a:lnTo>
                      <a:pt x="40" y="1644"/>
                    </a:lnTo>
                    <a:lnTo>
                      <a:pt x="57" y="1589"/>
                    </a:lnTo>
                    <a:lnTo>
                      <a:pt x="76" y="1538"/>
                    </a:lnTo>
                    <a:lnTo>
                      <a:pt x="95" y="1491"/>
                    </a:lnTo>
                    <a:lnTo>
                      <a:pt x="118" y="1447"/>
                    </a:lnTo>
                    <a:lnTo>
                      <a:pt x="142" y="1407"/>
                    </a:lnTo>
                    <a:lnTo>
                      <a:pt x="167" y="1370"/>
                    </a:lnTo>
                    <a:lnTo>
                      <a:pt x="192" y="1336"/>
                    </a:lnTo>
                    <a:lnTo>
                      <a:pt x="219" y="1306"/>
                    </a:lnTo>
                    <a:lnTo>
                      <a:pt x="246" y="1279"/>
                    </a:lnTo>
                    <a:lnTo>
                      <a:pt x="273" y="1254"/>
                    </a:lnTo>
                    <a:lnTo>
                      <a:pt x="301" y="1233"/>
                    </a:lnTo>
                    <a:lnTo>
                      <a:pt x="328" y="1214"/>
                    </a:lnTo>
                    <a:lnTo>
                      <a:pt x="355" y="1198"/>
                    </a:lnTo>
                    <a:lnTo>
                      <a:pt x="382" y="1184"/>
                    </a:lnTo>
                    <a:lnTo>
                      <a:pt x="407" y="1174"/>
                    </a:lnTo>
                    <a:lnTo>
                      <a:pt x="409" y="1171"/>
                    </a:lnTo>
                    <a:lnTo>
                      <a:pt x="417" y="1167"/>
                    </a:lnTo>
                    <a:lnTo>
                      <a:pt x="428" y="1160"/>
                    </a:lnTo>
                    <a:lnTo>
                      <a:pt x="445" y="1152"/>
                    </a:lnTo>
                    <a:lnTo>
                      <a:pt x="465" y="1139"/>
                    </a:lnTo>
                    <a:lnTo>
                      <a:pt x="488" y="1126"/>
                    </a:lnTo>
                    <a:lnTo>
                      <a:pt x="515" y="1110"/>
                    </a:lnTo>
                    <a:lnTo>
                      <a:pt x="545" y="1094"/>
                    </a:lnTo>
                    <a:lnTo>
                      <a:pt x="578" y="1075"/>
                    </a:lnTo>
                    <a:lnTo>
                      <a:pt x="615" y="1054"/>
                    </a:lnTo>
                    <a:lnTo>
                      <a:pt x="652" y="1033"/>
                    </a:lnTo>
                    <a:lnTo>
                      <a:pt x="692" y="1010"/>
                    </a:lnTo>
                    <a:lnTo>
                      <a:pt x="734" y="986"/>
                    </a:lnTo>
                    <a:lnTo>
                      <a:pt x="777" y="961"/>
                    </a:lnTo>
                    <a:lnTo>
                      <a:pt x="822" y="936"/>
                    </a:lnTo>
                    <a:lnTo>
                      <a:pt x="867" y="910"/>
                    </a:lnTo>
                    <a:lnTo>
                      <a:pt x="913" y="884"/>
                    </a:lnTo>
                    <a:lnTo>
                      <a:pt x="959" y="857"/>
                    </a:lnTo>
                    <a:lnTo>
                      <a:pt x="1006" y="831"/>
                    </a:lnTo>
                    <a:lnTo>
                      <a:pt x="1006" y="222"/>
                    </a:lnTo>
                    <a:lnTo>
                      <a:pt x="1009" y="187"/>
                    </a:lnTo>
                    <a:lnTo>
                      <a:pt x="1017" y="152"/>
                    </a:lnTo>
                    <a:lnTo>
                      <a:pt x="1031" y="120"/>
                    </a:lnTo>
                    <a:lnTo>
                      <a:pt x="1049" y="91"/>
                    </a:lnTo>
                    <a:lnTo>
                      <a:pt x="1071" y="65"/>
                    </a:lnTo>
                    <a:lnTo>
                      <a:pt x="1097" y="44"/>
                    </a:lnTo>
                    <a:lnTo>
                      <a:pt x="1126" y="25"/>
                    </a:lnTo>
                    <a:lnTo>
                      <a:pt x="1158" y="11"/>
                    </a:lnTo>
                    <a:lnTo>
                      <a:pt x="1192" y="3"/>
                    </a:lnTo>
                    <a:lnTo>
                      <a:pt x="1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0"/>
              <p:cNvSpPr>
                <a:spLocks/>
              </p:cNvSpPr>
              <p:nvPr/>
            </p:nvSpPr>
            <p:spPr bwMode="auto">
              <a:xfrm>
                <a:off x="5416550" y="606424"/>
                <a:ext cx="104775" cy="53976"/>
              </a:xfrm>
              <a:custGeom>
                <a:avLst/>
                <a:gdLst/>
                <a:ahLst/>
                <a:cxnLst>
                  <a:cxn ang="0">
                    <a:pos x="175" y="0"/>
                  </a:cxn>
                  <a:cxn ang="0">
                    <a:pos x="545" y="0"/>
                  </a:cxn>
                  <a:cxn ang="0">
                    <a:pos x="577" y="3"/>
                  </a:cxn>
                  <a:cxn ang="0">
                    <a:pos x="606" y="11"/>
                  </a:cxn>
                  <a:cxn ang="0">
                    <a:pos x="634" y="24"/>
                  </a:cxn>
                  <a:cxn ang="0">
                    <a:pos x="658" y="41"/>
                  </a:cxn>
                  <a:cxn ang="0">
                    <a:pos x="680" y="62"/>
                  </a:cxn>
                  <a:cxn ang="0">
                    <a:pos x="696" y="87"/>
                  </a:cxn>
                  <a:cxn ang="0">
                    <a:pos x="710" y="114"/>
                  </a:cxn>
                  <a:cxn ang="0">
                    <a:pos x="718" y="144"/>
                  </a:cxn>
                  <a:cxn ang="0">
                    <a:pos x="721" y="175"/>
                  </a:cxn>
                  <a:cxn ang="0">
                    <a:pos x="721" y="195"/>
                  </a:cxn>
                  <a:cxn ang="0">
                    <a:pos x="718" y="227"/>
                  </a:cxn>
                  <a:cxn ang="0">
                    <a:pos x="710" y="256"/>
                  </a:cxn>
                  <a:cxn ang="0">
                    <a:pos x="696" y="284"/>
                  </a:cxn>
                  <a:cxn ang="0">
                    <a:pos x="680" y="308"/>
                  </a:cxn>
                  <a:cxn ang="0">
                    <a:pos x="658" y="330"/>
                  </a:cxn>
                  <a:cxn ang="0">
                    <a:pos x="634" y="346"/>
                  </a:cxn>
                  <a:cxn ang="0">
                    <a:pos x="606" y="360"/>
                  </a:cxn>
                  <a:cxn ang="0">
                    <a:pos x="576" y="368"/>
                  </a:cxn>
                  <a:cxn ang="0">
                    <a:pos x="545" y="370"/>
                  </a:cxn>
                  <a:cxn ang="0">
                    <a:pos x="175" y="370"/>
                  </a:cxn>
                  <a:cxn ang="0">
                    <a:pos x="144" y="368"/>
                  </a:cxn>
                  <a:cxn ang="0">
                    <a:pos x="114" y="360"/>
                  </a:cxn>
                  <a:cxn ang="0">
                    <a:pos x="87" y="346"/>
                  </a:cxn>
                  <a:cxn ang="0">
                    <a:pos x="62" y="330"/>
                  </a:cxn>
                  <a:cxn ang="0">
                    <a:pos x="41" y="308"/>
                  </a:cxn>
                  <a:cxn ang="0">
                    <a:pos x="24" y="284"/>
                  </a:cxn>
                  <a:cxn ang="0">
                    <a:pos x="11" y="256"/>
                  </a:cxn>
                  <a:cxn ang="0">
                    <a:pos x="3" y="227"/>
                  </a:cxn>
                  <a:cxn ang="0">
                    <a:pos x="0" y="195"/>
                  </a:cxn>
                  <a:cxn ang="0">
                    <a:pos x="0" y="175"/>
                  </a:cxn>
                  <a:cxn ang="0">
                    <a:pos x="3" y="144"/>
                  </a:cxn>
                  <a:cxn ang="0">
                    <a:pos x="11" y="114"/>
                  </a:cxn>
                  <a:cxn ang="0">
                    <a:pos x="24" y="87"/>
                  </a:cxn>
                  <a:cxn ang="0">
                    <a:pos x="41" y="62"/>
                  </a:cxn>
                  <a:cxn ang="0">
                    <a:pos x="62" y="41"/>
                  </a:cxn>
                  <a:cxn ang="0">
                    <a:pos x="87" y="24"/>
                  </a:cxn>
                  <a:cxn ang="0">
                    <a:pos x="114" y="11"/>
                  </a:cxn>
                  <a:cxn ang="0">
                    <a:pos x="144" y="3"/>
                  </a:cxn>
                  <a:cxn ang="0">
                    <a:pos x="175" y="0"/>
                  </a:cxn>
                </a:cxnLst>
                <a:rect l="0" t="0" r="r" b="b"/>
                <a:pathLst>
                  <a:path w="721" h="370">
                    <a:moveTo>
                      <a:pt x="175" y="0"/>
                    </a:moveTo>
                    <a:lnTo>
                      <a:pt x="545" y="0"/>
                    </a:lnTo>
                    <a:lnTo>
                      <a:pt x="577" y="3"/>
                    </a:lnTo>
                    <a:lnTo>
                      <a:pt x="606" y="11"/>
                    </a:lnTo>
                    <a:lnTo>
                      <a:pt x="634" y="24"/>
                    </a:lnTo>
                    <a:lnTo>
                      <a:pt x="658" y="41"/>
                    </a:lnTo>
                    <a:lnTo>
                      <a:pt x="680" y="62"/>
                    </a:lnTo>
                    <a:lnTo>
                      <a:pt x="696" y="87"/>
                    </a:lnTo>
                    <a:lnTo>
                      <a:pt x="710" y="114"/>
                    </a:lnTo>
                    <a:lnTo>
                      <a:pt x="718" y="144"/>
                    </a:lnTo>
                    <a:lnTo>
                      <a:pt x="721" y="175"/>
                    </a:lnTo>
                    <a:lnTo>
                      <a:pt x="721" y="195"/>
                    </a:lnTo>
                    <a:lnTo>
                      <a:pt x="718" y="227"/>
                    </a:lnTo>
                    <a:lnTo>
                      <a:pt x="710" y="256"/>
                    </a:lnTo>
                    <a:lnTo>
                      <a:pt x="696" y="284"/>
                    </a:lnTo>
                    <a:lnTo>
                      <a:pt x="680" y="308"/>
                    </a:lnTo>
                    <a:lnTo>
                      <a:pt x="658" y="330"/>
                    </a:lnTo>
                    <a:lnTo>
                      <a:pt x="634" y="346"/>
                    </a:lnTo>
                    <a:lnTo>
                      <a:pt x="606" y="360"/>
                    </a:lnTo>
                    <a:lnTo>
                      <a:pt x="576" y="368"/>
                    </a:lnTo>
                    <a:lnTo>
                      <a:pt x="545" y="370"/>
                    </a:lnTo>
                    <a:lnTo>
                      <a:pt x="175" y="370"/>
                    </a:lnTo>
                    <a:lnTo>
                      <a:pt x="144" y="368"/>
                    </a:lnTo>
                    <a:lnTo>
                      <a:pt x="114" y="360"/>
                    </a:lnTo>
                    <a:lnTo>
                      <a:pt x="87" y="346"/>
                    </a:lnTo>
                    <a:lnTo>
                      <a:pt x="62" y="330"/>
                    </a:lnTo>
                    <a:lnTo>
                      <a:pt x="41" y="308"/>
                    </a:lnTo>
                    <a:lnTo>
                      <a:pt x="24" y="284"/>
                    </a:lnTo>
                    <a:lnTo>
                      <a:pt x="11" y="256"/>
                    </a:lnTo>
                    <a:lnTo>
                      <a:pt x="3" y="227"/>
                    </a:lnTo>
                    <a:lnTo>
                      <a:pt x="0" y="195"/>
                    </a:lnTo>
                    <a:lnTo>
                      <a:pt x="0" y="175"/>
                    </a:lnTo>
                    <a:lnTo>
                      <a:pt x="3" y="144"/>
                    </a:lnTo>
                    <a:lnTo>
                      <a:pt x="11" y="114"/>
                    </a:lnTo>
                    <a:lnTo>
                      <a:pt x="24" y="87"/>
                    </a:lnTo>
                    <a:lnTo>
                      <a:pt x="41" y="62"/>
                    </a:lnTo>
                    <a:lnTo>
                      <a:pt x="62" y="41"/>
                    </a:lnTo>
                    <a:lnTo>
                      <a:pt x="87" y="24"/>
                    </a:lnTo>
                    <a:lnTo>
                      <a:pt x="114" y="11"/>
                    </a:lnTo>
                    <a:lnTo>
                      <a:pt x="144"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3" name="Picture 3" descr="C:\Users\cmitchell\Desktop\USA-Flag.jpg"/>
            <p:cNvPicPr>
              <a:picLocks noChangeAspect="1" noChangeArrowheads="1"/>
            </p:cNvPicPr>
            <p:nvPr/>
          </p:nvPicPr>
          <p:blipFill>
            <a:blip r:embed="rId9" cstate="screen"/>
            <a:srcRect/>
            <a:stretch>
              <a:fillRect/>
            </a:stretch>
          </p:blipFill>
          <p:spPr bwMode="auto">
            <a:xfrm>
              <a:off x="8515589" y="88900"/>
              <a:ext cx="501412" cy="302017"/>
            </a:xfrm>
            <a:prstGeom prst="rect">
              <a:avLst/>
            </a:prstGeom>
            <a:noFill/>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US B2B | Concept A</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81</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A1</a:t>
            </a:r>
          </a:p>
        </p:txBody>
      </p:sp>
      <p:sp>
        <p:nvSpPr>
          <p:cNvPr id="11" name="TextBox 10"/>
          <p:cNvSpPr txBox="1"/>
          <p:nvPr/>
        </p:nvSpPr>
        <p:spPr>
          <a:xfrm>
            <a:off x="3954927"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A2</a:t>
            </a:r>
          </a:p>
        </p:txBody>
      </p:sp>
      <p:sp>
        <p:nvSpPr>
          <p:cNvPr id="12" name="TextBox 11"/>
          <p:cNvSpPr txBox="1"/>
          <p:nvPr/>
        </p:nvSpPr>
        <p:spPr>
          <a:xfrm>
            <a:off x="6829656"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A3</a:t>
            </a:r>
          </a:p>
        </p:txBody>
      </p:sp>
      <p:pic>
        <p:nvPicPr>
          <p:cNvPr id="21" name="Picture 3" descr="C:\Users\cmitchell\Desktop\USA-Flag.jpg"/>
          <p:cNvPicPr>
            <a:picLocks noChangeAspect="1" noChangeArrowheads="1"/>
          </p:cNvPicPr>
          <p:nvPr/>
        </p:nvPicPr>
        <p:blipFill>
          <a:blip r:embed="rId6" cstate="screen"/>
          <a:srcRect/>
          <a:stretch>
            <a:fillRect/>
          </a:stretch>
        </p:blipFill>
        <p:spPr bwMode="auto">
          <a:xfrm>
            <a:off x="8515589" y="88900"/>
            <a:ext cx="501412" cy="302017"/>
          </a:xfrm>
          <a:prstGeom prst="rect">
            <a:avLst/>
          </a:prstGeom>
          <a:noFill/>
        </p:spPr>
      </p:pic>
      <p:pic>
        <p:nvPicPr>
          <p:cNvPr id="16" name="Picture 15"/>
          <p:cNvPicPr>
            <a:picLocks noChangeAspect="1"/>
          </p:cNvPicPr>
          <p:nvPr/>
        </p:nvPicPr>
        <p:blipFill>
          <a:blip r:embed="rId7" cstate="screen"/>
          <a:stretch>
            <a:fillRect/>
          </a:stretch>
        </p:blipFill>
        <p:spPr>
          <a:xfrm>
            <a:off x="215295" y="1562100"/>
            <a:ext cx="2888655" cy="1920240"/>
          </a:xfrm>
          <a:prstGeom prst="rect">
            <a:avLst/>
          </a:prstGeom>
          <a:solidFill>
            <a:schemeClr val="bg2"/>
          </a:solidFill>
          <a:ln w="3175">
            <a:solidFill>
              <a:schemeClr val="bg1">
                <a:lumMod val="75000"/>
              </a:schemeClr>
            </a:solidFill>
          </a:ln>
        </p:spPr>
      </p:pic>
      <p:pic>
        <p:nvPicPr>
          <p:cNvPr id="17" name="Picture 16"/>
          <p:cNvPicPr>
            <a:picLocks noChangeAspect="1"/>
          </p:cNvPicPr>
          <p:nvPr/>
        </p:nvPicPr>
        <p:blipFill>
          <a:blip r:embed="rId8" cstate="screen"/>
          <a:stretch>
            <a:fillRect/>
          </a:stretch>
        </p:blipFill>
        <p:spPr>
          <a:xfrm>
            <a:off x="3294591" y="1562100"/>
            <a:ext cx="2701797" cy="1920240"/>
          </a:xfrm>
          <a:prstGeom prst="rect">
            <a:avLst/>
          </a:prstGeom>
          <a:solidFill>
            <a:schemeClr val="bg2"/>
          </a:solidFill>
          <a:ln w="3175">
            <a:solidFill>
              <a:schemeClr val="bg1">
                <a:lumMod val="75000"/>
              </a:schemeClr>
            </a:solidFill>
          </a:ln>
        </p:spPr>
      </p:pic>
      <p:pic>
        <p:nvPicPr>
          <p:cNvPr id="18" name="Picture 17"/>
          <p:cNvPicPr>
            <a:picLocks noChangeAspect="1"/>
          </p:cNvPicPr>
          <p:nvPr/>
        </p:nvPicPr>
        <p:blipFill>
          <a:blip r:embed="rId9" cstate="screen"/>
          <a:stretch>
            <a:fillRect/>
          </a:stretch>
        </p:blipFill>
        <p:spPr>
          <a:xfrm>
            <a:off x="6215058" y="1562100"/>
            <a:ext cx="2610321" cy="1920240"/>
          </a:xfrm>
          <a:prstGeom prst="rect">
            <a:avLst/>
          </a:prstGeom>
          <a:solidFill>
            <a:schemeClr val="bg2"/>
          </a:solidFill>
          <a:ln w="3175">
            <a:solidFill>
              <a:schemeClr val="bg1">
                <a:lumMod val="75000"/>
              </a:schemeClr>
            </a:solidFill>
          </a:ln>
        </p:spPr>
      </p:pic>
      <p:grpSp>
        <p:nvGrpSpPr>
          <p:cNvPr id="2" name="Group 19"/>
          <p:cNvGrpSpPr/>
          <p:nvPr/>
        </p:nvGrpSpPr>
        <p:grpSpPr>
          <a:xfrm>
            <a:off x="8562975" y="468313"/>
            <a:ext cx="400050" cy="359465"/>
            <a:chOff x="4733925" y="458788"/>
            <a:chExt cx="876300" cy="787400"/>
          </a:xfrm>
          <a:solidFill>
            <a:schemeClr val="accent2"/>
          </a:solidFill>
        </p:grpSpPr>
        <p:sp>
          <p:nvSpPr>
            <p:cNvPr id="24"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 name="Picture 15"/>
          <p:cNvPicPr>
            <a:picLocks noChangeAspect="1"/>
          </p:cNvPicPr>
          <p:nvPr/>
        </p:nvPicPr>
        <p:blipFill>
          <a:blip r:embed="rId6" cstate="screen"/>
          <a:stretch>
            <a:fillRect/>
          </a:stretch>
        </p:blipFill>
        <p:spPr>
          <a:xfrm>
            <a:off x="215295" y="1562100"/>
            <a:ext cx="2888655" cy="1920240"/>
          </a:xfrm>
          <a:prstGeom prst="rect">
            <a:avLst/>
          </a:prstGeom>
          <a:ln>
            <a:solidFill>
              <a:schemeClr val="bg1">
                <a:lumMod val="75000"/>
              </a:schemeClr>
            </a:solidFill>
          </a:ln>
        </p:spPr>
      </p:pic>
      <p:pic>
        <p:nvPicPr>
          <p:cNvPr id="17" name="Picture 16"/>
          <p:cNvPicPr>
            <a:picLocks noChangeAspect="1"/>
          </p:cNvPicPr>
          <p:nvPr/>
        </p:nvPicPr>
        <p:blipFill>
          <a:blip r:embed="rId7" cstate="screen"/>
          <a:stretch>
            <a:fillRect/>
          </a:stretch>
        </p:blipFill>
        <p:spPr>
          <a:xfrm>
            <a:off x="3241251" y="1562100"/>
            <a:ext cx="2888655" cy="1920240"/>
          </a:xfrm>
          <a:prstGeom prst="rect">
            <a:avLst/>
          </a:prstGeom>
          <a:ln>
            <a:solidFill>
              <a:schemeClr val="bg1">
                <a:lumMod val="75000"/>
              </a:schemeClr>
            </a:solidFill>
          </a:ln>
        </p:spPr>
      </p:pic>
      <p:pic>
        <p:nvPicPr>
          <p:cNvPr id="18" name="Picture 17"/>
          <p:cNvPicPr>
            <a:picLocks noChangeAspect="1"/>
          </p:cNvPicPr>
          <p:nvPr/>
        </p:nvPicPr>
        <p:blipFill>
          <a:blip r:embed="rId8" cstate="screen"/>
          <a:stretch>
            <a:fillRect/>
          </a:stretch>
        </p:blipFill>
        <p:spPr>
          <a:xfrm>
            <a:off x="6245538" y="1562100"/>
            <a:ext cx="2610321" cy="1920240"/>
          </a:xfrm>
          <a:prstGeom prst="rect">
            <a:avLst/>
          </a:prstGeom>
          <a:ln>
            <a:solidFill>
              <a:schemeClr val="bg1">
                <a:lumMod val="75000"/>
              </a:schemeClr>
            </a:solidFill>
          </a:ln>
        </p:spPr>
      </p:pic>
      <p:sp>
        <p:nvSpPr>
          <p:cNvPr id="6" name="Title 5"/>
          <p:cNvSpPr>
            <a:spLocks noGrp="1"/>
          </p:cNvSpPr>
          <p:nvPr>
            <p:ph type="title"/>
          </p:nvPr>
        </p:nvSpPr>
        <p:spPr/>
        <p:txBody>
          <a:bodyPr/>
          <a:lstStyle/>
          <a:p>
            <a:r>
              <a:rPr lang="en-US" dirty="0"/>
              <a:t>US B2B | Concept B</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82</a:t>
            </a:fld>
            <a:endParaRPr lang="en-US" dirty="0">
              <a:solidFill>
                <a:prstClr val="white"/>
              </a:solidFill>
            </a:endParaRPr>
          </a:p>
        </p:txBody>
      </p:sp>
      <p:sp>
        <p:nvSpPr>
          <p:cNvPr id="10" name="TextBox 9"/>
          <p:cNvSpPr txBox="1"/>
          <p:nvPr/>
        </p:nvSpPr>
        <p:spPr>
          <a:xfrm>
            <a:off x="93857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B1</a:t>
            </a:r>
          </a:p>
        </p:txBody>
      </p:sp>
      <p:sp>
        <p:nvSpPr>
          <p:cNvPr id="11" name="TextBox 10"/>
          <p:cNvSpPr txBox="1"/>
          <p:nvPr/>
        </p:nvSpPr>
        <p:spPr>
          <a:xfrm>
            <a:off x="3995016"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B2</a:t>
            </a:r>
          </a:p>
        </p:txBody>
      </p:sp>
      <p:sp>
        <p:nvSpPr>
          <p:cNvPr id="12" name="TextBox 11"/>
          <p:cNvSpPr txBox="1"/>
          <p:nvPr/>
        </p:nvSpPr>
        <p:spPr>
          <a:xfrm>
            <a:off x="6860136"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B3</a:t>
            </a:r>
          </a:p>
        </p:txBody>
      </p:sp>
      <p:pic>
        <p:nvPicPr>
          <p:cNvPr id="21" name="Picture 3" descr="C:\Users\cmitchell\Desktop\USA-Flag.jpg"/>
          <p:cNvPicPr>
            <a:picLocks noChangeAspect="1" noChangeArrowheads="1"/>
          </p:cNvPicPr>
          <p:nvPr/>
        </p:nvPicPr>
        <p:blipFill>
          <a:blip r:embed="rId9" cstate="screen"/>
          <a:srcRect/>
          <a:stretch>
            <a:fillRect/>
          </a:stretch>
        </p:blipFill>
        <p:spPr bwMode="auto">
          <a:xfrm>
            <a:off x="8515589" y="88900"/>
            <a:ext cx="501412" cy="302017"/>
          </a:xfrm>
          <a:prstGeom prst="rect">
            <a:avLst/>
          </a:prstGeom>
          <a:noFill/>
        </p:spPr>
      </p:pic>
      <p:grpSp>
        <p:nvGrpSpPr>
          <p:cNvPr id="2" name="Group 25"/>
          <p:cNvGrpSpPr/>
          <p:nvPr/>
        </p:nvGrpSpPr>
        <p:grpSpPr>
          <a:xfrm>
            <a:off x="8562975" y="468313"/>
            <a:ext cx="400050" cy="359465"/>
            <a:chOff x="4733925" y="458788"/>
            <a:chExt cx="876300" cy="787400"/>
          </a:xfrm>
          <a:solidFill>
            <a:schemeClr val="accent2"/>
          </a:solidFill>
        </p:grpSpPr>
        <p:sp>
          <p:nvSpPr>
            <p:cNvPr id="27"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 name="Picture 15"/>
          <p:cNvPicPr>
            <a:picLocks noChangeAspect="1"/>
          </p:cNvPicPr>
          <p:nvPr/>
        </p:nvPicPr>
        <p:blipFill>
          <a:blip r:embed="rId6" cstate="screen"/>
          <a:stretch>
            <a:fillRect/>
          </a:stretch>
        </p:blipFill>
        <p:spPr>
          <a:xfrm>
            <a:off x="228600" y="1578803"/>
            <a:ext cx="2888655" cy="1920240"/>
          </a:xfrm>
          <a:prstGeom prst="rect">
            <a:avLst/>
          </a:prstGeom>
          <a:ln>
            <a:solidFill>
              <a:schemeClr val="bg1">
                <a:lumMod val="75000"/>
              </a:schemeClr>
            </a:solidFill>
          </a:ln>
        </p:spPr>
      </p:pic>
      <p:pic>
        <p:nvPicPr>
          <p:cNvPr id="17" name="Picture 16"/>
          <p:cNvPicPr>
            <a:picLocks noChangeAspect="1"/>
          </p:cNvPicPr>
          <p:nvPr/>
        </p:nvPicPr>
        <p:blipFill>
          <a:blip r:embed="rId7" cstate="screen"/>
          <a:stretch>
            <a:fillRect/>
          </a:stretch>
        </p:blipFill>
        <p:spPr>
          <a:xfrm>
            <a:off x="3220604" y="1578803"/>
            <a:ext cx="2888655" cy="1920240"/>
          </a:xfrm>
          <a:prstGeom prst="rect">
            <a:avLst/>
          </a:prstGeom>
          <a:ln>
            <a:solidFill>
              <a:schemeClr val="bg1">
                <a:lumMod val="75000"/>
              </a:schemeClr>
            </a:solidFill>
          </a:ln>
        </p:spPr>
      </p:pic>
      <p:pic>
        <p:nvPicPr>
          <p:cNvPr id="18" name="Picture 17"/>
          <p:cNvPicPr>
            <a:picLocks noChangeAspect="1"/>
          </p:cNvPicPr>
          <p:nvPr/>
        </p:nvPicPr>
        <p:blipFill>
          <a:blip r:embed="rId8" cstate="screen"/>
          <a:stretch>
            <a:fillRect/>
          </a:stretch>
        </p:blipFill>
        <p:spPr>
          <a:xfrm>
            <a:off x="6220228" y="1578803"/>
            <a:ext cx="2610321" cy="1920240"/>
          </a:xfrm>
          <a:prstGeom prst="rect">
            <a:avLst/>
          </a:prstGeom>
          <a:ln>
            <a:solidFill>
              <a:schemeClr val="bg1">
                <a:lumMod val="75000"/>
              </a:schemeClr>
            </a:solidFill>
          </a:ln>
        </p:spPr>
      </p:pic>
      <p:sp>
        <p:nvSpPr>
          <p:cNvPr id="6" name="Title 5"/>
          <p:cNvSpPr>
            <a:spLocks noGrp="1"/>
          </p:cNvSpPr>
          <p:nvPr>
            <p:ph type="title"/>
          </p:nvPr>
        </p:nvSpPr>
        <p:spPr/>
        <p:txBody>
          <a:bodyPr/>
          <a:lstStyle/>
          <a:p>
            <a:r>
              <a:rPr lang="en-US" dirty="0"/>
              <a:t>US B2B | Concept C</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83</a:t>
            </a:fld>
            <a:endParaRPr lang="en-US" dirty="0">
              <a:solidFill>
                <a:prstClr val="white"/>
              </a:solidFill>
            </a:endParaRPr>
          </a:p>
        </p:txBody>
      </p:sp>
      <p:sp>
        <p:nvSpPr>
          <p:cNvPr id="10" name="TextBox 9"/>
          <p:cNvSpPr txBox="1"/>
          <p:nvPr/>
        </p:nvSpPr>
        <p:spPr>
          <a:xfrm>
            <a:off x="982365"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C1</a:t>
            </a:r>
          </a:p>
        </p:txBody>
      </p:sp>
      <p:sp>
        <p:nvSpPr>
          <p:cNvPr id="11" name="TextBox 10"/>
          <p:cNvSpPr txBox="1"/>
          <p:nvPr/>
        </p:nvSpPr>
        <p:spPr>
          <a:xfrm>
            <a:off x="397436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C2</a:t>
            </a:r>
          </a:p>
        </p:txBody>
      </p:sp>
      <p:sp>
        <p:nvSpPr>
          <p:cNvPr id="12" name="TextBox 11"/>
          <p:cNvSpPr txBox="1"/>
          <p:nvPr/>
        </p:nvSpPr>
        <p:spPr>
          <a:xfrm>
            <a:off x="6834826"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C3</a:t>
            </a:r>
          </a:p>
        </p:txBody>
      </p:sp>
      <p:pic>
        <p:nvPicPr>
          <p:cNvPr id="21" name="Picture 3" descr="C:\Users\cmitchell\Desktop\USA-Flag.jpg"/>
          <p:cNvPicPr>
            <a:picLocks noChangeAspect="1" noChangeArrowheads="1"/>
          </p:cNvPicPr>
          <p:nvPr/>
        </p:nvPicPr>
        <p:blipFill>
          <a:blip r:embed="rId9" cstate="screen"/>
          <a:srcRect/>
          <a:stretch>
            <a:fillRect/>
          </a:stretch>
        </p:blipFill>
        <p:spPr bwMode="auto">
          <a:xfrm>
            <a:off x="8515589" y="88900"/>
            <a:ext cx="501412" cy="302017"/>
          </a:xfrm>
          <a:prstGeom prst="rect">
            <a:avLst/>
          </a:prstGeom>
          <a:noFill/>
        </p:spPr>
      </p:pic>
      <p:grpSp>
        <p:nvGrpSpPr>
          <p:cNvPr id="2" name="Group 19"/>
          <p:cNvGrpSpPr/>
          <p:nvPr/>
        </p:nvGrpSpPr>
        <p:grpSpPr>
          <a:xfrm>
            <a:off x="8562975" y="468313"/>
            <a:ext cx="400050" cy="359465"/>
            <a:chOff x="4733925" y="458788"/>
            <a:chExt cx="876300" cy="787400"/>
          </a:xfrm>
          <a:solidFill>
            <a:schemeClr val="accent2"/>
          </a:solidFill>
        </p:grpSpPr>
        <p:sp>
          <p:nvSpPr>
            <p:cNvPr id="24"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Japanese B2B | Concept A</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84</a:t>
            </a:fld>
            <a:endParaRPr lang="en-US" dirty="0">
              <a:solidFill>
                <a:prstClr val="white"/>
              </a:solidFill>
            </a:endParaRPr>
          </a:p>
        </p:txBody>
      </p:sp>
      <p:sp>
        <p:nvSpPr>
          <p:cNvPr id="10" name="TextBox 9"/>
          <p:cNvSpPr txBox="1"/>
          <p:nvPr/>
        </p:nvSpPr>
        <p:spPr>
          <a:xfrm>
            <a:off x="101665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A1</a:t>
            </a:r>
          </a:p>
        </p:txBody>
      </p:sp>
      <p:sp>
        <p:nvSpPr>
          <p:cNvPr id="11" name="TextBox 10"/>
          <p:cNvSpPr txBox="1"/>
          <p:nvPr/>
        </p:nvSpPr>
        <p:spPr>
          <a:xfrm>
            <a:off x="401131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A2</a:t>
            </a:r>
          </a:p>
        </p:txBody>
      </p:sp>
      <p:sp>
        <p:nvSpPr>
          <p:cNvPr id="12" name="TextBox 11"/>
          <p:cNvSpPr txBox="1"/>
          <p:nvPr/>
        </p:nvSpPr>
        <p:spPr>
          <a:xfrm>
            <a:off x="6882051"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A3</a:t>
            </a:r>
          </a:p>
        </p:txBody>
      </p:sp>
      <p:pic>
        <p:nvPicPr>
          <p:cNvPr id="15" name="Picture 5" descr="C:\Users\cmitchell\Desktop\1280px-Flag_of_Japan.svg.png"/>
          <p:cNvPicPr>
            <a:picLocks noChangeAspect="1" noChangeArrowheads="1"/>
          </p:cNvPicPr>
          <p:nvPr/>
        </p:nvPicPr>
        <p:blipFill>
          <a:blip r:embed="rId6" cstate="screen"/>
          <a:srcRect/>
          <a:stretch>
            <a:fillRect/>
          </a:stretch>
        </p:blipFill>
        <p:spPr bwMode="auto">
          <a:xfrm>
            <a:off x="8514081" y="88900"/>
            <a:ext cx="502920" cy="335148"/>
          </a:xfrm>
          <a:prstGeom prst="rect">
            <a:avLst/>
          </a:prstGeom>
          <a:noFill/>
          <a:ln>
            <a:solidFill>
              <a:schemeClr val="bg2"/>
            </a:solidFill>
          </a:ln>
        </p:spPr>
      </p:pic>
      <p:pic>
        <p:nvPicPr>
          <p:cNvPr id="16" name="Picture 15"/>
          <p:cNvPicPr>
            <a:picLocks noChangeAspect="1"/>
          </p:cNvPicPr>
          <p:nvPr/>
        </p:nvPicPr>
        <p:blipFill>
          <a:blip r:embed="rId7" cstate="screen"/>
          <a:stretch>
            <a:fillRect/>
          </a:stretch>
        </p:blipFill>
        <p:spPr>
          <a:xfrm>
            <a:off x="262891" y="1519237"/>
            <a:ext cx="2888661" cy="1920240"/>
          </a:xfrm>
          <a:prstGeom prst="rect">
            <a:avLst/>
          </a:prstGeom>
          <a:ln>
            <a:solidFill>
              <a:schemeClr val="bg1">
                <a:lumMod val="75000"/>
              </a:schemeClr>
            </a:solidFill>
          </a:ln>
        </p:spPr>
      </p:pic>
      <p:pic>
        <p:nvPicPr>
          <p:cNvPr id="19" name="Picture 18"/>
          <p:cNvPicPr>
            <a:picLocks noChangeAspect="1"/>
          </p:cNvPicPr>
          <p:nvPr/>
        </p:nvPicPr>
        <p:blipFill>
          <a:blip r:embed="rId8" cstate="screen"/>
          <a:stretch>
            <a:fillRect/>
          </a:stretch>
        </p:blipFill>
        <p:spPr>
          <a:xfrm>
            <a:off x="3257551" y="1519237"/>
            <a:ext cx="2888661" cy="1920240"/>
          </a:xfrm>
          <a:prstGeom prst="rect">
            <a:avLst/>
          </a:prstGeom>
          <a:ln>
            <a:solidFill>
              <a:schemeClr val="bg1">
                <a:lumMod val="75000"/>
              </a:schemeClr>
            </a:solidFill>
          </a:ln>
        </p:spPr>
      </p:pic>
      <p:pic>
        <p:nvPicPr>
          <p:cNvPr id="20" name="Picture 19"/>
          <p:cNvPicPr>
            <a:picLocks noChangeAspect="1"/>
          </p:cNvPicPr>
          <p:nvPr/>
        </p:nvPicPr>
        <p:blipFill>
          <a:blip r:embed="rId9" cstate="screen"/>
          <a:stretch>
            <a:fillRect/>
          </a:stretch>
        </p:blipFill>
        <p:spPr>
          <a:xfrm>
            <a:off x="6267450" y="1519237"/>
            <a:ext cx="2610326" cy="1920240"/>
          </a:xfrm>
          <a:prstGeom prst="rect">
            <a:avLst/>
          </a:prstGeom>
          <a:ln>
            <a:solidFill>
              <a:schemeClr val="bg1">
                <a:lumMod val="75000"/>
              </a:schemeClr>
            </a:solidFill>
          </a:ln>
        </p:spPr>
      </p:pic>
      <p:grpSp>
        <p:nvGrpSpPr>
          <p:cNvPr id="2" name="Group 21"/>
          <p:cNvGrpSpPr/>
          <p:nvPr/>
        </p:nvGrpSpPr>
        <p:grpSpPr>
          <a:xfrm>
            <a:off x="8562975" y="468313"/>
            <a:ext cx="400050" cy="359465"/>
            <a:chOff x="4733925" y="458788"/>
            <a:chExt cx="876300" cy="787400"/>
          </a:xfrm>
          <a:solidFill>
            <a:schemeClr val="accent2"/>
          </a:solidFill>
        </p:grpSpPr>
        <p:sp>
          <p:nvSpPr>
            <p:cNvPr id="23"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Japanese B2B | Concept B</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85</a:t>
            </a:fld>
            <a:endParaRPr lang="en-US" dirty="0">
              <a:solidFill>
                <a:prstClr val="white"/>
              </a:solidFill>
            </a:endParaRPr>
          </a:p>
        </p:txBody>
      </p:sp>
      <p:sp>
        <p:nvSpPr>
          <p:cNvPr id="10" name="TextBox 9"/>
          <p:cNvSpPr txBox="1"/>
          <p:nvPr/>
        </p:nvSpPr>
        <p:spPr>
          <a:xfrm>
            <a:off x="1049044"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B1</a:t>
            </a:r>
          </a:p>
        </p:txBody>
      </p:sp>
      <p:sp>
        <p:nvSpPr>
          <p:cNvPr id="11" name="TextBox 10"/>
          <p:cNvSpPr txBox="1"/>
          <p:nvPr/>
        </p:nvSpPr>
        <p:spPr>
          <a:xfrm>
            <a:off x="4016081"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B2</a:t>
            </a:r>
          </a:p>
        </p:txBody>
      </p:sp>
      <p:sp>
        <p:nvSpPr>
          <p:cNvPr id="12" name="TextBox 11"/>
          <p:cNvSpPr txBox="1"/>
          <p:nvPr/>
        </p:nvSpPr>
        <p:spPr>
          <a:xfrm>
            <a:off x="6843951"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B3</a:t>
            </a:r>
          </a:p>
        </p:txBody>
      </p:sp>
      <p:pic>
        <p:nvPicPr>
          <p:cNvPr id="15" name="Picture 5" descr="C:\Users\cmitchell\Desktop\1280px-Flag_of_Japan.svg.png"/>
          <p:cNvPicPr>
            <a:picLocks noChangeAspect="1" noChangeArrowheads="1"/>
          </p:cNvPicPr>
          <p:nvPr/>
        </p:nvPicPr>
        <p:blipFill>
          <a:blip r:embed="rId6" cstate="screen"/>
          <a:srcRect/>
          <a:stretch>
            <a:fillRect/>
          </a:stretch>
        </p:blipFill>
        <p:spPr bwMode="auto">
          <a:xfrm>
            <a:off x="8514081" y="88900"/>
            <a:ext cx="502920" cy="335148"/>
          </a:xfrm>
          <a:prstGeom prst="rect">
            <a:avLst/>
          </a:prstGeom>
          <a:noFill/>
          <a:ln>
            <a:solidFill>
              <a:schemeClr val="bg2"/>
            </a:solidFill>
          </a:ln>
        </p:spPr>
      </p:pic>
      <p:pic>
        <p:nvPicPr>
          <p:cNvPr id="16" name="Picture 15"/>
          <p:cNvPicPr>
            <a:picLocks noChangeAspect="1"/>
          </p:cNvPicPr>
          <p:nvPr/>
        </p:nvPicPr>
        <p:blipFill>
          <a:blip r:embed="rId7" cstate="screen"/>
          <a:stretch>
            <a:fillRect/>
          </a:stretch>
        </p:blipFill>
        <p:spPr>
          <a:xfrm>
            <a:off x="295276" y="1490662"/>
            <a:ext cx="2888661" cy="1920240"/>
          </a:xfrm>
          <a:prstGeom prst="rect">
            <a:avLst/>
          </a:prstGeom>
          <a:ln>
            <a:solidFill>
              <a:schemeClr val="bg1">
                <a:lumMod val="75000"/>
              </a:schemeClr>
            </a:solidFill>
          </a:ln>
        </p:spPr>
      </p:pic>
      <p:pic>
        <p:nvPicPr>
          <p:cNvPr id="19" name="Picture 18"/>
          <p:cNvPicPr>
            <a:picLocks noChangeAspect="1"/>
          </p:cNvPicPr>
          <p:nvPr/>
        </p:nvPicPr>
        <p:blipFill>
          <a:blip r:embed="rId8" cstate="screen"/>
          <a:stretch>
            <a:fillRect/>
          </a:stretch>
        </p:blipFill>
        <p:spPr>
          <a:xfrm>
            <a:off x="3262313" y="1490662"/>
            <a:ext cx="2888661" cy="1920240"/>
          </a:xfrm>
          <a:prstGeom prst="rect">
            <a:avLst/>
          </a:prstGeom>
          <a:ln>
            <a:solidFill>
              <a:schemeClr val="bg1">
                <a:lumMod val="75000"/>
              </a:schemeClr>
            </a:solidFill>
          </a:ln>
        </p:spPr>
      </p:pic>
      <p:pic>
        <p:nvPicPr>
          <p:cNvPr id="20" name="Picture 19"/>
          <p:cNvPicPr>
            <a:picLocks noChangeAspect="1"/>
          </p:cNvPicPr>
          <p:nvPr/>
        </p:nvPicPr>
        <p:blipFill>
          <a:blip r:embed="rId9" cstate="screen"/>
          <a:stretch>
            <a:fillRect/>
          </a:stretch>
        </p:blipFill>
        <p:spPr>
          <a:xfrm>
            <a:off x="6229350" y="1490662"/>
            <a:ext cx="2610326" cy="1920240"/>
          </a:xfrm>
          <a:prstGeom prst="rect">
            <a:avLst/>
          </a:prstGeom>
          <a:ln>
            <a:solidFill>
              <a:schemeClr val="bg1">
                <a:lumMod val="75000"/>
              </a:schemeClr>
            </a:solidFill>
          </a:ln>
        </p:spPr>
      </p:pic>
      <p:grpSp>
        <p:nvGrpSpPr>
          <p:cNvPr id="2" name="Group 21"/>
          <p:cNvGrpSpPr/>
          <p:nvPr/>
        </p:nvGrpSpPr>
        <p:grpSpPr>
          <a:xfrm>
            <a:off x="8562975" y="468313"/>
            <a:ext cx="400050" cy="359465"/>
            <a:chOff x="4733925" y="458788"/>
            <a:chExt cx="876300" cy="787400"/>
          </a:xfrm>
          <a:solidFill>
            <a:schemeClr val="accent2"/>
          </a:solidFill>
        </p:grpSpPr>
        <p:sp>
          <p:nvSpPr>
            <p:cNvPr id="23"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Japanese B2B | Concept C</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86</a:t>
            </a:fld>
            <a:endParaRPr lang="en-US" dirty="0">
              <a:solidFill>
                <a:prstClr val="white"/>
              </a:solidFill>
            </a:endParaRPr>
          </a:p>
        </p:txBody>
      </p:sp>
      <p:sp>
        <p:nvSpPr>
          <p:cNvPr id="10" name="TextBox 9"/>
          <p:cNvSpPr txBox="1"/>
          <p:nvPr/>
        </p:nvSpPr>
        <p:spPr>
          <a:xfrm>
            <a:off x="1049044"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C1</a:t>
            </a:r>
          </a:p>
        </p:txBody>
      </p:sp>
      <p:sp>
        <p:nvSpPr>
          <p:cNvPr id="11" name="TextBox 10"/>
          <p:cNvSpPr txBox="1"/>
          <p:nvPr/>
        </p:nvSpPr>
        <p:spPr>
          <a:xfrm>
            <a:off x="4025606"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C2</a:t>
            </a:r>
          </a:p>
        </p:txBody>
      </p:sp>
      <p:sp>
        <p:nvSpPr>
          <p:cNvPr id="12" name="TextBox 11"/>
          <p:cNvSpPr txBox="1"/>
          <p:nvPr/>
        </p:nvSpPr>
        <p:spPr>
          <a:xfrm>
            <a:off x="6863001"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C3</a:t>
            </a:r>
          </a:p>
        </p:txBody>
      </p:sp>
      <p:pic>
        <p:nvPicPr>
          <p:cNvPr id="15" name="Picture 5" descr="C:\Users\cmitchell\Desktop\1280px-Flag_of_Japan.svg.png"/>
          <p:cNvPicPr>
            <a:picLocks noChangeAspect="1" noChangeArrowheads="1"/>
          </p:cNvPicPr>
          <p:nvPr/>
        </p:nvPicPr>
        <p:blipFill>
          <a:blip r:embed="rId6" cstate="screen"/>
          <a:srcRect/>
          <a:stretch>
            <a:fillRect/>
          </a:stretch>
        </p:blipFill>
        <p:spPr bwMode="auto">
          <a:xfrm>
            <a:off x="8514081" y="88900"/>
            <a:ext cx="502920" cy="335148"/>
          </a:xfrm>
          <a:prstGeom prst="rect">
            <a:avLst/>
          </a:prstGeom>
          <a:noFill/>
          <a:ln>
            <a:solidFill>
              <a:schemeClr val="bg2"/>
            </a:solidFill>
          </a:ln>
        </p:spPr>
      </p:pic>
      <p:pic>
        <p:nvPicPr>
          <p:cNvPr id="16" name="Picture 15"/>
          <p:cNvPicPr>
            <a:picLocks noChangeAspect="1"/>
          </p:cNvPicPr>
          <p:nvPr/>
        </p:nvPicPr>
        <p:blipFill>
          <a:blip r:embed="rId7" cstate="screen"/>
          <a:stretch>
            <a:fillRect/>
          </a:stretch>
        </p:blipFill>
        <p:spPr>
          <a:xfrm>
            <a:off x="295276" y="1509712"/>
            <a:ext cx="2888661" cy="1920240"/>
          </a:xfrm>
          <a:prstGeom prst="rect">
            <a:avLst/>
          </a:prstGeom>
          <a:ln>
            <a:solidFill>
              <a:schemeClr val="bg1">
                <a:lumMod val="75000"/>
              </a:schemeClr>
            </a:solidFill>
          </a:ln>
        </p:spPr>
      </p:pic>
      <p:pic>
        <p:nvPicPr>
          <p:cNvPr id="19" name="Picture 18"/>
          <p:cNvPicPr>
            <a:picLocks noChangeAspect="1"/>
          </p:cNvPicPr>
          <p:nvPr/>
        </p:nvPicPr>
        <p:blipFill>
          <a:blip r:embed="rId8" cstate="screen"/>
          <a:stretch>
            <a:fillRect/>
          </a:stretch>
        </p:blipFill>
        <p:spPr>
          <a:xfrm>
            <a:off x="3271838" y="1509712"/>
            <a:ext cx="2888661" cy="1920240"/>
          </a:xfrm>
          <a:prstGeom prst="rect">
            <a:avLst/>
          </a:prstGeom>
          <a:ln>
            <a:solidFill>
              <a:schemeClr val="bg1">
                <a:lumMod val="75000"/>
              </a:schemeClr>
            </a:solidFill>
          </a:ln>
        </p:spPr>
      </p:pic>
      <p:pic>
        <p:nvPicPr>
          <p:cNvPr id="20" name="Picture 19"/>
          <p:cNvPicPr>
            <a:picLocks noChangeAspect="1"/>
          </p:cNvPicPr>
          <p:nvPr/>
        </p:nvPicPr>
        <p:blipFill>
          <a:blip r:embed="rId9" cstate="screen"/>
          <a:stretch>
            <a:fillRect/>
          </a:stretch>
        </p:blipFill>
        <p:spPr>
          <a:xfrm>
            <a:off x="6248400" y="1509712"/>
            <a:ext cx="2610326" cy="1920240"/>
          </a:xfrm>
          <a:prstGeom prst="rect">
            <a:avLst/>
          </a:prstGeom>
          <a:ln>
            <a:solidFill>
              <a:schemeClr val="bg1">
                <a:lumMod val="75000"/>
              </a:schemeClr>
            </a:solidFill>
          </a:ln>
        </p:spPr>
      </p:pic>
      <p:grpSp>
        <p:nvGrpSpPr>
          <p:cNvPr id="2" name="Group 21"/>
          <p:cNvGrpSpPr/>
          <p:nvPr/>
        </p:nvGrpSpPr>
        <p:grpSpPr>
          <a:xfrm>
            <a:off x="8562975" y="468313"/>
            <a:ext cx="400050" cy="359465"/>
            <a:chOff x="4733925" y="458788"/>
            <a:chExt cx="876300" cy="787400"/>
          </a:xfrm>
          <a:solidFill>
            <a:schemeClr val="accent2"/>
          </a:solidFill>
        </p:grpSpPr>
        <p:sp>
          <p:nvSpPr>
            <p:cNvPr id="23"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German B2B | Concept A</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87</a:t>
            </a:fld>
            <a:endParaRPr lang="en-US" dirty="0">
              <a:solidFill>
                <a:prstClr val="white"/>
              </a:solidFill>
            </a:endParaRPr>
          </a:p>
        </p:txBody>
      </p:sp>
      <p:sp>
        <p:nvSpPr>
          <p:cNvPr id="10" name="TextBox 9"/>
          <p:cNvSpPr txBox="1"/>
          <p:nvPr/>
        </p:nvSpPr>
        <p:spPr>
          <a:xfrm>
            <a:off x="1087144"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A1</a:t>
            </a:r>
          </a:p>
        </p:txBody>
      </p:sp>
      <p:sp>
        <p:nvSpPr>
          <p:cNvPr id="11" name="TextBox 10"/>
          <p:cNvSpPr txBox="1"/>
          <p:nvPr/>
        </p:nvSpPr>
        <p:spPr>
          <a:xfrm>
            <a:off x="4058944"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A2</a:t>
            </a:r>
          </a:p>
        </p:txBody>
      </p:sp>
      <p:sp>
        <p:nvSpPr>
          <p:cNvPr id="12" name="TextBox 11"/>
          <p:cNvSpPr txBox="1"/>
          <p:nvPr/>
        </p:nvSpPr>
        <p:spPr>
          <a:xfrm>
            <a:off x="6891576"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A3</a:t>
            </a:r>
          </a:p>
        </p:txBody>
      </p:sp>
      <p:pic>
        <p:nvPicPr>
          <p:cNvPr id="15" name="Picture 4" descr="C:\Users\cmitchell\Desktop\1280px-Flag_of_Germany.svg.png"/>
          <p:cNvPicPr>
            <a:picLocks noChangeAspect="1" noChangeArrowheads="1"/>
          </p:cNvPicPr>
          <p:nvPr/>
        </p:nvPicPr>
        <p:blipFill>
          <a:blip r:embed="rId6" cstate="screen"/>
          <a:srcRect/>
          <a:stretch>
            <a:fillRect/>
          </a:stretch>
        </p:blipFill>
        <p:spPr bwMode="auto">
          <a:xfrm>
            <a:off x="8514081" y="88900"/>
            <a:ext cx="502920" cy="301752"/>
          </a:xfrm>
          <a:prstGeom prst="rect">
            <a:avLst/>
          </a:prstGeom>
          <a:noFill/>
        </p:spPr>
      </p:pic>
      <p:pic>
        <p:nvPicPr>
          <p:cNvPr id="19" name="Picture 18"/>
          <p:cNvPicPr>
            <a:picLocks noChangeAspect="1"/>
          </p:cNvPicPr>
          <p:nvPr/>
        </p:nvPicPr>
        <p:blipFill>
          <a:blip r:embed="rId7" cstate="screen"/>
          <a:stretch>
            <a:fillRect/>
          </a:stretch>
        </p:blipFill>
        <p:spPr>
          <a:xfrm>
            <a:off x="333376" y="1500187"/>
            <a:ext cx="2888661" cy="1920240"/>
          </a:xfrm>
          <a:prstGeom prst="rect">
            <a:avLst/>
          </a:prstGeom>
          <a:ln>
            <a:solidFill>
              <a:schemeClr val="bg1">
                <a:lumMod val="75000"/>
              </a:schemeClr>
            </a:solidFill>
          </a:ln>
        </p:spPr>
      </p:pic>
      <p:pic>
        <p:nvPicPr>
          <p:cNvPr id="20" name="Picture 19"/>
          <p:cNvPicPr>
            <a:picLocks noChangeAspect="1"/>
          </p:cNvPicPr>
          <p:nvPr/>
        </p:nvPicPr>
        <p:blipFill>
          <a:blip r:embed="rId8" cstate="screen"/>
          <a:stretch>
            <a:fillRect/>
          </a:stretch>
        </p:blipFill>
        <p:spPr>
          <a:xfrm>
            <a:off x="3305176" y="1500187"/>
            <a:ext cx="2888661" cy="1920240"/>
          </a:xfrm>
          <a:prstGeom prst="rect">
            <a:avLst/>
          </a:prstGeom>
          <a:ln>
            <a:solidFill>
              <a:schemeClr val="bg1">
                <a:lumMod val="75000"/>
              </a:schemeClr>
            </a:solidFill>
          </a:ln>
        </p:spPr>
      </p:pic>
      <p:pic>
        <p:nvPicPr>
          <p:cNvPr id="21" name="Picture 20"/>
          <p:cNvPicPr>
            <a:picLocks noChangeAspect="1"/>
          </p:cNvPicPr>
          <p:nvPr/>
        </p:nvPicPr>
        <p:blipFill>
          <a:blip r:embed="rId9" cstate="screen"/>
          <a:stretch>
            <a:fillRect/>
          </a:stretch>
        </p:blipFill>
        <p:spPr>
          <a:xfrm>
            <a:off x="6276975" y="1500187"/>
            <a:ext cx="2610326" cy="1920240"/>
          </a:xfrm>
          <a:prstGeom prst="rect">
            <a:avLst/>
          </a:prstGeom>
          <a:ln>
            <a:solidFill>
              <a:schemeClr val="bg1">
                <a:lumMod val="75000"/>
              </a:schemeClr>
            </a:solidFill>
          </a:ln>
        </p:spPr>
      </p:pic>
      <p:grpSp>
        <p:nvGrpSpPr>
          <p:cNvPr id="2" name="Group 22"/>
          <p:cNvGrpSpPr/>
          <p:nvPr/>
        </p:nvGrpSpPr>
        <p:grpSpPr>
          <a:xfrm>
            <a:off x="8562975" y="468313"/>
            <a:ext cx="400050" cy="359465"/>
            <a:chOff x="4733925" y="458788"/>
            <a:chExt cx="876300" cy="787400"/>
          </a:xfrm>
          <a:solidFill>
            <a:schemeClr val="accent2"/>
          </a:solidFill>
        </p:grpSpPr>
        <p:sp>
          <p:nvSpPr>
            <p:cNvPr id="24"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German B2B | Concept B</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88</a:t>
            </a:fld>
            <a:endParaRPr lang="en-US" dirty="0">
              <a:solidFill>
                <a:prstClr val="white"/>
              </a:solidFill>
            </a:endParaRPr>
          </a:p>
        </p:txBody>
      </p:sp>
      <p:sp>
        <p:nvSpPr>
          <p:cNvPr id="10" name="TextBox 9"/>
          <p:cNvSpPr txBox="1"/>
          <p:nvPr/>
        </p:nvSpPr>
        <p:spPr>
          <a:xfrm>
            <a:off x="1020469"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B1</a:t>
            </a:r>
          </a:p>
        </p:txBody>
      </p:sp>
      <p:sp>
        <p:nvSpPr>
          <p:cNvPr id="11" name="TextBox 10"/>
          <p:cNvSpPr txBox="1"/>
          <p:nvPr/>
        </p:nvSpPr>
        <p:spPr>
          <a:xfrm>
            <a:off x="4016081"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B2</a:t>
            </a:r>
          </a:p>
        </p:txBody>
      </p:sp>
      <p:sp>
        <p:nvSpPr>
          <p:cNvPr id="12" name="TextBox 11"/>
          <p:cNvSpPr txBox="1"/>
          <p:nvPr/>
        </p:nvSpPr>
        <p:spPr>
          <a:xfrm>
            <a:off x="6872526"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B3</a:t>
            </a:r>
          </a:p>
        </p:txBody>
      </p:sp>
      <p:pic>
        <p:nvPicPr>
          <p:cNvPr id="15" name="Picture 4" descr="C:\Users\cmitchell\Desktop\1280px-Flag_of_Germany.svg.png"/>
          <p:cNvPicPr>
            <a:picLocks noChangeAspect="1" noChangeArrowheads="1"/>
          </p:cNvPicPr>
          <p:nvPr/>
        </p:nvPicPr>
        <p:blipFill>
          <a:blip r:embed="rId6" cstate="screen"/>
          <a:srcRect/>
          <a:stretch>
            <a:fillRect/>
          </a:stretch>
        </p:blipFill>
        <p:spPr bwMode="auto">
          <a:xfrm>
            <a:off x="8514081" y="88900"/>
            <a:ext cx="502920" cy="301752"/>
          </a:xfrm>
          <a:prstGeom prst="rect">
            <a:avLst/>
          </a:prstGeom>
          <a:noFill/>
        </p:spPr>
      </p:pic>
      <p:pic>
        <p:nvPicPr>
          <p:cNvPr id="16" name="Picture 15"/>
          <p:cNvPicPr>
            <a:picLocks noChangeAspect="1"/>
          </p:cNvPicPr>
          <p:nvPr/>
        </p:nvPicPr>
        <p:blipFill>
          <a:blip r:embed="rId7" cstate="screen"/>
          <a:stretch>
            <a:fillRect/>
          </a:stretch>
        </p:blipFill>
        <p:spPr>
          <a:xfrm>
            <a:off x="266701" y="1490662"/>
            <a:ext cx="2888661" cy="1920240"/>
          </a:xfrm>
          <a:prstGeom prst="rect">
            <a:avLst/>
          </a:prstGeom>
          <a:ln>
            <a:solidFill>
              <a:schemeClr val="bg1">
                <a:lumMod val="75000"/>
              </a:schemeClr>
            </a:solidFill>
          </a:ln>
        </p:spPr>
      </p:pic>
      <p:pic>
        <p:nvPicPr>
          <p:cNvPr id="19" name="Picture 18"/>
          <p:cNvPicPr>
            <a:picLocks noChangeAspect="1"/>
          </p:cNvPicPr>
          <p:nvPr/>
        </p:nvPicPr>
        <p:blipFill>
          <a:blip r:embed="rId8" cstate="screen"/>
          <a:stretch>
            <a:fillRect/>
          </a:stretch>
        </p:blipFill>
        <p:spPr>
          <a:xfrm>
            <a:off x="3262313" y="1490662"/>
            <a:ext cx="2888661" cy="1920240"/>
          </a:xfrm>
          <a:prstGeom prst="rect">
            <a:avLst/>
          </a:prstGeom>
          <a:ln>
            <a:solidFill>
              <a:schemeClr val="bg1">
                <a:lumMod val="75000"/>
              </a:schemeClr>
            </a:solidFill>
          </a:ln>
        </p:spPr>
      </p:pic>
      <p:pic>
        <p:nvPicPr>
          <p:cNvPr id="20" name="Picture 19"/>
          <p:cNvPicPr>
            <a:picLocks noChangeAspect="1"/>
          </p:cNvPicPr>
          <p:nvPr/>
        </p:nvPicPr>
        <p:blipFill>
          <a:blip r:embed="rId9" cstate="screen"/>
          <a:stretch>
            <a:fillRect/>
          </a:stretch>
        </p:blipFill>
        <p:spPr>
          <a:xfrm>
            <a:off x="6257925" y="1490662"/>
            <a:ext cx="2610326" cy="1920240"/>
          </a:xfrm>
          <a:prstGeom prst="rect">
            <a:avLst/>
          </a:prstGeom>
          <a:ln>
            <a:solidFill>
              <a:schemeClr val="bg1">
                <a:lumMod val="75000"/>
              </a:schemeClr>
            </a:solidFill>
          </a:ln>
        </p:spPr>
      </p:pic>
      <p:grpSp>
        <p:nvGrpSpPr>
          <p:cNvPr id="2" name="Group 21"/>
          <p:cNvGrpSpPr/>
          <p:nvPr/>
        </p:nvGrpSpPr>
        <p:grpSpPr>
          <a:xfrm>
            <a:off x="8562975" y="468313"/>
            <a:ext cx="400050" cy="359465"/>
            <a:chOff x="4733925" y="458788"/>
            <a:chExt cx="876300" cy="787400"/>
          </a:xfrm>
          <a:solidFill>
            <a:schemeClr val="accent2"/>
          </a:solidFill>
        </p:grpSpPr>
        <p:sp>
          <p:nvSpPr>
            <p:cNvPr id="23"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German B2B | Concept C</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89</a:t>
            </a:fld>
            <a:endParaRPr lang="en-US" dirty="0">
              <a:solidFill>
                <a:prstClr val="white"/>
              </a:solidFill>
            </a:endParaRPr>
          </a:p>
        </p:txBody>
      </p:sp>
      <p:sp>
        <p:nvSpPr>
          <p:cNvPr id="10" name="TextBox 9"/>
          <p:cNvSpPr txBox="1"/>
          <p:nvPr/>
        </p:nvSpPr>
        <p:spPr>
          <a:xfrm>
            <a:off x="1029994"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C1</a:t>
            </a:r>
          </a:p>
        </p:txBody>
      </p:sp>
      <p:sp>
        <p:nvSpPr>
          <p:cNvPr id="11" name="TextBox 10"/>
          <p:cNvSpPr txBox="1"/>
          <p:nvPr/>
        </p:nvSpPr>
        <p:spPr>
          <a:xfrm>
            <a:off x="4001794"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C2</a:t>
            </a:r>
          </a:p>
        </p:txBody>
      </p:sp>
      <p:sp>
        <p:nvSpPr>
          <p:cNvPr id="12" name="TextBox 11"/>
          <p:cNvSpPr txBox="1"/>
          <p:nvPr/>
        </p:nvSpPr>
        <p:spPr>
          <a:xfrm>
            <a:off x="6834426" y="3607707"/>
            <a:ext cx="1381125" cy="695325"/>
          </a:xfrm>
          <a:prstGeom prst="rect">
            <a:avLst/>
          </a:prstGeom>
          <a:noFill/>
        </p:spPr>
        <p:txBody>
          <a:bodyPr vert="horz" wrap="square" lIns="0" tIns="0" rIns="0" bIns="0" rtlCol="0">
            <a:noAutofit/>
          </a:bodyPr>
          <a:lstStyle/>
          <a:p>
            <a:pPr algn="ctr"/>
            <a:r>
              <a:rPr lang="en-US" sz="1200" b="1" dirty="0">
                <a:solidFill>
                  <a:srgbClr val="003C71"/>
                </a:solidFill>
              </a:rPr>
              <a:t>C3</a:t>
            </a:r>
          </a:p>
        </p:txBody>
      </p:sp>
      <p:pic>
        <p:nvPicPr>
          <p:cNvPr id="15" name="Picture 4" descr="C:\Users\cmitchell\Desktop\1280px-Flag_of_Germany.svg.png"/>
          <p:cNvPicPr>
            <a:picLocks noChangeAspect="1" noChangeArrowheads="1"/>
          </p:cNvPicPr>
          <p:nvPr/>
        </p:nvPicPr>
        <p:blipFill>
          <a:blip r:embed="rId6" cstate="screen"/>
          <a:srcRect/>
          <a:stretch>
            <a:fillRect/>
          </a:stretch>
        </p:blipFill>
        <p:spPr bwMode="auto">
          <a:xfrm>
            <a:off x="8514081" y="88900"/>
            <a:ext cx="502920" cy="301752"/>
          </a:xfrm>
          <a:prstGeom prst="rect">
            <a:avLst/>
          </a:prstGeom>
          <a:noFill/>
        </p:spPr>
      </p:pic>
      <p:pic>
        <p:nvPicPr>
          <p:cNvPr id="16" name="Picture 15"/>
          <p:cNvPicPr>
            <a:picLocks noChangeAspect="1"/>
          </p:cNvPicPr>
          <p:nvPr/>
        </p:nvPicPr>
        <p:blipFill>
          <a:blip r:embed="rId7" cstate="screen"/>
          <a:stretch>
            <a:fillRect/>
          </a:stretch>
        </p:blipFill>
        <p:spPr>
          <a:xfrm>
            <a:off x="276226" y="1509712"/>
            <a:ext cx="2888661" cy="1920240"/>
          </a:xfrm>
          <a:prstGeom prst="rect">
            <a:avLst/>
          </a:prstGeom>
          <a:ln>
            <a:solidFill>
              <a:schemeClr val="bg1">
                <a:lumMod val="75000"/>
              </a:schemeClr>
            </a:solidFill>
          </a:ln>
        </p:spPr>
      </p:pic>
      <p:pic>
        <p:nvPicPr>
          <p:cNvPr id="19" name="Picture 18"/>
          <p:cNvPicPr>
            <a:picLocks noChangeAspect="1"/>
          </p:cNvPicPr>
          <p:nvPr/>
        </p:nvPicPr>
        <p:blipFill>
          <a:blip r:embed="rId8" cstate="screen"/>
          <a:stretch>
            <a:fillRect/>
          </a:stretch>
        </p:blipFill>
        <p:spPr>
          <a:xfrm>
            <a:off x="3248026" y="1509712"/>
            <a:ext cx="2888661" cy="1920240"/>
          </a:xfrm>
          <a:prstGeom prst="rect">
            <a:avLst/>
          </a:prstGeom>
          <a:ln>
            <a:solidFill>
              <a:schemeClr val="bg1">
                <a:lumMod val="75000"/>
              </a:schemeClr>
            </a:solidFill>
          </a:ln>
        </p:spPr>
      </p:pic>
      <p:pic>
        <p:nvPicPr>
          <p:cNvPr id="20" name="Picture 19"/>
          <p:cNvPicPr>
            <a:picLocks noChangeAspect="1"/>
          </p:cNvPicPr>
          <p:nvPr/>
        </p:nvPicPr>
        <p:blipFill>
          <a:blip r:embed="rId9" cstate="screen"/>
          <a:stretch>
            <a:fillRect/>
          </a:stretch>
        </p:blipFill>
        <p:spPr>
          <a:xfrm>
            <a:off x="6219825" y="1509712"/>
            <a:ext cx="2610326" cy="1920240"/>
          </a:xfrm>
          <a:prstGeom prst="rect">
            <a:avLst/>
          </a:prstGeom>
          <a:ln>
            <a:solidFill>
              <a:schemeClr val="bg1">
                <a:lumMod val="75000"/>
              </a:schemeClr>
            </a:solidFill>
          </a:ln>
        </p:spPr>
      </p:pic>
      <p:grpSp>
        <p:nvGrpSpPr>
          <p:cNvPr id="2" name="Group 21"/>
          <p:cNvGrpSpPr/>
          <p:nvPr/>
        </p:nvGrpSpPr>
        <p:grpSpPr>
          <a:xfrm>
            <a:off x="8562975" y="468313"/>
            <a:ext cx="400050" cy="359465"/>
            <a:chOff x="4733925" y="458788"/>
            <a:chExt cx="876300" cy="787400"/>
          </a:xfrm>
          <a:solidFill>
            <a:schemeClr val="accent2"/>
          </a:solidFill>
        </p:grpSpPr>
        <p:sp>
          <p:nvSpPr>
            <p:cNvPr id="23" name="Freeform 13"/>
            <p:cNvSpPr>
              <a:spLocks noEditPoints="1"/>
            </p:cNvSpPr>
            <p:nvPr/>
          </p:nvSpPr>
          <p:spPr bwMode="auto">
            <a:xfrm>
              <a:off x="4733925" y="458788"/>
              <a:ext cx="876300" cy="658813"/>
            </a:xfrm>
            <a:custGeom>
              <a:avLst/>
              <a:gdLst/>
              <a:ahLst/>
              <a:cxnLst>
                <a:cxn ang="0">
                  <a:pos x="252" y="282"/>
                </a:cxn>
                <a:cxn ang="0">
                  <a:pos x="252" y="2141"/>
                </a:cxn>
                <a:cxn ang="0">
                  <a:pos x="3057" y="2141"/>
                </a:cxn>
                <a:cxn ang="0">
                  <a:pos x="3057" y="282"/>
                </a:cxn>
                <a:cxn ang="0">
                  <a:pos x="252" y="282"/>
                </a:cxn>
                <a:cxn ang="0">
                  <a:pos x="201" y="0"/>
                </a:cxn>
                <a:cxn ang="0">
                  <a:pos x="3108" y="0"/>
                </a:cxn>
                <a:cxn ang="0">
                  <a:pos x="3141" y="3"/>
                </a:cxn>
                <a:cxn ang="0">
                  <a:pos x="3172" y="10"/>
                </a:cxn>
                <a:cxn ang="0">
                  <a:pos x="3200" y="22"/>
                </a:cxn>
                <a:cxn ang="0">
                  <a:pos x="3227" y="39"/>
                </a:cxn>
                <a:cxn ang="0">
                  <a:pos x="3250" y="59"/>
                </a:cxn>
                <a:cxn ang="0">
                  <a:pos x="3271" y="83"/>
                </a:cxn>
                <a:cxn ang="0">
                  <a:pos x="3287" y="109"/>
                </a:cxn>
                <a:cxn ang="0">
                  <a:pos x="3299" y="138"/>
                </a:cxn>
                <a:cxn ang="0">
                  <a:pos x="3307" y="168"/>
                </a:cxn>
                <a:cxn ang="0">
                  <a:pos x="3310" y="201"/>
                </a:cxn>
                <a:cxn ang="0">
                  <a:pos x="3310" y="2289"/>
                </a:cxn>
                <a:cxn ang="0">
                  <a:pos x="3307" y="2322"/>
                </a:cxn>
                <a:cxn ang="0">
                  <a:pos x="3299" y="2353"/>
                </a:cxn>
                <a:cxn ang="0">
                  <a:pos x="3287" y="2381"/>
                </a:cxn>
                <a:cxn ang="0">
                  <a:pos x="3271" y="2408"/>
                </a:cxn>
                <a:cxn ang="0">
                  <a:pos x="3250" y="2431"/>
                </a:cxn>
                <a:cxn ang="0">
                  <a:pos x="3227" y="2451"/>
                </a:cxn>
                <a:cxn ang="0">
                  <a:pos x="3200" y="2467"/>
                </a:cxn>
                <a:cxn ang="0">
                  <a:pos x="3172" y="2479"/>
                </a:cxn>
                <a:cxn ang="0">
                  <a:pos x="3141" y="2487"/>
                </a:cxn>
                <a:cxn ang="0">
                  <a:pos x="3108" y="2490"/>
                </a:cxn>
                <a:cxn ang="0">
                  <a:pos x="201" y="2490"/>
                </a:cxn>
                <a:cxn ang="0">
                  <a:pos x="170" y="2487"/>
                </a:cxn>
                <a:cxn ang="0">
                  <a:pos x="138" y="2479"/>
                </a:cxn>
                <a:cxn ang="0">
                  <a:pos x="109" y="2467"/>
                </a:cxn>
                <a:cxn ang="0">
                  <a:pos x="83" y="2451"/>
                </a:cxn>
                <a:cxn ang="0">
                  <a:pos x="59" y="2431"/>
                </a:cxn>
                <a:cxn ang="0">
                  <a:pos x="39" y="2408"/>
                </a:cxn>
                <a:cxn ang="0">
                  <a:pos x="22" y="2381"/>
                </a:cxn>
                <a:cxn ang="0">
                  <a:pos x="10" y="2353"/>
                </a:cxn>
                <a:cxn ang="0">
                  <a:pos x="3" y="2322"/>
                </a:cxn>
                <a:cxn ang="0">
                  <a:pos x="0" y="2289"/>
                </a:cxn>
                <a:cxn ang="0">
                  <a:pos x="0" y="201"/>
                </a:cxn>
                <a:cxn ang="0">
                  <a:pos x="3" y="168"/>
                </a:cxn>
                <a:cxn ang="0">
                  <a:pos x="10" y="138"/>
                </a:cxn>
                <a:cxn ang="0">
                  <a:pos x="22" y="109"/>
                </a:cxn>
                <a:cxn ang="0">
                  <a:pos x="39" y="83"/>
                </a:cxn>
                <a:cxn ang="0">
                  <a:pos x="59" y="59"/>
                </a:cxn>
                <a:cxn ang="0">
                  <a:pos x="83" y="39"/>
                </a:cxn>
                <a:cxn ang="0">
                  <a:pos x="109" y="22"/>
                </a:cxn>
                <a:cxn ang="0">
                  <a:pos x="138" y="10"/>
                </a:cxn>
                <a:cxn ang="0">
                  <a:pos x="170" y="3"/>
                </a:cxn>
                <a:cxn ang="0">
                  <a:pos x="201" y="0"/>
                </a:cxn>
              </a:cxnLst>
              <a:rect l="0" t="0" r="r" b="b"/>
              <a:pathLst>
                <a:path w="3310" h="2490">
                  <a:moveTo>
                    <a:pt x="252" y="282"/>
                  </a:moveTo>
                  <a:lnTo>
                    <a:pt x="252" y="2141"/>
                  </a:lnTo>
                  <a:lnTo>
                    <a:pt x="3057" y="2141"/>
                  </a:lnTo>
                  <a:lnTo>
                    <a:pt x="3057" y="282"/>
                  </a:lnTo>
                  <a:lnTo>
                    <a:pt x="252" y="282"/>
                  </a:lnTo>
                  <a:close/>
                  <a:moveTo>
                    <a:pt x="201" y="0"/>
                  </a:moveTo>
                  <a:lnTo>
                    <a:pt x="3108" y="0"/>
                  </a:lnTo>
                  <a:lnTo>
                    <a:pt x="3141" y="3"/>
                  </a:lnTo>
                  <a:lnTo>
                    <a:pt x="3172" y="10"/>
                  </a:lnTo>
                  <a:lnTo>
                    <a:pt x="3200" y="22"/>
                  </a:lnTo>
                  <a:lnTo>
                    <a:pt x="3227" y="39"/>
                  </a:lnTo>
                  <a:lnTo>
                    <a:pt x="3250" y="59"/>
                  </a:lnTo>
                  <a:lnTo>
                    <a:pt x="3271" y="83"/>
                  </a:lnTo>
                  <a:lnTo>
                    <a:pt x="3287" y="109"/>
                  </a:lnTo>
                  <a:lnTo>
                    <a:pt x="3299" y="138"/>
                  </a:lnTo>
                  <a:lnTo>
                    <a:pt x="3307" y="168"/>
                  </a:lnTo>
                  <a:lnTo>
                    <a:pt x="3310" y="201"/>
                  </a:lnTo>
                  <a:lnTo>
                    <a:pt x="3310" y="2289"/>
                  </a:lnTo>
                  <a:lnTo>
                    <a:pt x="3307" y="2322"/>
                  </a:lnTo>
                  <a:lnTo>
                    <a:pt x="3299" y="2353"/>
                  </a:lnTo>
                  <a:lnTo>
                    <a:pt x="3287" y="2381"/>
                  </a:lnTo>
                  <a:lnTo>
                    <a:pt x="3271" y="2408"/>
                  </a:lnTo>
                  <a:lnTo>
                    <a:pt x="3250" y="2431"/>
                  </a:lnTo>
                  <a:lnTo>
                    <a:pt x="3227" y="2451"/>
                  </a:lnTo>
                  <a:lnTo>
                    <a:pt x="3200" y="2467"/>
                  </a:lnTo>
                  <a:lnTo>
                    <a:pt x="3172" y="2479"/>
                  </a:lnTo>
                  <a:lnTo>
                    <a:pt x="3141" y="2487"/>
                  </a:lnTo>
                  <a:lnTo>
                    <a:pt x="3108" y="2490"/>
                  </a:lnTo>
                  <a:lnTo>
                    <a:pt x="201" y="2490"/>
                  </a:lnTo>
                  <a:lnTo>
                    <a:pt x="170" y="2487"/>
                  </a:lnTo>
                  <a:lnTo>
                    <a:pt x="138" y="2479"/>
                  </a:lnTo>
                  <a:lnTo>
                    <a:pt x="109" y="2467"/>
                  </a:lnTo>
                  <a:lnTo>
                    <a:pt x="83" y="2451"/>
                  </a:lnTo>
                  <a:lnTo>
                    <a:pt x="59" y="2431"/>
                  </a:lnTo>
                  <a:lnTo>
                    <a:pt x="39" y="2408"/>
                  </a:lnTo>
                  <a:lnTo>
                    <a:pt x="22" y="2381"/>
                  </a:lnTo>
                  <a:lnTo>
                    <a:pt x="10" y="2353"/>
                  </a:lnTo>
                  <a:lnTo>
                    <a:pt x="3" y="2322"/>
                  </a:lnTo>
                  <a:lnTo>
                    <a:pt x="0" y="2289"/>
                  </a:lnTo>
                  <a:lnTo>
                    <a:pt x="0" y="201"/>
                  </a:lnTo>
                  <a:lnTo>
                    <a:pt x="3" y="168"/>
                  </a:lnTo>
                  <a:lnTo>
                    <a:pt x="10" y="138"/>
                  </a:lnTo>
                  <a:lnTo>
                    <a:pt x="22" y="109"/>
                  </a:lnTo>
                  <a:lnTo>
                    <a:pt x="39" y="83"/>
                  </a:lnTo>
                  <a:lnTo>
                    <a:pt x="59" y="59"/>
                  </a:lnTo>
                  <a:lnTo>
                    <a:pt x="83" y="39"/>
                  </a:lnTo>
                  <a:lnTo>
                    <a:pt x="109" y="22"/>
                  </a:lnTo>
                  <a:lnTo>
                    <a:pt x="138" y="10"/>
                  </a:lnTo>
                  <a:lnTo>
                    <a:pt x="170"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p:nvSpPr>
          <p:spPr bwMode="auto">
            <a:xfrm>
              <a:off x="4972050" y="1143000"/>
              <a:ext cx="400050" cy="103188"/>
            </a:xfrm>
            <a:custGeom>
              <a:avLst/>
              <a:gdLst/>
              <a:ahLst/>
              <a:cxnLst>
                <a:cxn ang="0">
                  <a:pos x="381" y="0"/>
                </a:cxn>
                <a:cxn ang="0">
                  <a:pos x="1131" y="0"/>
                </a:cxn>
                <a:cxn ang="0">
                  <a:pos x="1511" y="387"/>
                </a:cxn>
                <a:cxn ang="0">
                  <a:pos x="0" y="387"/>
                </a:cxn>
                <a:cxn ang="0">
                  <a:pos x="381" y="0"/>
                </a:cxn>
              </a:cxnLst>
              <a:rect l="0" t="0" r="r" b="b"/>
              <a:pathLst>
                <a:path w="1511" h="387">
                  <a:moveTo>
                    <a:pt x="381" y="0"/>
                  </a:moveTo>
                  <a:lnTo>
                    <a:pt x="1131" y="0"/>
                  </a:lnTo>
                  <a:lnTo>
                    <a:pt x="1511" y="387"/>
                  </a:lnTo>
                  <a:lnTo>
                    <a:pt x="0" y="387"/>
                  </a:lnTo>
                  <a:lnTo>
                    <a:pt x="3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p:nvSpPr>
          <p:spPr bwMode="auto">
            <a:xfrm>
              <a:off x="4878388" y="677863"/>
              <a:ext cx="573088" cy="249238"/>
            </a:xfrm>
            <a:custGeom>
              <a:avLst/>
              <a:gdLst/>
              <a:ahLst/>
              <a:cxnLst>
                <a:cxn ang="0">
                  <a:pos x="2087" y="10"/>
                </a:cxn>
                <a:cxn ang="0">
                  <a:pos x="2146" y="59"/>
                </a:cxn>
                <a:cxn ang="0">
                  <a:pos x="2169" y="135"/>
                </a:cxn>
                <a:cxn ang="0">
                  <a:pos x="2146" y="210"/>
                </a:cxn>
                <a:cxn ang="0">
                  <a:pos x="2087" y="258"/>
                </a:cxn>
                <a:cxn ang="0">
                  <a:pos x="2012" y="268"/>
                </a:cxn>
                <a:cxn ang="0">
                  <a:pos x="1624" y="568"/>
                </a:cxn>
                <a:cxn ang="0">
                  <a:pos x="1631" y="605"/>
                </a:cxn>
                <a:cxn ang="0">
                  <a:pos x="1609" y="680"/>
                </a:cxn>
                <a:cxn ang="0">
                  <a:pos x="1549" y="729"/>
                </a:cxn>
                <a:cxn ang="0">
                  <a:pos x="1470" y="736"/>
                </a:cxn>
                <a:cxn ang="0">
                  <a:pos x="1401" y="699"/>
                </a:cxn>
                <a:cxn ang="0">
                  <a:pos x="1364" y="631"/>
                </a:cxn>
                <a:cxn ang="0">
                  <a:pos x="1366" y="581"/>
                </a:cxn>
                <a:cxn ang="0">
                  <a:pos x="1260" y="491"/>
                </a:cxn>
                <a:cxn ang="0">
                  <a:pos x="1148" y="396"/>
                </a:cxn>
                <a:cxn ang="0">
                  <a:pos x="1046" y="309"/>
                </a:cxn>
                <a:cxn ang="0">
                  <a:pos x="976" y="302"/>
                </a:cxn>
                <a:cxn ang="0">
                  <a:pos x="913" y="297"/>
                </a:cxn>
                <a:cxn ang="0">
                  <a:pos x="847" y="301"/>
                </a:cxn>
                <a:cxn ang="0">
                  <a:pos x="737" y="388"/>
                </a:cxn>
                <a:cxn ang="0">
                  <a:pos x="605" y="492"/>
                </a:cxn>
                <a:cxn ang="0">
                  <a:pos x="467" y="602"/>
                </a:cxn>
                <a:cxn ang="0">
                  <a:pos x="337" y="707"/>
                </a:cxn>
                <a:cxn ang="0">
                  <a:pos x="267" y="786"/>
                </a:cxn>
                <a:cxn ang="0">
                  <a:pos x="258" y="858"/>
                </a:cxn>
                <a:cxn ang="0">
                  <a:pos x="209" y="917"/>
                </a:cxn>
                <a:cxn ang="0">
                  <a:pos x="135" y="940"/>
                </a:cxn>
                <a:cxn ang="0">
                  <a:pos x="59" y="917"/>
                </a:cxn>
                <a:cxn ang="0">
                  <a:pos x="10" y="858"/>
                </a:cxn>
                <a:cxn ang="0">
                  <a:pos x="3" y="779"/>
                </a:cxn>
                <a:cxn ang="0">
                  <a:pos x="40" y="711"/>
                </a:cxn>
                <a:cxn ang="0">
                  <a:pos x="107" y="674"/>
                </a:cxn>
                <a:cxn ang="0">
                  <a:pos x="175" y="678"/>
                </a:cxn>
                <a:cxn ang="0">
                  <a:pos x="828" y="216"/>
                </a:cxn>
                <a:cxn ang="0">
                  <a:pos x="822" y="142"/>
                </a:cxn>
                <a:cxn ang="0">
                  <a:pos x="858" y="75"/>
                </a:cxn>
                <a:cxn ang="0">
                  <a:pos x="926" y="38"/>
                </a:cxn>
                <a:cxn ang="0">
                  <a:pos x="1006" y="45"/>
                </a:cxn>
                <a:cxn ang="0">
                  <a:pos x="1065" y="94"/>
                </a:cxn>
                <a:cxn ang="0">
                  <a:pos x="1087" y="170"/>
                </a:cxn>
                <a:cxn ang="0">
                  <a:pos x="1079" y="215"/>
                </a:cxn>
                <a:cxn ang="0">
                  <a:pos x="1192" y="311"/>
                </a:cxn>
                <a:cxn ang="0">
                  <a:pos x="1310" y="413"/>
                </a:cxn>
                <a:cxn ang="0">
                  <a:pos x="1414" y="500"/>
                </a:cxn>
                <a:cxn ang="0">
                  <a:pos x="1474" y="472"/>
                </a:cxn>
                <a:cxn ang="0">
                  <a:pos x="1535" y="476"/>
                </a:cxn>
                <a:cxn ang="0">
                  <a:pos x="1601" y="464"/>
                </a:cxn>
                <a:cxn ang="0">
                  <a:pos x="1717" y="358"/>
                </a:cxn>
                <a:cxn ang="0">
                  <a:pos x="1839" y="249"/>
                </a:cxn>
                <a:cxn ang="0">
                  <a:pos x="1902" y="160"/>
                </a:cxn>
                <a:cxn ang="0">
                  <a:pos x="1910" y="83"/>
                </a:cxn>
                <a:cxn ang="0">
                  <a:pos x="1959" y="23"/>
                </a:cxn>
                <a:cxn ang="0">
                  <a:pos x="2034" y="0"/>
                </a:cxn>
              </a:cxnLst>
              <a:rect l="0" t="0" r="r" b="b"/>
              <a:pathLst>
                <a:path w="2169" h="940">
                  <a:moveTo>
                    <a:pt x="2034" y="0"/>
                  </a:moveTo>
                  <a:lnTo>
                    <a:pt x="2061" y="3"/>
                  </a:lnTo>
                  <a:lnTo>
                    <a:pt x="2087" y="10"/>
                  </a:lnTo>
                  <a:lnTo>
                    <a:pt x="2109" y="23"/>
                  </a:lnTo>
                  <a:lnTo>
                    <a:pt x="2130" y="40"/>
                  </a:lnTo>
                  <a:lnTo>
                    <a:pt x="2146" y="59"/>
                  </a:lnTo>
                  <a:lnTo>
                    <a:pt x="2159" y="83"/>
                  </a:lnTo>
                  <a:lnTo>
                    <a:pt x="2166" y="108"/>
                  </a:lnTo>
                  <a:lnTo>
                    <a:pt x="2169" y="135"/>
                  </a:lnTo>
                  <a:lnTo>
                    <a:pt x="2166" y="162"/>
                  </a:lnTo>
                  <a:lnTo>
                    <a:pt x="2159" y="187"/>
                  </a:lnTo>
                  <a:lnTo>
                    <a:pt x="2146" y="210"/>
                  </a:lnTo>
                  <a:lnTo>
                    <a:pt x="2130" y="230"/>
                  </a:lnTo>
                  <a:lnTo>
                    <a:pt x="2109" y="246"/>
                  </a:lnTo>
                  <a:lnTo>
                    <a:pt x="2087" y="258"/>
                  </a:lnTo>
                  <a:lnTo>
                    <a:pt x="2061" y="267"/>
                  </a:lnTo>
                  <a:lnTo>
                    <a:pt x="2034" y="270"/>
                  </a:lnTo>
                  <a:lnTo>
                    <a:pt x="2012" y="268"/>
                  </a:lnTo>
                  <a:lnTo>
                    <a:pt x="1992" y="261"/>
                  </a:lnTo>
                  <a:lnTo>
                    <a:pt x="1973" y="253"/>
                  </a:lnTo>
                  <a:lnTo>
                    <a:pt x="1624" y="568"/>
                  </a:lnTo>
                  <a:lnTo>
                    <a:pt x="1627" y="579"/>
                  </a:lnTo>
                  <a:lnTo>
                    <a:pt x="1630" y="591"/>
                  </a:lnTo>
                  <a:lnTo>
                    <a:pt x="1631" y="605"/>
                  </a:lnTo>
                  <a:lnTo>
                    <a:pt x="1629" y="631"/>
                  </a:lnTo>
                  <a:lnTo>
                    <a:pt x="1621" y="657"/>
                  </a:lnTo>
                  <a:lnTo>
                    <a:pt x="1609" y="680"/>
                  </a:lnTo>
                  <a:lnTo>
                    <a:pt x="1592" y="699"/>
                  </a:lnTo>
                  <a:lnTo>
                    <a:pt x="1572" y="716"/>
                  </a:lnTo>
                  <a:lnTo>
                    <a:pt x="1549" y="729"/>
                  </a:lnTo>
                  <a:lnTo>
                    <a:pt x="1524" y="736"/>
                  </a:lnTo>
                  <a:lnTo>
                    <a:pt x="1497" y="739"/>
                  </a:lnTo>
                  <a:lnTo>
                    <a:pt x="1470" y="736"/>
                  </a:lnTo>
                  <a:lnTo>
                    <a:pt x="1444" y="729"/>
                  </a:lnTo>
                  <a:lnTo>
                    <a:pt x="1422" y="716"/>
                  </a:lnTo>
                  <a:lnTo>
                    <a:pt x="1401" y="699"/>
                  </a:lnTo>
                  <a:lnTo>
                    <a:pt x="1385" y="680"/>
                  </a:lnTo>
                  <a:lnTo>
                    <a:pt x="1373" y="657"/>
                  </a:lnTo>
                  <a:lnTo>
                    <a:pt x="1364" y="631"/>
                  </a:lnTo>
                  <a:lnTo>
                    <a:pt x="1361" y="605"/>
                  </a:lnTo>
                  <a:lnTo>
                    <a:pt x="1363" y="593"/>
                  </a:lnTo>
                  <a:lnTo>
                    <a:pt x="1366" y="581"/>
                  </a:lnTo>
                  <a:lnTo>
                    <a:pt x="1333" y="552"/>
                  </a:lnTo>
                  <a:lnTo>
                    <a:pt x="1297" y="523"/>
                  </a:lnTo>
                  <a:lnTo>
                    <a:pt x="1260" y="491"/>
                  </a:lnTo>
                  <a:lnTo>
                    <a:pt x="1222" y="460"/>
                  </a:lnTo>
                  <a:lnTo>
                    <a:pt x="1185" y="427"/>
                  </a:lnTo>
                  <a:lnTo>
                    <a:pt x="1148" y="396"/>
                  </a:lnTo>
                  <a:lnTo>
                    <a:pt x="1112" y="366"/>
                  </a:lnTo>
                  <a:lnTo>
                    <a:pt x="1078" y="336"/>
                  </a:lnTo>
                  <a:lnTo>
                    <a:pt x="1046" y="309"/>
                  </a:lnTo>
                  <a:lnTo>
                    <a:pt x="1018" y="285"/>
                  </a:lnTo>
                  <a:lnTo>
                    <a:pt x="997" y="295"/>
                  </a:lnTo>
                  <a:lnTo>
                    <a:pt x="976" y="302"/>
                  </a:lnTo>
                  <a:lnTo>
                    <a:pt x="953" y="304"/>
                  </a:lnTo>
                  <a:lnTo>
                    <a:pt x="932" y="302"/>
                  </a:lnTo>
                  <a:lnTo>
                    <a:pt x="913" y="297"/>
                  </a:lnTo>
                  <a:lnTo>
                    <a:pt x="894" y="288"/>
                  </a:lnTo>
                  <a:lnTo>
                    <a:pt x="877" y="278"/>
                  </a:lnTo>
                  <a:lnTo>
                    <a:pt x="847" y="301"/>
                  </a:lnTo>
                  <a:lnTo>
                    <a:pt x="813" y="327"/>
                  </a:lnTo>
                  <a:lnTo>
                    <a:pt x="777" y="356"/>
                  </a:lnTo>
                  <a:lnTo>
                    <a:pt x="737" y="388"/>
                  </a:lnTo>
                  <a:lnTo>
                    <a:pt x="694" y="422"/>
                  </a:lnTo>
                  <a:lnTo>
                    <a:pt x="650" y="456"/>
                  </a:lnTo>
                  <a:lnTo>
                    <a:pt x="605" y="492"/>
                  </a:lnTo>
                  <a:lnTo>
                    <a:pt x="559" y="529"/>
                  </a:lnTo>
                  <a:lnTo>
                    <a:pt x="513" y="566"/>
                  </a:lnTo>
                  <a:lnTo>
                    <a:pt x="467" y="602"/>
                  </a:lnTo>
                  <a:lnTo>
                    <a:pt x="422" y="639"/>
                  </a:lnTo>
                  <a:lnTo>
                    <a:pt x="378" y="674"/>
                  </a:lnTo>
                  <a:lnTo>
                    <a:pt x="337" y="707"/>
                  </a:lnTo>
                  <a:lnTo>
                    <a:pt x="297" y="738"/>
                  </a:lnTo>
                  <a:lnTo>
                    <a:pt x="261" y="768"/>
                  </a:lnTo>
                  <a:lnTo>
                    <a:pt x="267" y="786"/>
                  </a:lnTo>
                  <a:lnTo>
                    <a:pt x="270" y="806"/>
                  </a:lnTo>
                  <a:lnTo>
                    <a:pt x="267" y="833"/>
                  </a:lnTo>
                  <a:lnTo>
                    <a:pt x="258" y="858"/>
                  </a:lnTo>
                  <a:lnTo>
                    <a:pt x="246" y="881"/>
                  </a:lnTo>
                  <a:lnTo>
                    <a:pt x="230" y="901"/>
                  </a:lnTo>
                  <a:lnTo>
                    <a:pt x="209" y="917"/>
                  </a:lnTo>
                  <a:lnTo>
                    <a:pt x="187" y="929"/>
                  </a:lnTo>
                  <a:lnTo>
                    <a:pt x="161" y="937"/>
                  </a:lnTo>
                  <a:lnTo>
                    <a:pt x="135" y="940"/>
                  </a:lnTo>
                  <a:lnTo>
                    <a:pt x="107" y="937"/>
                  </a:lnTo>
                  <a:lnTo>
                    <a:pt x="82" y="929"/>
                  </a:lnTo>
                  <a:lnTo>
                    <a:pt x="59" y="917"/>
                  </a:lnTo>
                  <a:lnTo>
                    <a:pt x="40" y="901"/>
                  </a:lnTo>
                  <a:lnTo>
                    <a:pt x="22" y="881"/>
                  </a:lnTo>
                  <a:lnTo>
                    <a:pt x="10" y="858"/>
                  </a:lnTo>
                  <a:lnTo>
                    <a:pt x="3" y="833"/>
                  </a:lnTo>
                  <a:lnTo>
                    <a:pt x="0" y="806"/>
                  </a:lnTo>
                  <a:lnTo>
                    <a:pt x="3" y="779"/>
                  </a:lnTo>
                  <a:lnTo>
                    <a:pt x="10" y="754"/>
                  </a:lnTo>
                  <a:lnTo>
                    <a:pt x="22" y="730"/>
                  </a:lnTo>
                  <a:lnTo>
                    <a:pt x="40" y="711"/>
                  </a:lnTo>
                  <a:lnTo>
                    <a:pt x="59" y="694"/>
                  </a:lnTo>
                  <a:lnTo>
                    <a:pt x="82" y="682"/>
                  </a:lnTo>
                  <a:lnTo>
                    <a:pt x="107" y="674"/>
                  </a:lnTo>
                  <a:lnTo>
                    <a:pt x="135" y="671"/>
                  </a:lnTo>
                  <a:lnTo>
                    <a:pt x="155" y="673"/>
                  </a:lnTo>
                  <a:lnTo>
                    <a:pt x="175" y="678"/>
                  </a:lnTo>
                  <a:lnTo>
                    <a:pt x="192" y="686"/>
                  </a:lnTo>
                  <a:lnTo>
                    <a:pt x="209" y="697"/>
                  </a:lnTo>
                  <a:lnTo>
                    <a:pt x="828" y="216"/>
                  </a:lnTo>
                  <a:lnTo>
                    <a:pt x="822" y="194"/>
                  </a:lnTo>
                  <a:lnTo>
                    <a:pt x="819" y="170"/>
                  </a:lnTo>
                  <a:lnTo>
                    <a:pt x="822" y="142"/>
                  </a:lnTo>
                  <a:lnTo>
                    <a:pt x="830" y="117"/>
                  </a:lnTo>
                  <a:lnTo>
                    <a:pt x="842" y="94"/>
                  </a:lnTo>
                  <a:lnTo>
                    <a:pt x="858" y="75"/>
                  </a:lnTo>
                  <a:lnTo>
                    <a:pt x="878" y="57"/>
                  </a:lnTo>
                  <a:lnTo>
                    <a:pt x="901" y="45"/>
                  </a:lnTo>
                  <a:lnTo>
                    <a:pt x="926" y="38"/>
                  </a:lnTo>
                  <a:lnTo>
                    <a:pt x="953" y="35"/>
                  </a:lnTo>
                  <a:lnTo>
                    <a:pt x="980" y="38"/>
                  </a:lnTo>
                  <a:lnTo>
                    <a:pt x="1006" y="45"/>
                  </a:lnTo>
                  <a:lnTo>
                    <a:pt x="1028" y="57"/>
                  </a:lnTo>
                  <a:lnTo>
                    <a:pt x="1049" y="75"/>
                  </a:lnTo>
                  <a:lnTo>
                    <a:pt x="1065" y="94"/>
                  </a:lnTo>
                  <a:lnTo>
                    <a:pt x="1077" y="117"/>
                  </a:lnTo>
                  <a:lnTo>
                    <a:pt x="1085" y="142"/>
                  </a:lnTo>
                  <a:lnTo>
                    <a:pt x="1087" y="170"/>
                  </a:lnTo>
                  <a:lnTo>
                    <a:pt x="1086" y="186"/>
                  </a:lnTo>
                  <a:lnTo>
                    <a:pt x="1083" y="201"/>
                  </a:lnTo>
                  <a:lnTo>
                    <a:pt x="1079" y="215"/>
                  </a:lnTo>
                  <a:lnTo>
                    <a:pt x="1114" y="246"/>
                  </a:lnTo>
                  <a:lnTo>
                    <a:pt x="1152" y="278"/>
                  </a:lnTo>
                  <a:lnTo>
                    <a:pt x="1192" y="311"/>
                  </a:lnTo>
                  <a:lnTo>
                    <a:pt x="1231" y="345"/>
                  </a:lnTo>
                  <a:lnTo>
                    <a:pt x="1271" y="379"/>
                  </a:lnTo>
                  <a:lnTo>
                    <a:pt x="1310" y="413"/>
                  </a:lnTo>
                  <a:lnTo>
                    <a:pt x="1348" y="444"/>
                  </a:lnTo>
                  <a:lnTo>
                    <a:pt x="1383" y="474"/>
                  </a:lnTo>
                  <a:lnTo>
                    <a:pt x="1414" y="500"/>
                  </a:lnTo>
                  <a:lnTo>
                    <a:pt x="1433" y="488"/>
                  </a:lnTo>
                  <a:lnTo>
                    <a:pt x="1452" y="478"/>
                  </a:lnTo>
                  <a:lnTo>
                    <a:pt x="1474" y="472"/>
                  </a:lnTo>
                  <a:lnTo>
                    <a:pt x="1497" y="470"/>
                  </a:lnTo>
                  <a:lnTo>
                    <a:pt x="1517" y="472"/>
                  </a:lnTo>
                  <a:lnTo>
                    <a:pt x="1535" y="476"/>
                  </a:lnTo>
                  <a:lnTo>
                    <a:pt x="1552" y="484"/>
                  </a:lnTo>
                  <a:lnTo>
                    <a:pt x="1569" y="493"/>
                  </a:lnTo>
                  <a:lnTo>
                    <a:pt x="1601" y="464"/>
                  </a:lnTo>
                  <a:lnTo>
                    <a:pt x="1638" y="430"/>
                  </a:lnTo>
                  <a:lnTo>
                    <a:pt x="1677" y="395"/>
                  </a:lnTo>
                  <a:lnTo>
                    <a:pt x="1717" y="358"/>
                  </a:lnTo>
                  <a:lnTo>
                    <a:pt x="1758" y="322"/>
                  </a:lnTo>
                  <a:lnTo>
                    <a:pt x="1799" y="285"/>
                  </a:lnTo>
                  <a:lnTo>
                    <a:pt x="1839" y="249"/>
                  </a:lnTo>
                  <a:lnTo>
                    <a:pt x="1875" y="215"/>
                  </a:lnTo>
                  <a:lnTo>
                    <a:pt x="1909" y="185"/>
                  </a:lnTo>
                  <a:lnTo>
                    <a:pt x="1902" y="160"/>
                  </a:lnTo>
                  <a:lnTo>
                    <a:pt x="1900" y="135"/>
                  </a:lnTo>
                  <a:lnTo>
                    <a:pt x="1902" y="108"/>
                  </a:lnTo>
                  <a:lnTo>
                    <a:pt x="1910" y="83"/>
                  </a:lnTo>
                  <a:lnTo>
                    <a:pt x="1922" y="59"/>
                  </a:lnTo>
                  <a:lnTo>
                    <a:pt x="1939" y="40"/>
                  </a:lnTo>
                  <a:lnTo>
                    <a:pt x="1959" y="23"/>
                  </a:lnTo>
                  <a:lnTo>
                    <a:pt x="1982" y="10"/>
                  </a:lnTo>
                  <a:lnTo>
                    <a:pt x="2007" y="3"/>
                  </a:lnTo>
                  <a:lnTo>
                    <a:pt x="2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0"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D853D7B-1EFE-4375-8708-B48456447D0F}" type="slidenum">
              <a:rPr lang="en-US" smtClean="0">
                <a:solidFill>
                  <a:prstClr val="white"/>
                </a:solidFill>
              </a:rPr>
              <a:pPr/>
              <a:t>9</a:t>
            </a:fld>
            <a:endParaRPr lang="en-US" dirty="0">
              <a:solidFill>
                <a:prstClr val="white"/>
              </a:solidFill>
            </a:endParaRPr>
          </a:p>
        </p:txBody>
      </p:sp>
      <p:sp>
        <p:nvSpPr>
          <p:cNvPr id="3" name="Title 2"/>
          <p:cNvSpPr>
            <a:spLocks noGrp="1"/>
          </p:cNvSpPr>
          <p:nvPr>
            <p:ph type="title"/>
          </p:nvPr>
        </p:nvSpPr>
        <p:spPr>
          <a:xfrm>
            <a:off x="228600" y="133351"/>
            <a:ext cx="8356600" cy="628650"/>
          </a:xfrm>
        </p:spPr>
        <p:txBody>
          <a:bodyPr/>
          <a:lstStyle/>
          <a:p>
            <a:r>
              <a:rPr lang="en-US" dirty="0"/>
              <a:t>Linguistic coding reveals that consumers focus on the experience of using the product while B2B respondents focus on product functionality </a:t>
            </a:r>
          </a:p>
        </p:txBody>
      </p:sp>
      <p:sp>
        <p:nvSpPr>
          <p:cNvPr id="4" name="Text Placeholder 3"/>
          <p:cNvSpPr>
            <a:spLocks noGrp="1"/>
          </p:cNvSpPr>
          <p:nvPr>
            <p:ph type="body" sz="quarter" idx="13"/>
          </p:nvPr>
        </p:nvSpPr>
        <p:spPr/>
        <p:txBody>
          <a:bodyPr/>
          <a:lstStyle/>
          <a:p>
            <a:r>
              <a:rPr lang="en-US" i="1" dirty="0"/>
              <a:t>Consumer &amp; B2B All Markets | Linguistic Coding</a:t>
            </a:r>
          </a:p>
        </p:txBody>
      </p:sp>
      <p:sp>
        <p:nvSpPr>
          <p:cNvPr id="6" name="Rectangle 5"/>
          <p:cNvSpPr/>
          <p:nvPr/>
        </p:nvSpPr>
        <p:spPr>
          <a:xfrm>
            <a:off x="13445" y="1830205"/>
            <a:ext cx="1645920" cy="1617533"/>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defTabSz="914363"/>
            <a:r>
              <a:rPr lang="en-US" sz="1600" b="1" dirty="0">
                <a:solidFill>
                  <a:prstClr val="white"/>
                </a:solidFill>
                <a:ea typeface="Segoe UI" pitchFamily="34" charset="0"/>
                <a:cs typeface="Segoe UI" pitchFamily="34" charset="0"/>
              </a:rPr>
              <a:t>User Experience</a:t>
            </a:r>
            <a:endParaRPr lang="en-US" sz="1200" dirty="0">
              <a:solidFill>
                <a:prstClr val="white"/>
              </a:solidFill>
              <a:ea typeface="Segoe UI" pitchFamily="34" charset="0"/>
              <a:cs typeface="Segoe UI" pitchFamily="34" charset="0"/>
            </a:endParaRPr>
          </a:p>
        </p:txBody>
      </p:sp>
      <p:sp>
        <p:nvSpPr>
          <p:cNvPr id="7" name="Rectangle 6"/>
          <p:cNvSpPr/>
          <p:nvPr/>
        </p:nvSpPr>
        <p:spPr>
          <a:xfrm>
            <a:off x="13445" y="3466057"/>
            <a:ext cx="1645920" cy="828625"/>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defTabSz="914363"/>
            <a:r>
              <a:rPr lang="en-US" sz="1600" b="1" dirty="0">
                <a:solidFill>
                  <a:prstClr val="white"/>
                </a:solidFill>
                <a:ea typeface="Segoe UI" pitchFamily="34" charset="0"/>
                <a:cs typeface="Segoe UI" pitchFamily="34" charset="0"/>
              </a:rPr>
              <a:t>Product Functionality</a:t>
            </a:r>
            <a:endParaRPr lang="en-US" sz="1200" b="1" dirty="0">
              <a:solidFill>
                <a:prstClr val="white"/>
              </a:solidFill>
              <a:ea typeface="Segoe UI" pitchFamily="34" charset="0"/>
              <a:cs typeface="Segoe UI" pitchFamily="34" charset="0"/>
            </a:endParaRPr>
          </a:p>
        </p:txBody>
      </p:sp>
      <p:graphicFrame>
        <p:nvGraphicFramePr>
          <p:cNvPr id="9" name="Table 8"/>
          <p:cNvGraphicFramePr>
            <a:graphicFrameLocks noGrp="1"/>
          </p:cNvGraphicFramePr>
          <p:nvPr/>
        </p:nvGraphicFramePr>
        <p:xfrm>
          <a:off x="1663700" y="1231900"/>
          <a:ext cx="7406640" cy="3063240"/>
        </p:xfrm>
        <a:graphic>
          <a:graphicData uri="http://schemas.openxmlformats.org/drawingml/2006/table">
            <a:tbl>
              <a:tblPr firstRow="1" bandRow="1">
                <a:tableStyleId>{5C22544A-7EE6-4342-B048-85BDC9FD1C3A}</a:tableStyleId>
              </a:tblPr>
              <a:tblGrid>
                <a:gridCol w="2323684">
                  <a:extLst>
                    <a:ext uri="{9D8B030D-6E8A-4147-A177-3AD203B41FA5}">
                      <a16:colId xmlns:a16="http://schemas.microsoft.com/office/drawing/2014/main" val="20000"/>
                    </a:ext>
                  </a:extLst>
                </a:gridCol>
                <a:gridCol w="2349916">
                  <a:extLst>
                    <a:ext uri="{9D8B030D-6E8A-4147-A177-3AD203B41FA5}">
                      <a16:colId xmlns:a16="http://schemas.microsoft.com/office/drawing/2014/main" val="20001"/>
                    </a:ext>
                  </a:extLst>
                </a:gridCol>
                <a:gridCol w="2733040">
                  <a:extLst>
                    <a:ext uri="{9D8B030D-6E8A-4147-A177-3AD203B41FA5}">
                      <a16:colId xmlns:a16="http://schemas.microsoft.com/office/drawing/2014/main" val="20002"/>
                    </a:ext>
                  </a:extLst>
                </a:gridCol>
              </a:tblGrid>
              <a:tr h="548640">
                <a:tc>
                  <a:txBody>
                    <a:bodyPr/>
                    <a:lstStyle/>
                    <a:p>
                      <a:pPr algn="ctr"/>
                      <a:r>
                        <a:rPr lang="en-US" sz="1600" dirty="0">
                          <a:latin typeface="+mn-lt"/>
                          <a:ea typeface="Segoe UI" pitchFamily="34" charset="0"/>
                          <a:cs typeface="Segoe UI" pitchFamily="34" charset="0"/>
                        </a:rPr>
                        <a:t>Linguistic Coding Findings</a:t>
                      </a:r>
                    </a:p>
                  </a:txBody>
                  <a:tcPr marL="68598" marR="68598"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a:txBody>
                    <a:bodyPr/>
                    <a:lstStyle/>
                    <a:p>
                      <a:pPr algn="ctr"/>
                      <a:r>
                        <a:rPr lang="en-US" sz="1600" dirty="0">
                          <a:latin typeface="+mn-lt"/>
                          <a:ea typeface="Segoe UI" pitchFamily="34" charset="0"/>
                          <a:cs typeface="Segoe UI" pitchFamily="34" charset="0"/>
                        </a:rPr>
                        <a:t>What To Do</a:t>
                      </a:r>
                    </a:p>
                  </a:txBody>
                  <a:tcPr marL="68598" marR="6859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a:txBody>
                    <a:bodyPr/>
                    <a:lstStyle/>
                    <a:p>
                      <a:pPr algn="ctr"/>
                      <a:r>
                        <a:rPr lang="en-US" sz="1600" dirty="0">
                          <a:latin typeface="+mn-lt"/>
                          <a:ea typeface="Segoe UI" pitchFamily="34" charset="0"/>
                          <a:cs typeface="Segoe UI" pitchFamily="34" charset="0"/>
                        </a:rPr>
                        <a:t>In Their Own Words</a:t>
                      </a:r>
                    </a:p>
                  </a:txBody>
                  <a:tcPr marL="68598" marR="68598"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822960">
                <a:tc>
                  <a:txBody>
                    <a:bodyPr/>
                    <a:lstStyle/>
                    <a:p>
                      <a:pPr marL="58738"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Both groups use </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positive emotions</a:t>
                      </a: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driven by </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easy </a:t>
                      </a: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and </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friendly, </a:t>
                      </a: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but consumers do so more than B2B respondents</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a:t>
                      </a:r>
                      <a:endPar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endParaRPr>
                    </a:p>
                  </a:txBody>
                  <a:tcPr marL="68598" marR="68598"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rowSpan="2">
                  <a:txBody>
                    <a:bodyPr/>
                    <a:lstStyle/>
                    <a:p>
                      <a:pPr marL="58738"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Make sure design </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communicates that product features are easy to use </a:t>
                      </a: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and ensure product delivers on this</a:t>
                      </a:r>
                    </a:p>
                  </a:txBody>
                  <a:tcPr marL="68598" marR="6859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300"/>
                        </a:spcBef>
                        <a:spcAft>
                          <a:spcPts val="0"/>
                        </a:spcAft>
                        <a:buClrTx/>
                        <a:buSzTx/>
                        <a:buFontTx/>
                        <a:buNone/>
                        <a:tabLst/>
                        <a:defRPr/>
                      </a:pPr>
                      <a:r>
                        <a:rPr lang="en-US" sz="1100" i="1" dirty="0">
                          <a:latin typeface="+mn-lt"/>
                          <a:ea typeface="Segoe UI" pitchFamily="34" charset="0"/>
                          <a:cs typeface="Segoe UI" pitchFamily="34" charset="0"/>
                        </a:rPr>
                        <a:t>“This is a very </a:t>
                      </a:r>
                      <a:r>
                        <a:rPr lang="en-US" sz="1100" b="1" i="1" dirty="0">
                          <a:latin typeface="+mn-lt"/>
                          <a:ea typeface="Segoe UI" pitchFamily="34" charset="0"/>
                          <a:cs typeface="Segoe UI" pitchFamily="34" charset="0"/>
                        </a:rPr>
                        <a:t>easy to use</a:t>
                      </a:r>
                      <a:r>
                        <a:rPr lang="en-US" sz="1100" i="1" dirty="0">
                          <a:latin typeface="+mn-lt"/>
                          <a:ea typeface="Segoe UI" pitchFamily="34" charset="0"/>
                          <a:cs typeface="Segoe UI" pitchFamily="34" charset="0"/>
                        </a:rPr>
                        <a:t>, </a:t>
                      </a:r>
                      <a:r>
                        <a:rPr lang="en-US" sz="1100" b="1" i="1" dirty="0">
                          <a:latin typeface="+mn-lt"/>
                          <a:ea typeface="Segoe UI" pitchFamily="34" charset="0"/>
                          <a:cs typeface="Segoe UI" pitchFamily="34" charset="0"/>
                        </a:rPr>
                        <a:t>user-friendly </a:t>
                      </a:r>
                      <a:r>
                        <a:rPr lang="en-US" sz="1100" i="1" dirty="0">
                          <a:latin typeface="+mn-lt"/>
                          <a:ea typeface="Segoe UI" pitchFamily="34" charset="0"/>
                          <a:cs typeface="Segoe UI" pitchFamily="34" charset="0"/>
                        </a:rPr>
                        <a:t>software protection.”</a:t>
                      </a:r>
                      <a:r>
                        <a:rPr kumimoji="0" lang="en-US" sz="1050" b="0" i="1" u="none" strike="noStrike" kern="1200" cap="none" spc="0" normalizeH="0" baseline="0" noProof="0" dirty="0">
                          <a:ln>
                            <a:noFill/>
                          </a:ln>
                          <a:solidFill>
                            <a:srgbClr val="B1BABF">
                              <a:lumMod val="50000"/>
                            </a:srgbClr>
                          </a:solidFill>
                          <a:effectLst/>
                          <a:uLnTx/>
                          <a:uFillTx/>
                          <a:latin typeface="+mn-lt"/>
                          <a:ea typeface="Segoe UI" pitchFamily="34" charset="0"/>
                          <a:cs typeface="Segoe UI" pitchFamily="34" charset="0"/>
                        </a:rPr>
                        <a:t> Consumer</a:t>
                      </a:r>
                      <a:endParaRPr lang="en-US" sz="1100" i="1" dirty="0">
                        <a:latin typeface="+mn-lt"/>
                        <a:ea typeface="Segoe UI" pitchFamily="34" charset="0"/>
                        <a:cs typeface="Segoe UI" pitchFamily="34" charset="0"/>
                      </a:endParaRPr>
                    </a:p>
                    <a:p>
                      <a:pPr algn="l">
                        <a:spcBef>
                          <a:spcPts val="300"/>
                        </a:spcBef>
                      </a:pPr>
                      <a:r>
                        <a:rPr lang="en-US" sz="1100" i="1" dirty="0">
                          <a:latin typeface="+mn-lt"/>
                          <a:ea typeface="Segoe UI" pitchFamily="34" charset="0"/>
                          <a:cs typeface="Segoe UI" pitchFamily="34" charset="0"/>
                        </a:rPr>
                        <a:t>“Really </a:t>
                      </a:r>
                      <a:r>
                        <a:rPr lang="en-US" sz="1100" b="1" i="1" dirty="0">
                          <a:latin typeface="+mn-lt"/>
                          <a:ea typeface="Segoe UI" pitchFamily="34" charset="0"/>
                          <a:cs typeface="Segoe UI" pitchFamily="34" charset="0"/>
                        </a:rPr>
                        <a:t>easy to use</a:t>
                      </a:r>
                      <a:r>
                        <a:rPr lang="en-US" sz="1100" i="1" dirty="0">
                          <a:latin typeface="+mn-lt"/>
                          <a:ea typeface="Segoe UI" pitchFamily="34" charset="0"/>
                          <a:cs typeface="Segoe UI" pitchFamily="34" charset="0"/>
                        </a:rPr>
                        <a:t>, </a:t>
                      </a:r>
                      <a:r>
                        <a:rPr lang="en-US" sz="1100" b="1" i="1" dirty="0">
                          <a:latin typeface="+mn-lt"/>
                          <a:ea typeface="Segoe UI" pitchFamily="34" charset="0"/>
                          <a:cs typeface="Segoe UI" pitchFamily="34" charset="0"/>
                        </a:rPr>
                        <a:t>user-friendly</a:t>
                      </a:r>
                      <a:r>
                        <a:rPr lang="en-US" sz="1100" i="1" dirty="0">
                          <a:latin typeface="+mn-lt"/>
                          <a:ea typeface="Segoe UI" pitchFamily="34" charset="0"/>
                          <a:cs typeface="Segoe UI" pitchFamily="34" charset="0"/>
                        </a:rPr>
                        <a:t> and simple to follow.” </a:t>
                      </a:r>
                      <a:r>
                        <a:rPr kumimoji="0" lang="en-US" sz="1050" b="0" i="1" u="none" strike="noStrike" kern="1200" cap="none" spc="0" normalizeH="0" baseline="0" noProof="0" dirty="0">
                          <a:ln>
                            <a:noFill/>
                          </a:ln>
                          <a:solidFill>
                            <a:srgbClr val="B1BABF">
                              <a:lumMod val="50000"/>
                            </a:srgbClr>
                          </a:solidFill>
                          <a:effectLst/>
                          <a:uLnTx/>
                          <a:uFillTx/>
                          <a:latin typeface="+mn-lt"/>
                          <a:ea typeface="Segoe UI" pitchFamily="34" charset="0"/>
                          <a:cs typeface="Segoe UI" pitchFamily="34" charset="0"/>
                        </a:rPr>
                        <a:t>Consumer</a:t>
                      </a:r>
                    </a:p>
                  </a:txBody>
                  <a:tcPr marL="68598" marR="68598"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822960">
                <a:tc>
                  <a:txBody>
                    <a:bodyPr/>
                    <a:lstStyle/>
                    <a:p>
                      <a:pPr marL="58738"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Consumers also use appearance- related words (</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appear, look</a:t>
                      </a: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more than B2B, suggesting they are guessing about features more</a:t>
                      </a:r>
                    </a:p>
                  </a:txBody>
                  <a:tcPr marL="68598" marR="68598"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pPr marL="58738"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endParaRPr>
                    </a:p>
                  </a:txBody>
                  <a:tcPr marL="68598" marR="6859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58738"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“It </a:t>
                      </a:r>
                      <a:r>
                        <a:rPr kumimoji="0" lang="en-US" sz="1100" b="1"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looks</a:t>
                      </a: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very easy to use, and what I have </a:t>
                      </a:r>
                      <a:r>
                        <a:rPr kumimoji="0" lang="en-US" sz="1100" b="1"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seen</a:t>
                      </a: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makes it </a:t>
                      </a:r>
                      <a:r>
                        <a:rPr kumimoji="0" lang="en-US" sz="1100" b="1"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look</a:t>
                      </a: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like it explains very well.”</a:t>
                      </a:r>
                      <a:r>
                        <a:rPr kumimoji="0" lang="en-US" sz="1050" b="0" i="1" u="none" strike="noStrike" kern="1200" cap="none" spc="0" normalizeH="0" baseline="0" noProof="0" dirty="0">
                          <a:ln>
                            <a:noFill/>
                          </a:ln>
                          <a:solidFill>
                            <a:srgbClr val="B1BABF">
                              <a:lumMod val="50000"/>
                            </a:srgbClr>
                          </a:solidFill>
                          <a:effectLst/>
                          <a:uLnTx/>
                          <a:uFillTx/>
                          <a:latin typeface="+mn-lt"/>
                          <a:ea typeface="Segoe UI" pitchFamily="34" charset="0"/>
                          <a:cs typeface="Segoe UI" pitchFamily="34" charset="0"/>
                        </a:rPr>
                        <a:t> Consumer</a:t>
                      </a:r>
                      <a:endPar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endParaRPr>
                    </a:p>
                    <a:p>
                      <a:pPr marL="58738" marR="0" lvl="0" indent="0" algn="l" defTabSz="914400" rtl="0" eaLnBrk="1" fontAlgn="auto" latinLnBrk="0" hangingPunct="1">
                        <a:lnSpc>
                          <a:spcPct val="100000"/>
                        </a:lnSpc>
                        <a:spcBef>
                          <a:spcPts val="30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“It </a:t>
                      </a:r>
                      <a:r>
                        <a:rPr kumimoji="0" lang="en-US" sz="1100" b="1"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appears</a:t>
                      </a: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to be easy to use.” </a:t>
                      </a:r>
                      <a:r>
                        <a:rPr kumimoji="0" lang="en-US" sz="1050" b="0" i="1" u="none" strike="noStrike" kern="1200" cap="none" spc="0" normalizeH="0" baseline="0" noProof="0" dirty="0">
                          <a:ln>
                            <a:noFill/>
                          </a:ln>
                          <a:solidFill>
                            <a:srgbClr val="B1BABF">
                              <a:lumMod val="50000"/>
                            </a:srgbClr>
                          </a:solidFill>
                          <a:effectLst/>
                          <a:uLnTx/>
                          <a:uFillTx/>
                          <a:latin typeface="+mn-lt"/>
                          <a:ea typeface="Segoe UI" pitchFamily="34" charset="0"/>
                          <a:cs typeface="Segoe UI" pitchFamily="34" charset="0"/>
                        </a:rPr>
                        <a:t>Consumer</a:t>
                      </a:r>
                      <a:endPar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endParaRPr>
                    </a:p>
                  </a:txBody>
                  <a:tcPr marL="68598" marR="68598"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2"/>
                  </a:ext>
                </a:extLst>
              </a:tr>
              <a:tr h="822960">
                <a:tc>
                  <a:txBody>
                    <a:bodyPr/>
                    <a:lstStyle/>
                    <a:p>
                      <a:pPr marL="58738"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Both groups use </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threat </a:t>
                      </a: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and </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protection-</a:t>
                      </a: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related words, but B2B respondents do so more than consumers</a:t>
                      </a:r>
                    </a:p>
                  </a:txBody>
                  <a:tcPr marL="68598" marR="68598"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58738"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For </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B2B</a:t>
                      </a: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make sure design </a:t>
                      </a:r>
                      <a:r>
                        <a:rPr kumimoji="0" lang="en-US" sz="1100" b="1"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communicates functionality</a:t>
                      </a:r>
                      <a:r>
                        <a:rPr kumimoji="0" lang="en-US" sz="1100" b="0" i="0"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and ensure that product delivers on this</a:t>
                      </a:r>
                    </a:p>
                  </a:txBody>
                  <a:tcPr marL="68598" marR="6859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1588"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“You will see a comprehensive list of all potential </a:t>
                      </a:r>
                      <a:r>
                        <a:rPr kumimoji="0" lang="en-US" sz="1100" b="1"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threats </a:t>
                      </a: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to security.” </a:t>
                      </a:r>
                      <a:r>
                        <a:rPr kumimoji="0" lang="en-US" sz="1050" b="0" i="1" u="none" strike="noStrike" kern="1200" cap="none" spc="0" normalizeH="0" baseline="0" noProof="0" dirty="0">
                          <a:ln>
                            <a:noFill/>
                          </a:ln>
                          <a:solidFill>
                            <a:schemeClr val="bg2">
                              <a:lumMod val="50000"/>
                            </a:schemeClr>
                          </a:solidFill>
                          <a:effectLst/>
                          <a:uLnTx/>
                          <a:uFillTx/>
                          <a:latin typeface="+mn-lt"/>
                          <a:ea typeface="Segoe UI" pitchFamily="34" charset="0"/>
                          <a:cs typeface="Segoe UI" pitchFamily="34" charset="0"/>
                        </a:rPr>
                        <a:t>B2B</a:t>
                      </a:r>
                      <a:endParaRPr kumimoji="0" lang="en-US" sz="1100" b="0" i="1" u="none" strike="noStrike" kern="1200" cap="none" spc="0" normalizeH="0" baseline="0" noProof="0" dirty="0">
                        <a:ln>
                          <a:noFill/>
                        </a:ln>
                        <a:solidFill>
                          <a:schemeClr val="bg2">
                            <a:lumMod val="50000"/>
                          </a:schemeClr>
                        </a:solidFill>
                        <a:effectLst/>
                        <a:uLnTx/>
                        <a:uFillTx/>
                        <a:latin typeface="+mn-lt"/>
                        <a:ea typeface="Segoe UI" pitchFamily="34" charset="0"/>
                        <a:cs typeface="Segoe UI" pitchFamily="34" charset="0"/>
                      </a:endParaRPr>
                    </a:p>
                    <a:p>
                      <a:pPr marL="1588"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“It keeps the system </a:t>
                      </a:r>
                      <a:r>
                        <a:rPr kumimoji="0" lang="en-US" sz="1100" b="1"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safe</a:t>
                      </a: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and </a:t>
                      </a:r>
                      <a:r>
                        <a:rPr kumimoji="0" lang="en-US" sz="1100" b="1"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protected</a:t>
                      </a: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from </a:t>
                      </a:r>
                      <a:r>
                        <a:rPr kumimoji="0" lang="en-US" sz="1100" b="1"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threats</a:t>
                      </a:r>
                      <a:r>
                        <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rPr>
                        <a:t>.” </a:t>
                      </a:r>
                      <a:r>
                        <a:rPr kumimoji="0" lang="en-US" sz="1050" b="0" i="1" u="none" strike="noStrike" kern="1200" cap="none" spc="0" normalizeH="0" baseline="0" noProof="0" dirty="0">
                          <a:ln>
                            <a:noFill/>
                          </a:ln>
                          <a:solidFill>
                            <a:srgbClr val="B1BABF">
                              <a:lumMod val="50000"/>
                            </a:srgbClr>
                          </a:solidFill>
                          <a:effectLst/>
                          <a:uLnTx/>
                          <a:uFillTx/>
                          <a:latin typeface="+mn-lt"/>
                          <a:ea typeface="Segoe UI" pitchFamily="34" charset="0"/>
                          <a:cs typeface="Segoe UI" pitchFamily="34" charset="0"/>
                        </a:rPr>
                        <a:t>B2B</a:t>
                      </a:r>
                      <a:endParaRPr kumimoji="0" lang="en-US" sz="1100" b="0" i="1" u="none" strike="noStrike" kern="1200" cap="none" spc="0" normalizeH="0" baseline="0" noProof="0" dirty="0">
                        <a:ln>
                          <a:noFill/>
                        </a:ln>
                        <a:solidFill>
                          <a:prstClr val="black"/>
                        </a:solidFill>
                        <a:effectLst/>
                        <a:uLnTx/>
                        <a:uFillTx/>
                        <a:latin typeface="+mn-lt"/>
                        <a:ea typeface="Segoe UI" pitchFamily="34" charset="0"/>
                        <a:cs typeface="Segoe UI" pitchFamily="34" charset="0"/>
                      </a:endParaRPr>
                    </a:p>
                  </a:txBody>
                  <a:tcPr marL="68598" marR="68598"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5" name="Text Placeholder 4"/>
          <p:cNvSpPr>
            <a:spLocks noGrp="1"/>
          </p:cNvSpPr>
          <p:nvPr>
            <p:ph type="body" sz="quarter" idx="14"/>
          </p:nvPr>
        </p:nvSpPr>
        <p:spPr/>
        <p:txBody>
          <a:bodyPr/>
          <a:lstStyle/>
          <a:p>
            <a:r>
              <a:rPr lang="en-US" dirty="0"/>
              <a:t>L1.	</a:t>
            </a:r>
            <a:r>
              <a:rPr lang="en-GB" dirty="0"/>
              <a:t>Now, imagine your friend / colleague is in the market for a new security software product. Using the information you have, convince your friend / colleague to buy the product by describing the product and its qualities. Please be as detailed 	as possible in providing all the reasons you think your friend / colleague should buy this product.</a:t>
            </a:r>
            <a:endParaRPr lang="en-US" dirty="0"/>
          </a:p>
        </p:txBody>
      </p:sp>
      <p:grpSp>
        <p:nvGrpSpPr>
          <p:cNvPr id="11" name="Group 53"/>
          <p:cNvGrpSpPr/>
          <p:nvPr/>
        </p:nvGrpSpPr>
        <p:grpSpPr>
          <a:xfrm>
            <a:off x="8576574" y="62749"/>
            <a:ext cx="489703" cy="489702"/>
            <a:chOff x="7023100" y="1054101"/>
            <a:chExt cx="1042988" cy="1042987"/>
          </a:xfrm>
          <a:solidFill>
            <a:schemeClr val="accent2"/>
          </a:solidFill>
        </p:grpSpPr>
        <p:sp>
          <p:nvSpPr>
            <p:cNvPr id="12" name="Freeform 6"/>
            <p:cNvSpPr>
              <a:spLocks/>
            </p:cNvSpPr>
            <p:nvPr/>
          </p:nvSpPr>
          <p:spPr bwMode="auto">
            <a:xfrm>
              <a:off x="7491413" y="1158876"/>
              <a:ext cx="574675" cy="922338"/>
            </a:xfrm>
            <a:custGeom>
              <a:avLst/>
              <a:gdLst/>
              <a:ahLst/>
              <a:cxnLst>
                <a:cxn ang="0">
                  <a:pos x="682" y="30"/>
                </a:cxn>
                <a:cxn ang="0">
                  <a:pos x="853" y="252"/>
                </a:cxn>
                <a:cxn ang="0">
                  <a:pos x="1093" y="537"/>
                </a:cxn>
                <a:cxn ang="0">
                  <a:pos x="1219" y="437"/>
                </a:cxn>
                <a:cxn ang="0">
                  <a:pos x="1530" y="397"/>
                </a:cxn>
                <a:cxn ang="0">
                  <a:pos x="1627" y="561"/>
                </a:cxn>
                <a:cxn ang="0">
                  <a:pos x="1705" y="735"/>
                </a:cxn>
                <a:cxn ang="0">
                  <a:pos x="1761" y="919"/>
                </a:cxn>
                <a:cxn ang="0">
                  <a:pos x="1797" y="1112"/>
                </a:cxn>
                <a:cxn ang="0">
                  <a:pos x="1808" y="1312"/>
                </a:cxn>
                <a:cxn ang="0">
                  <a:pos x="1796" y="1520"/>
                </a:cxn>
                <a:cxn ang="0">
                  <a:pos x="1758" y="1720"/>
                </a:cxn>
                <a:cxn ang="0">
                  <a:pos x="1696" y="1910"/>
                </a:cxn>
                <a:cxn ang="0">
                  <a:pos x="1613" y="2090"/>
                </a:cxn>
                <a:cxn ang="0">
                  <a:pos x="1510" y="2257"/>
                </a:cxn>
                <a:cxn ang="0">
                  <a:pos x="1387" y="2410"/>
                </a:cxn>
                <a:cxn ang="0">
                  <a:pos x="1248" y="2547"/>
                </a:cxn>
                <a:cxn ang="0">
                  <a:pos x="1093" y="2667"/>
                </a:cxn>
                <a:cxn ang="0">
                  <a:pos x="925" y="2768"/>
                </a:cxn>
                <a:cxn ang="0">
                  <a:pos x="743" y="2849"/>
                </a:cxn>
                <a:cxn ang="0">
                  <a:pos x="551" y="2907"/>
                </a:cxn>
                <a:cxn ang="0">
                  <a:pos x="864" y="2610"/>
                </a:cxn>
                <a:cxn ang="0">
                  <a:pos x="1132" y="2318"/>
                </a:cxn>
                <a:cxn ang="0">
                  <a:pos x="1032" y="1798"/>
                </a:cxn>
                <a:cxn ang="0">
                  <a:pos x="796" y="1619"/>
                </a:cxn>
                <a:cxn ang="0">
                  <a:pos x="471" y="1548"/>
                </a:cxn>
                <a:cxn ang="0">
                  <a:pos x="258" y="1495"/>
                </a:cxn>
                <a:cxn ang="0">
                  <a:pos x="185" y="1350"/>
                </a:cxn>
                <a:cxn ang="0">
                  <a:pos x="31" y="1418"/>
                </a:cxn>
                <a:cxn ang="0">
                  <a:pos x="127" y="1223"/>
                </a:cxn>
                <a:cxn ang="0">
                  <a:pos x="328" y="1283"/>
                </a:cxn>
                <a:cxn ang="0">
                  <a:pos x="551" y="944"/>
                </a:cxn>
                <a:cxn ang="0">
                  <a:pos x="981" y="826"/>
                </a:cxn>
                <a:cxn ang="0">
                  <a:pos x="799" y="550"/>
                </a:cxn>
                <a:cxn ang="0">
                  <a:pos x="617" y="402"/>
                </a:cxn>
                <a:cxn ang="0">
                  <a:pos x="407" y="343"/>
                </a:cxn>
                <a:cxn ang="0">
                  <a:pos x="201" y="481"/>
                </a:cxn>
                <a:cxn ang="0">
                  <a:pos x="322" y="343"/>
                </a:cxn>
                <a:cxn ang="0">
                  <a:pos x="500" y="205"/>
                </a:cxn>
                <a:cxn ang="0">
                  <a:pos x="598" y="329"/>
                </a:cxn>
                <a:cxn ang="0">
                  <a:pos x="749" y="305"/>
                </a:cxn>
                <a:cxn ang="0">
                  <a:pos x="523" y="71"/>
                </a:cxn>
              </a:cxnLst>
              <a:rect l="0" t="0" r="r" b="b"/>
              <a:pathLst>
                <a:path w="1808" h="2907">
                  <a:moveTo>
                    <a:pt x="527" y="0"/>
                  </a:moveTo>
                  <a:lnTo>
                    <a:pt x="682" y="30"/>
                  </a:lnTo>
                  <a:lnTo>
                    <a:pt x="812" y="148"/>
                  </a:lnTo>
                  <a:lnTo>
                    <a:pt x="853" y="252"/>
                  </a:lnTo>
                  <a:lnTo>
                    <a:pt x="884" y="349"/>
                  </a:lnTo>
                  <a:lnTo>
                    <a:pt x="1093" y="537"/>
                  </a:lnTo>
                  <a:lnTo>
                    <a:pt x="1146" y="554"/>
                  </a:lnTo>
                  <a:lnTo>
                    <a:pt x="1219" y="437"/>
                  </a:lnTo>
                  <a:lnTo>
                    <a:pt x="1481" y="413"/>
                  </a:lnTo>
                  <a:lnTo>
                    <a:pt x="1530" y="397"/>
                  </a:lnTo>
                  <a:lnTo>
                    <a:pt x="1581" y="477"/>
                  </a:lnTo>
                  <a:lnTo>
                    <a:pt x="1627" y="561"/>
                  </a:lnTo>
                  <a:lnTo>
                    <a:pt x="1668" y="646"/>
                  </a:lnTo>
                  <a:lnTo>
                    <a:pt x="1705" y="735"/>
                  </a:lnTo>
                  <a:lnTo>
                    <a:pt x="1736" y="826"/>
                  </a:lnTo>
                  <a:lnTo>
                    <a:pt x="1761" y="919"/>
                  </a:lnTo>
                  <a:lnTo>
                    <a:pt x="1782" y="1015"/>
                  </a:lnTo>
                  <a:lnTo>
                    <a:pt x="1797" y="1112"/>
                  </a:lnTo>
                  <a:lnTo>
                    <a:pt x="1806" y="1211"/>
                  </a:lnTo>
                  <a:lnTo>
                    <a:pt x="1808" y="1312"/>
                  </a:lnTo>
                  <a:lnTo>
                    <a:pt x="1805" y="1417"/>
                  </a:lnTo>
                  <a:lnTo>
                    <a:pt x="1796" y="1520"/>
                  </a:lnTo>
                  <a:lnTo>
                    <a:pt x="1780" y="1621"/>
                  </a:lnTo>
                  <a:lnTo>
                    <a:pt x="1758" y="1720"/>
                  </a:lnTo>
                  <a:lnTo>
                    <a:pt x="1730" y="1816"/>
                  </a:lnTo>
                  <a:lnTo>
                    <a:pt x="1696" y="1910"/>
                  </a:lnTo>
                  <a:lnTo>
                    <a:pt x="1658" y="2001"/>
                  </a:lnTo>
                  <a:lnTo>
                    <a:pt x="1613" y="2090"/>
                  </a:lnTo>
                  <a:lnTo>
                    <a:pt x="1563" y="2174"/>
                  </a:lnTo>
                  <a:lnTo>
                    <a:pt x="1510" y="2257"/>
                  </a:lnTo>
                  <a:lnTo>
                    <a:pt x="1450" y="2335"/>
                  </a:lnTo>
                  <a:lnTo>
                    <a:pt x="1387" y="2410"/>
                  </a:lnTo>
                  <a:lnTo>
                    <a:pt x="1319" y="2480"/>
                  </a:lnTo>
                  <a:lnTo>
                    <a:pt x="1248" y="2547"/>
                  </a:lnTo>
                  <a:lnTo>
                    <a:pt x="1172" y="2609"/>
                  </a:lnTo>
                  <a:lnTo>
                    <a:pt x="1093" y="2667"/>
                  </a:lnTo>
                  <a:lnTo>
                    <a:pt x="1010" y="2720"/>
                  </a:lnTo>
                  <a:lnTo>
                    <a:pt x="925" y="2768"/>
                  </a:lnTo>
                  <a:lnTo>
                    <a:pt x="835" y="2811"/>
                  </a:lnTo>
                  <a:lnTo>
                    <a:pt x="743" y="2849"/>
                  </a:lnTo>
                  <a:lnTo>
                    <a:pt x="648" y="2882"/>
                  </a:lnTo>
                  <a:lnTo>
                    <a:pt x="551" y="2907"/>
                  </a:lnTo>
                  <a:lnTo>
                    <a:pt x="581" y="2799"/>
                  </a:lnTo>
                  <a:lnTo>
                    <a:pt x="864" y="2610"/>
                  </a:lnTo>
                  <a:lnTo>
                    <a:pt x="937" y="2409"/>
                  </a:lnTo>
                  <a:lnTo>
                    <a:pt x="1132" y="2318"/>
                  </a:lnTo>
                  <a:lnTo>
                    <a:pt x="1317" y="1966"/>
                  </a:lnTo>
                  <a:lnTo>
                    <a:pt x="1032" y="1798"/>
                  </a:lnTo>
                  <a:lnTo>
                    <a:pt x="884" y="1630"/>
                  </a:lnTo>
                  <a:lnTo>
                    <a:pt x="796" y="1619"/>
                  </a:lnTo>
                  <a:lnTo>
                    <a:pt x="622" y="1572"/>
                  </a:lnTo>
                  <a:lnTo>
                    <a:pt x="471" y="1548"/>
                  </a:lnTo>
                  <a:lnTo>
                    <a:pt x="339" y="1586"/>
                  </a:lnTo>
                  <a:lnTo>
                    <a:pt x="258" y="1495"/>
                  </a:lnTo>
                  <a:lnTo>
                    <a:pt x="178" y="1471"/>
                  </a:lnTo>
                  <a:lnTo>
                    <a:pt x="185" y="1350"/>
                  </a:lnTo>
                  <a:lnTo>
                    <a:pt x="87" y="1354"/>
                  </a:lnTo>
                  <a:lnTo>
                    <a:pt x="31" y="1418"/>
                  </a:lnTo>
                  <a:lnTo>
                    <a:pt x="0" y="1283"/>
                  </a:lnTo>
                  <a:lnTo>
                    <a:pt x="127" y="1223"/>
                  </a:lnTo>
                  <a:lnTo>
                    <a:pt x="258" y="1283"/>
                  </a:lnTo>
                  <a:lnTo>
                    <a:pt x="328" y="1283"/>
                  </a:lnTo>
                  <a:lnTo>
                    <a:pt x="354" y="1179"/>
                  </a:lnTo>
                  <a:lnTo>
                    <a:pt x="551" y="944"/>
                  </a:lnTo>
                  <a:lnTo>
                    <a:pt x="823" y="806"/>
                  </a:lnTo>
                  <a:lnTo>
                    <a:pt x="981" y="826"/>
                  </a:lnTo>
                  <a:lnTo>
                    <a:pt x="995" y="749"/>
                  </a:lnTo>
                  <a:lnTo>
                    <a:pt x="799" y="550"/>
                  </a:lnTo>
                  <a:lnTo>
                    <a:pt x="725" y="402"/>
                  </a:lnTo>
                  <a:lnTo>
                    <a:pt x="617" y="402"/>
                  </a:lnTo>
                  <a:lnTo>
                    <a:pt x="551" y="364"/>
                  </a:lnTo>
                  <a:lnTo>
                    <a:pt x="407" y="343"/>
                  </a:lnTo>
                  <a:lnTo>
                    <a:pt x="377" y="515"/>
                  </a:lnTo>
                  <a:lnTo>
                    <a:pt x="201" y="481"/>
                  </a:lnTo>
                  <a:lnTo>
                    <a:pt x="187" y="372"/>
                  </a:lnTo>
                  <a:lnTo>
                    <a:pt x="322" y="343"/>
                  </a:lnTo>
                  <a:lnTo>
                    <a:pt x="367" y="150"/>
                  </a:lnTo>
                  <a:lnTo>
                    <a:pt x="500" y="205"/>
                  </a:lnTo>
                  <a:lnTo>
                    <a:pt x="496" y="287"/>
                  </a:lnTo>
                  <a:lnTo>
                    <a:pt x="598" y="329"/>
                  </a:lnTo>
                  <a:lnTo>
                    <a:pt x="666" y="349"/>
                  </a:lnTo>
                  <a:lnTo>
                    <a:pt x="749" y="305"/>
                  </a:lnTo>
                  <a:lnTo>
                    <a:pt x="675" y="218"/>
                  </a:lnTo>
                  <a:lnTo>
                    <a:pt x="523" y="71"/>
                  </a:lnTo>
                  <a:lnTo>
                    <a:pt x="5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p:cNvSpPr>
            <p:nvPr/>
          </p:nvSpPr>
          <p:spPr bwMode="auto">
            <a:xfrm>
              <a:off x="7023100" y="1303338"/>
              <a:ext cx="604838" cy="793750"/>
            </a:xfrm>
            <a:custGeom>
              <a:avLst/>
              <a:gdLst/>
              <a:ahLst/>
              <a:cxnLst>
                <a:cxn ang="0">
                  <a:pos x="226" y="93"/>
                </a:cxn>
                <a:cxn ang="0">
                  <a:pos x="503" y="154"/>
                </a:cxn>
                <a:cxn ang="0">
                  <a:pos x="950" y="386"/>
                </a:cxn>
                <a:cxn ang="0">
                  <a:pos x="1186" y="967"/>
                </a:cxn>
                <a:cxn ang="0">
                  <a:pos x="1225" y="855"/>
                </a:cxn>
                <a:cxn ang="0">
                  <a:pos x="1589" y="1106"/>
                </a:cxn>
                <a:cxn ang="0">
                  <a:pos x="1822" y="1263"/>
                </a:cxn>
                <a:cxn ang="0">
                  <a:pos x="1832" y="1713"/>
                </a:cxn>
                <a:cxn ang="0">
                  <a:pos x="1835" y="1725"/>
                </a:cxn>
                <a:cxn ang="0">
                  <a:pos x="1844" y="1754"/>
                </a:cxn>
                <a:cxn ang="0">
                  <a:pos x="1857" y="1794"/>
                </a:cxn>
                <a:cxn ang="0">
                  <a:pos x="1871" y="1843"/>
                </a:cxn>
                <a:cxn ang="0">
                  <a:pos x="1883" y="1891"/>
                </a:cxn>
                <a:cxn ang="0">
                  <a:pos x="1896" y="1934"/>
                </a:cxn>
                <a:cxn ang="0">
                  <a:pos x="1905" y="1965"/>
                </a:cxn>
                <a:cxn ang="0">
                  <a:pos x="1908" y="1980"/>
                </a:cxn>
                <a:cxn ang="0">
                  <a:pos x="1905" y="1993"/>
                </a:cxn>
                <a:cxn ang="0">
                  <a:pos x="1897" y="2026"/>
                </a:cxn>
                <a:cxn ang="0">
                  <a:pos x="1887" y="2071"/>
                </a:cxn>
                <a:cxn ang="0">
                  <a:pos x="1874" y="2122"/>
                </a:cxn>
                <a:cxn ang="0">
                  <a:pos x="1860" y="2175"/>
                </a:cxn>
                <a:cxn ang="0">
                  <a:pos x="1848" y="2222"/>
                </a:cxn>
                <a:cxn ang="0">
                  <a:pos x="1839" y="2260"/>
                </a:cxn>
                <a:cxn ang="0">
                  <a:pos x="1833" y="2281"/>
                </a:cxn>
                <a:cxn ang="0">
                  <a:pos x="1849" y="2484"/>
                </a:cxn>
                <a:cxn ang="0">
                  <a:pos x="1712" y="2496"/>
                </a:cxn>
                <a:cxn ang="0">
                  <a:pos x="1539" y="2495"/>
                </a:cxn>
                <a:cxn ang="0">
                  <a:pos x="1337" y="2470"/>
                </a:cxn>
                <a:cxn ang="0">
                  <a:pos x="1143" y="2420"/>
                </a:cxn>
                <a:cxn ang="0">
                  <a:pos x="959" y="2349"/>
                </a:cxn>
                <a:cxn ang="0">
                  <a:pos x="787" y="2257"/>
                </a:cxn>
                <a:cxn ang="0">
                  <a:pos x="626" y="2145"/>
                </a:cxn>
                <a:cxn ang="0">
                  <a:pos x="482" y="2017"/>
                </a:cxn>
                <a:cxn ang="0">
                  <a:pos x="352" y="1871"/>
                </a:cxn>
                <a:cxn ang="0">
                  <a:pos x="241" y="1712"/>
                </a:cxn>
                <a:cxn ang="0">
                  <a:pos x="149" y="1540"/>
                </a:cxn>
                <a:cxn ang="0">
                  <a:pos x="78" y="1356"/>
                </a:cxn>
                <a:cxn ang="0">
                  <a:pos x="29" y="1161"/>
                </a:cxn>
                <a:cxn ang="0">
                  <a:pos x="3" y="959"/>
                </a:cxn>
                <a:cxn ang="0">
                  <a:pos x="3" y="754"/>
                </a:cxn>
                <a:cxn ang="0">
                  <a:pos x="27" y="560"/>
                </a:cxn>
                <a:cxn ang="0">
                  <a:pos x="73" y="372"/>
                </a:cxn>
                <a:cxn ang="0">
                  <a:pos x="140" y="195"/>
                </a:cxn>
                <a:cxn ang="0">
                  <a:pos x="226" y="27"/>
                </a:cxn>
              </a:cxnLst>
              <a:rect l="0" t="0" r="r" b="b"/>
              <a:pathLst>
                <a:path w="1908" h="2499">
                  <a:moveTo>
                    <a:pt x="343" y="0"/>
                  </a:moveTo>
                  <a:lnTo>
                    <a:pt x="226" y="93"/>
                  </a:lnTo>
                  <a:lnTo>
                    <a:pt x="319" y="154"/>
                  </a:lnTo>
                  <a:lnTo>
                    <a:pt x="503" y="154"/>
                  </a:lnTo>
                  <a:lnTo>
                    <a:pt x="777" y="105"/>
                  </a:lnTo>
                  <a:lnTo>
                    <a:pt x="950" y="386"/>
                  </a:lnTo>
                  <a:lnTo>
                    <a:pt x="950" y="648"/>
                  </a:lnTo>
                  <a:lnTo>
                    <a:pt x="1186" y="967"/>
                  </a:lnTo>
                  <a:lnTo>
                    <a:pt x="1225" y="967"/>
                  </a:lnTo>
                  <a:lnTo>
                    <a:pt x="1225" y="855"/>
                  </a:lnTo>
                  <a:lnTo>
                    <a:pt x="1316" y="1045"/>
                  </a:lnTo>
                  <a:lnTo>
                    <a:pt x="1589" y="1106"/>
                  </a:lnTo>
                  <a:lnTo>
                    <a:pt x="1712" y="1229"/>
                  </a:lnTo>
                  <a:lnTo>
                    <a:pt x="1822" y="1263"/>
                  </a:lnTo>
                  <a:lnTo>
                    <a:pt x="1712" y="1492"/>
                  </a:lnTo>
                  <a:lnTo>
                    <a:pt x="1832" y="1713"/>
                  </a:lnTo>
                  <a:lnTo>
                    <a:pt x="1833" y="1716"/>
                  </a:lnTo>
                  <a:lnTo>
                    <a:pt x="1835" y="1725"/>
                  </a:lnTo>
                  <a:lnTo>
                    <a:pt x="1840" y="1738"/>
                  </a:lnTo>
                  <a:lnTo>
                    <a:pt x="1844" y="1754"/>
                  </a:lnTo>
                  <a:lnTo>
                    <a:pt x="1850" y="1773"/>
                  </a:lnTo>
                  <a:lnTo>
                    <a:pt x="1857" y="1794"/>
                  </a:lnTo>
                  <a:lnTo>
                    <a:pt x="1863" y="1818"/>
                  </a:lnTo>
                  <a:lnTo>
                    <a:pt x="1871" y="1843"/>
                  </a:lnTo>
                  <a:lnTo>
                    <a:pt x="1877" y="1867"/>
                  </a:lnTo>
                  <a:lnTo>
                    <a:pt x="1883" y="1891"/>
                  </a:lnTo>
                  <a:lnTo>
                    <a:pt x="1890" y="1913"/>
                  </a:lnTo>
                  <a:lnTo>
                    <a:pt x="1896" y="1934"/>
                  </a:lnTo>
                  <a:lnTo>
                    <a:pt x="1901" y="1951"/>
                  </a:lnTo>
                  <a:lnTo>
                    <a:pt x="1905" y="1965"/>
                  </a:lnTo>
                  <a:lnTo>
                    <a:pt x="1907" y="1974"/>
                  </a:lnTo>
                  <a:lnTo>
                    <a:pt x="1908" y="1980"/>
                  </a:lnTo>
                  <a:lnTo>
                    <a:pt x="1907" y="1984"/>
                  </a:lnTo>
                  <a:lnTo>
                    <a:pt x="1905" y="1993"/>
                  </a:lnTo>
                  <a:lnTo>
                    <a:pt x="1902" y="2007"/>
                  </a:lnTo>
                  <a:lnTo>
                    <a:pt x="1897" y="2026"/>
                  </a:lnTo>
                  <a:lnTo>
                    <a:pt x="1892" y="2047"/>
                  </a:lnTo>
                  <a:lnTo>
                    <a:pt x="1887" y="2071"/>
                  </a:lnTo>
                  <a:lnTo>
                    <a:pt x="1880" y="2096"/>
                  </a:lnTo>
                  <a:lnTo>
                    <a:pt x="1874" y="2122"/>
                  </a:lnTo>
                  <a:lnTo>
                    <a:pt x="1866" y="2149"/>
                  </a:lnTo>
                  <a:lnTo>
                    <a:pt x="1860" y="2175"/>
                  </a:lnTo>
                  <a:lnTo>
                    <a:pt x="1854" y="2200"/>
                  </a:lnTo>
                  <a:lnTo>
                    <a:pt x="1848" y="2222"/>
                  </a:lnTo>
                  <a:lnTo>
                    <a:pt x="1843" y="2243"/>
                  </a:lnTo>
                  <a:lnTo>
                    <a:pt x="1839" y="2260"/>
                  </a:lnTo>
                  <a:lnTo>
                    <a:pt x="1835" y="2274"/>
                  </a:lnTo>
                  <a:lnTo>
                    <a:pt x="1833" y="2281"/>
                  </a:lnTo>
                  <a:lnTo>
                    <a:pt x="1832" y="2285"/>
                  </a:lnTo>
                  <a:lnTo>
                    <a:pt x="1849" y="2484"/>
                  </a:lnTo>
                  <a:lnTo>
                    <a:pt x="1782" y="2491"/>
                  </a:lnTo>
                  <a:lnTo>
                    <a:pt x="1712" y="2496"/>
                  </a:lnTo>
                  <a:lnTo>
                    <a:pt x="1643" y="2499"/>
                  </a:lnTo>
                  <a:lnTo>
                    <a:pt x="1539" y="2495"/>
                  </a:lnTo>
                  <a:lnTo>
                    <a:pt x="1437" y="2486"/>
                  </a:lnTo>
                  <a:lnTo>
                    <a:pt x="1337" y="2470"/>
                  </a:lnTo>
                  <a:lnTo>
                    <a:pt x="1238" y="2448"/>
                  </a:lnTo>
                  <a:lnTo>
                    <a:pt x="1143" y="2420"/>
                  </a:lnTo>
                  <a:lnTo>
                    <a:pt x="1050" y="2387"/>
                  </a:lnTo>
                  <a:lnTo>
                    <a:pt x="959" y="2349"/>
                  </a:lnTo>
                  <a:lnTo>
                    <a:pt x="871" y="2306"/>
                  </a:lnTo>
                  <a:lnTo>
                    <a:pt x="787" y="2257"/>
                  </a:lnTo>
                  <a:lnTo>
                    <a:pt x="704" y="2204"/>
                  </a:lnTo>
                  <a:lnTo>
                    <a:pt x="626" y="2145"/>
                  </a:lnTo>
                  <a:lnTo>
                    <a:pt x="552" y="2083"/>
                  </a:lnTo>
                  <a:lnTo>
                    <a:pt x="482" y="2017"/>
                  </a:lnTo>
                  <a:lnTo>
                    <a:pt x="415" y="1946"/>
                  </a:lnTo>
                  <a:lnTo>
                    <a:pt x="352" y="1871"/>
                  </a:lnTo>
                  <a:lnTo>
                    <a:pt x="294" y="1793"/>
                  </a:lnTo>
                  <a:lnTo>
                    <a:pt x="241" y="1712"/>
                  </a:lnTo>
                  <a:lnTo>
                    <a:pt x="193" y="1628"/>
                  </a:lnTo>
                  <a:lnTo>
                    <a:pt x="149" y="1540"/>
                  </a:lnTo>
                  <a:lnTo>
                    <a:pt x="110" y="1449"/>
                  </a:lnTo>
                  <a:lnTo>
                    <a:pt x="78" y="1356"/>
                  </a:lnTo>
                  <a:lnTo>
                    <a:pt x="50" y="1259"/>
                  </a:lnTo>
                  <a:lnTo>
                    <a:pt x="29" y="1161"/>
                  </a:lnTo>
                  <a:lnTo>
                    <a:pt x="13" y="1061"/>
                  </a:lnTo>
                  <a:lnTo>
                    <a:pt x="3" y="959"/>
                  </a:lnTo>
                  <a:lnTo>
                    <a:pt x="0" y="855"/>
                  </a:lnTo>
                  <a:lnTo>
                    <a:pt x="3" y="754"/>
                  </a:lnTo>
                  <a:lnTo>
                    <a:pt x="12" y="656"/>
                  </a:lnTo>
                  <a:lnTo>
                    <a:pt x="27" y="560"/>
                  </a:lnTo>
                  <a:lnTo>
                    <a:pt x="47" y="465"/>
                  </a:lnTo>
                  <a:lnTo>
                    <a:pt x="73" y="372"/>
                  </a:lnTo>
                  <a:lnTo>
                    <a:pt x="104" y="283"/>
                  </a:lnTo>
                  <a:lnTo>
                    <a:pt x="140" y="195"/>
                  </a:lnTo>
                  <a:lnTo>
                    <a:pt x="181" y="109"/>
                  </a:lnTo>
                  <a:lnTo>
                    <a:pt x="226" y="27"/>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noEditPoints="1"/>
            </p:cNvSpPr>
            <p:nvPr/>
          </p:nvSpPr>
          <p:spPr bwMode="auto">
            <a:xfrm>
              <a:off x="7142163" y="1054101"/>
              <a:ext cx="625475" cy="188913"/>
            </a:xfrm>
            <a:custGeom>
              <a:avLst/>
              <a:gdLst/>
              <a:ahLst/>
              <a:cxnLst>
                <a:cxn ang="0">
                  <a:pos x="840" y="177"/>
                </a:cxn>
                <a:cxn ang="0">
                  <a:pos x="836" y="183"/>
                </a:cxn>
                <a:cxn ang="0">
                  <a:pos x="829" y="192"/>
                </a:cxn>
                <a:cxn ang="0">
                  <a:pos x="818" y="202"/>
                </a:cxn>
                <a:cxn ang="0">
                  <a:pos x="806" y="212"/>
                </a:cxn>
                <a:cxn ang="0">
                  <a:pos x="792" y="223"/>
                </a:cxn>
                <a:cxn ang="0">
                  <a:pos x="778" y="234"/>
                </a:cxn>
                <a:cxn ang="0">
                  <a:pos x="764" y="243"/>
                </a:cxn>
                <a:cxn ang="0">
                  <a:pos x="751" y="252"/>
                </a:cxn>
                <a:cxn ang="0">
                  <a:pos x="741" y="258"/>
                </a:cxn>
                <a:cxn ang="0">
                  <a:pos x="735" y="263"/>
                </a:cxn>
                <a:cxn ang="0">
                  <a:pos x="732" y="265"/>
                </a:cxn>
                <a:cxn ang="0">
                  <a:pos x="840" y="328"/>
                </a:cxn>
                <a:cxn ang="0">
                  <a:pos x="1063" y="269"/>
                </a:cxn>
                <a:cxn ang="0">
                  <a:pos x="1011" y="177"/>
                </a:cxn>
                <a:cxn ang="0">
                  <a:pos x="914" y="208"/>
                </a:cxn>
                <a:cxn ang="0">
                  <a:pos x="840" y="177"/>
                </a:cxn>
                <a:cxn ang="0">
                  <a:pos x="1505" y="71"/>
                </a:cxn>
                <a:cxn ang="0">
                  <a:pos x="1336" y="164"/>
                </a:cxn>
                <a:cxn ang="0">
                  <a:pos x="1241" y="224"/>
                </a:cxn>
                <a:cxn ang="0">
                  <a:pos x="1307" y="268"/>
                </a:cxn>
                <a:cxn ang="0">
                  <a:pos x="1456" y="252"/>
                </a:cxn>
                <a:cxn ang="0">
                  <a:pos x="1612" y="134"/>
                </a:cxn>
                <a:cxn ang="0">
                  <a:pos x="1505" y="71"/>
                </a:cxn>
                <a:cxn ang="0">
                  <a:pos x="1267" y="0"/>
                </a:cxn>
                <a:cxn ang="0">
                  <a:pos x="1361" y="3"/>
                </a:cxn>
                <a:cxn ang="0">
                  <a:pos x="1453" y="11"/>
                </a:cxn>
                <a:cxn ang="0">
                  <a:pos x="1543" y="24"/>
                </a:cxn>
                <a:cxn ang="0">
                  <a:pos x="1632" y="42"/>
                </a:cxn>
                <a:cxn ang="0">
                  <a:pos x="1718" y="65"/>
                </a:cxn>
                <a:cxn ang="0">
                  <a:pos x="1804" y="91"/>
                </a:cxn>
                <a:cxn ang="0">
                  <a:pos x="1886" y="122"/>
                </a:cxn>
                <a:cxn ang="0">
                  <a:pos x="1968" y="158"/>
                </a:cxn>
                <a:cxn ang="0">
                  <a:pos x="1908" y="167"/>
                </a:cxn>
                <a:cxn ang="0">
                  <a:pos x="1747" y="143"/>
                </a:cxn>
                <a:cxn ang="0">
                  <a:pos x="1633" y="219"/>
                </a:cxn>
                <a:cxn ang="0">
                  <a:pos x="1551" y="309"/>
                </a:cxn>
                <a:cxn ang="0">
                  <a:pos x="1258" y="335"/>
                </a:cxn>
                <a:cxn ang="0">
                  <a:pos x="1137" y="316"/>
                </a:cxn>
                <a:cxn ang="0">
                  <a:pos x="1055" y="446"/>
                </a:cxn>
                <a:cxn ang="0">
                  <a:pos x="813" y="459"/>
                </a:cxn>
                <a:cxn ang="0">
                  <a:pos x="661" y="416"/>
                </a:cxn>
                <a:cxn ang="0">
                  <a:pos x="527" y="489"/>
                </a:cxn>
                <a:cxn ang="0">
                  <a:pos x="235" y="530"/>
                </a:cxn>
                <a:cxn ang="0">
                  <a:pos x="1" y="599"/>
                </a:cxn>
                <a:cxn ang="0">
                  <a:pos x="0" y="599"/>
                </a:cxn>
                <a:cxn ang="0">
                  <a:pos x="63" y="527"/>
                </a:cxn>
                <a:cxn ang="0">
                  <a:pos x="129" y="459"/>
                </a:cxn>
                <a:cxn ang="0">
                  <a:pos x="199" y="395"/>
                </a:cxn>
                <a:cxn ang="0">
                  <a:pos x="272" y="336"/>
                </a:cxn>
                <a:cxn ang="0">
                  <a:pos x="350" y="281"/>
                </a:cxn>
                <a:cxn ang="0">
                  <a:pos x="430" y="230"/>
                </a:cxn>
                <a:cxn ang="0">
                  <a:pos x="512" y="183"/>
                </a:cxn>
                <a:cxn ang="0">
                  <a:pos x="599" y="142"/>
                </a:cxn>
                <a:cxn ang="0">
                  <a:pos x="688" y="105"/>
                </a:cxn>
                <a:cxn ang="0">
                  <a:pos x="779" y="74"/>
                </a:cxn>
                <a:cxn ang="0">
                  <a:pos x="873" y="49"/>
                </a:cxn>
                <a:cxn ang="0">
                  <a:pos x="968" y="27"/>
                </a:cxn>
                <a:cxn ang="0">
                  <a:pos x="1067" y="12"/>
                </a:cxn>
                <a:cxn ang="0">
                  <a:pos x="1166" y="4"/>
                </a:cxn>
                <a:cxn ang="0">
                  <a:pos x="1267" y="0"/>
                </a:cxn>
              </a:cxnLst>
              <a:rect l="0" t="0" r="r" b="b"/>
              <a:pathLst>
                <a:path w="1968" h="599">
                  <a:moveTo>
                    <a:pt x="840" y="177"/>
                  </a:moveTo>
                  <a:lnTo>
                    <a:pt x="836" y="183"/>
                  </a:lnTo>
                  <a:lnTo>
                    <a:pt x="829" y="192"/>
                  </a:lnTo>
                  <a:lnTo>
                    <a:pt x="818" y="202"/>
                  </a:lnTo>
                  <a:lnTo>
                    <a:pt x="806" y="212"/>
                  </a:lnTo>
                  <a:lnTo>
                    <a:pt x="792" y="223"/>
                  </a:lnTo>
                  <a:lnTo>
                    <a:pt x="778" y="234"/>
                  </a:lnTo>
                  <a:lnTo>
                    <a:pt x="764" y="243"/>
                  </a:lnTo>
                  <a:lnTo>
                    <a:pt x="751" y="252"/>
                  </a:lnTo>
                  <a:lnTo>
                    <a:pt x="741" y="258"/>
                  </a:lnTo>
                  <a:lnTo>
                    <a:pt x="735" y="263"/>
                  </a:lnTo>
                  <a:lnTo>
                    <a:pt x="732" y="265"/>
                  </a:lnTo>
                  <a:lnTo>
                    <a:pt x="840" y="328"/>
                  </a:lnTo>
                  <a:lnTo>
                    <a:pt x="1063" y="269"/>
                  </a:lnTo>
                  <a:lnTo>
                    <a:pt x="1011" y="177"/>
                  </a:lnTo>
                  <a:lnTo>
                    <a:pt x="914" y="208"/>
                  </a:lnTo>
                  <a:lnTo>
                    <a:pt x="840" y="177"/>
                  </a:lnTo>
                  <a:close/>
                  <a:moveTo>
                    <a:pt x="1505" y="71"/>
                  </a:moveTo>
                  <a:lnTo>
                    <a:pt x="1336" y="164"/>
                  </a:lnTo>
                  <a:lnTo>
                    <a:pt x="1241" y="224"/>
                  </a:lnTo>
                  <a:lnTo>
                    <a:pt x="1307" y="268"/>
                  </a:lnTo>
                  <a:lnTo>
                    <a:pt x="1456" y="252"/>
                  </a:lnTo>
                  <a:lnTo>
                    <a:pt x="1612" y="134"/>
                  </a:lnTo>
                  <a:lnTo>
                    <a:pt x="1505" y="71"/>
                  </a:lnTo>
                  <a:close/>
                  <a:moveTo>
                    <a:pt x="1267" y="0"/>
                  </a:moveTo>
                  <a:lnTo>
                    <a:pt x="1361" y="3"/>
                  </a:lnTo>
                  <a:lnTo>
                    <a:pt x="1453" y="11"/>
                  </a:lnTo>
                  <a:lnTo>
                    <a:pt x="1543" y="24"/>
                  </a:lnTo>
                  <a:lnTo>
                    <a:pt x="1632" y="42"/>
                  </a:lnTo>
                  <a:lnTo>
                    <a:pt x="1718" y="65"/>
                  </a:lnTo>
                  <a:lnTo>
                    <a:pt x="1804" y="91"/>
                  </a:lnTo>
                  <a:lnTo>
                    <a:pt x="1886" y="122"/>
                  </a:lnTo>
                  <a:lnTo>
                    <a:pt x="1968" y="158"/>
                  </a:lnTo>
                  <a:lnTo>
                    <a:pt x="1908" y="167"/>
                  </a:lnTo>
                  <a:lnTo>
                    <a:pt x="1747" y="143"/>
                  </a:lnTo>
                  <a:lnTo>
                    <a:pt x="1633" y="219"/>
                  </a:lnTo>
                  <a:lnTo>
                    <a:pt x="1551" y="309"/>
                  </a:lnTo>
                  <a:lnTo>
                    <a:pt x="1258" y="335"/>
                  </a:lnTo>
                  <a:lnTo>
                    <a:pt x="1137" y="316"/>
                  </a:lnTo>
                  <a:lnTo>
                    <a:pt x="1055" y="446"/>
                  </a:lnTo>
                  <a:lnTo>
                    <a:pt x="813" y="459"/>
                  </a:lnTo>
                  <a:lnTo>
                    <a:pt x="661" y="416"/>
                  </a:lnTo>
                  <a:lnTo>
                    <a:pt x="527" y="489"/>
                  </a:lnTo>
                  <a:lnTo>
                    <a:pt x="235" y="530"/>
                  </a:lnTo>
                  <a:lnTo>
                    <a:pt x="1" y="599"/>
                  </a:lnTo>
                  <a:lnTo>
                    <a:pt x="0" y="599"/>
                  </a:lnTo>
                  <a:lnTo>
                    <a:pt x="63" y="527"/>
                  </a:lnTo>
                  <a:lnTo>
                    <a:pt x="129" y="459"/>
                  </a:lnTo>
                  <a:lnTo>
                    <a:pt x="199" y="395"/>
                  </a:lnTo>
                  <a:lnTo>
                    <a:pt x="272" y="336"/>
                  </a:lnTo>
                  <a:lnTo>
                    <a:pt x="350" y="281"/>
                  </a:lnTo>
                  <a:lnTo>
                    <a:pt x="430" y="230"/>
                  </a:lnTo>
                  <a:lnTo>
                    <a:pt x="512" y="183"/>
                  </a:lnTo>
                  <a:lnTo>
                    <a:pt x="599" y="142"/>
                  </a:lnTo>
                  <a:lnTo>
                    <a:pt x="688" y="105"/>
                  </a:lnTo>
                  <a:lnTo>
                    <a:pt x="779" y="74"/>
                  </a:lnTo>
                  <a:lnTo>
                    <a:pt x="873" y="49"/>
                  </a:lnTo>
                  <a:lnTo>
                    <a:pt x="968" y="27"/>
                  </a:lnTo>
                  <a:lnTo>
                    <a:pt x="1067" y="12"/>
                  </a:lnTo>
                  <a:lnTo>
                    <a:pt x="1166" y="4"/>
                  </a:lnTo>
                  <a:lnTo>
                    <a:pt x="1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p:nvPr>
        </p:nvSpPr>
        <p:spPr/>
        <p:txBody>
          <a:bodyPr/>
          <a:lstStyle/>
          <a:p>
            <a:r>
              <a:rPr lang="en-US" dirty="0"/>
              <a:t>Attributes &amp; Emotions Tested</a:t>
            </a:r>
          </a:p>
        </p:txBody>
      </p:sp>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11688E74-8CC4-4862-9141-9DE55CB0747D}" type="slidenum">
              <a:rPr lang="en-US" smtClean="0">
                <a:solidFill>
                  <a:prstClr val="white"/>
                </a:solidFill>
              </a:rPr>
              <a:pPr/>
              <a:t>90</a:t>
            </a:fld>
            <a:endParaRPr lang="en-US" dirty="0">
              <a:solidFill>
                <a:prstClr val="white"/>
              </a:solidFill>
            </a:endParaRPr>
          </a:p>
        </p:txBody>
      </p:sp>
      <p:sp>
        <p:nvSpPr>
          <p:cNvPr id="17" name="Rectangle 16"/>
          <p:cNvSpPr/>
          <p:nvPr/>
        </p:nvSpPr>
        <p:spPr>
          <a:xfrm>
            <a:off x="609600" y="1123950"/>
            <a:ext cx="3657600" cy="3657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Attributes</a:t>
            </a:r>
          </a:p>
        </p:txBody>
      </p:sp>
      <p:sp>
        <p:nvSpPr>
          <p:cNvPr id="18" name="Rectangle 17"/>
          <p:cNvSpPr/>
          <p:nvPr/>
        </p:nvSpPr>
        <p:spPr>
          <a:xfrm>
            <a:off x="4876800" y="1123950"/>
            <a:ext cx="3657600" cy="3657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Emotions</a:t>
            </a:r>
          </a:p>
        </p:txBody>
      </p:sp>
      <p:sp>
        <p:nvSpPr>
          <p:cNvPr id="21" name="Rectangle 20"/>
          <p:cNvSpPr/>
          <p:nvPr/>
        </p:nvSpPr>
        <p:spPr>
          <a:xfrm>
            <a:off x="85725" y="4396591"/>
            <a:ext cx="8810625" cy="369332"/>
          </a:xfrm>
          <a:prstGeom prst="rect">
            <a:avLst/>
          </a:prstGeom>
        </p:spPr>
        <p:txBody>
          <a:bodyPr wrap="square">
            <a:spAutoFit/>
          </a:bodyPr>
          <a:lstStyle/>
          <a:p>
            <a:pPr defTabSz="457200"/>
            <a:r>
              <a:rPr lang="en-GB" sz="600" i="1" dirty="0">
                <a:solidFill>
                  <a:schemeClr val="bg2">
                    <a:lumMod val="50000"/>
                  </a:schemeClr>
                </a:solidFill>
                <a:cs typeface="Intel Clear" panose="020B0604020203020204" pitchFamily="34" charset="0"/>
              </a:rPr>
              <a:t>GR1.	Thinking about the product and all three screens you just saw, please decide whether the word you see on the screen describes the product.</a:t>
            </a:r>
            <a:r>
              <a:rPr lang="en-US" sz="600" i="1" dirty="0">
                <a:solidFill>
                  <a:schemeClr val="bg2">
                    <a:lumMod val="50000"/>
                  </a:schemeClr>
                </a:solidFill>
                <a:cs typeface="Intel Clear" panose="020B0604020203020204" pitchFamily="34" charset="0"/>
              </a:rPr>
              <a:t> </a:t>
            </a:r>
            <a:r>
              <a:rPr lang="en-GB" sz="600" i="1" dirty="0">
                <a:solidFill>
                  <a:schemeClr val="bg2">
                    <a:lumMod val="50000"/>
                  </a:schemeClr>
                </a:solidFill>
                <a:cs typeface="Intel Clear" panose="020B0604020203020204" pitchFamily="34" charset="0"/>
              </a:rPr>
              <a:t>Does the word describe the product?</a:t>
            </a:r>
            <a:endParaRPr lang="en-US" sz="600" i="1" dirty="0">
              <a:solidFill>
                <a:schemeClr val="bg2">
                  <a:lumMod val="50000"/>
                </a:schemeClr>
              </a:solidFill>
              <a:cs typeface="Intel Clear" panose="020B0604020203020204" pitchFamily="34" charset="0"/>
            </a:endParaRPr>
          </a:p>
          <a:p>
            <a:pPr defTabSz="457200"/>
            <a:r>
              <a:rPr lang="en-US" sz="600" i="1" dirty="0">
                <a:solidFill>
                  <a:schemeClr val="bg2">
                    <a:lumMod val="50000"/>
                  </a:schemeClr>
                </a:solidFill>
                <a:cs typeface="Intel Clear" panose="020B0604020203020204" pitchFamily="34" charset="0"/>
              </a:rPr>
              <a:t>GR2.	</a:t>
            </a:r>
            <a:r>
              <a:rPr lang="en-GB" sz="600" i="1" dirty="0">
                <a:solidFill>
                  <a:schemeClr val="bg2">
                    <a:lumMod val="50000"/>
                  </a:schemeClr>
                </a:solidFill>
                <a:cs typeface="Intel Clear" panose="020B0604020203020204" pitchFamily="34" charset="0"/>
              </a:rPr>
              <a:t>Now, we’d like you to imagine that you are using the product you just saw. Please decide whether the word on the screen describes how you imagine you’d feel while using or after using the product. Does the word describe how you would 	feel while using the product? </a:t>
            </a:r>
            <a:endParaRPr lang="en-US" sz="600" i="1" dirty="0">
              <a:solidFill>
                <a:schemeClr val="bg2">
                  <a:lumMod val="50000"/>
                </a:schemeClr>
              </a:solidFill>
              <a:cs typeface="Intel Clear" panose="020B0604020203020204" pitchFamily="34" charset="0"/>
            </a:endParaRPr>
          </a:p>
        </p:txBody>
      </p:sp>
      <p:graphicFrame>
        <p:nvGraphicFramePr>
          <p:cNvPr id="22" name="Table 21"/>
          <p:cNvGraphicFramePr>
            <a:graphicFrameLocks noGrp="1"/>
          </p:cNvGraphicFramePr>
          <p:nvPr/>
        </p:nvGraphicFramePr>
        <p:xfrm>
          <a:off x="661987" y="1583865"/>
          <a:ext cx="3552826" cy="1924050"/>
        </p:xfrm>
        <a:graphic>
          <a:graphicData uri="http://schemas.openxmlformats.org/drawingml/2006/table">
            <a:tbl>
              <a:tblPr/>
              <a:tblGrid>
                <a:gridCol w="1776413">
                  <a:extLst>
                    <a:ext uri="{9D8B030D-6E8A-4147-A177-3AD203B41FA5}">
                      <a16:colId xmlns:a16="http://schemas.microsoft.com/office/drawing/2014/main" val="20000"/>
                    </a:ext>
                  </a:extLst>
                </a:gridCol>
                <a:gridCol w="1776413">
                  <a:extLst>
                    <a:ext uri="{9D8B030D-6E8A-4147-A177-3AD203B41FA5}">
                      <a16:colId xmlns:a16="http://schemas.microsoft.com/office/drawing/2014/main" val="20001"/>
                    </a:ext>
                  </a:extLst>
                </a:gridCol>
              </a:tblGrid>
              <a:tr h="192405">
                <a:tc>
                  <a:txBody>
                    <a:bodyPr/>
                    <a:lstStyle/>
                    <a:p>
                      <a:pPr algn="ctr" rtl="0" fontAlgn="t"/>
                      <a:r>
                        <a:rPr lang="en-US" sz="1200" b="0" i="0" u="none" strike="noStrike" dirty="0">
                          <a:solidFill>
                            <a:srgbClr val="000000"/>
                          </a:solidFill>
                          <a:latin typeface="+mn-lt"/>
                        </a:rPr>
                        <a:t>Bold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r>
                        <a:rPr lang="en-US" sz="1200" b="0" i="0" u="none" strike="noStrike" dirty="0">
                          <a:solidFill>
                            <a:srgbClr val="000000"/>
                          </a:solidFill>
                          <a:latin typeface="+mn-lt"/>
                        </a:rPr>
                        <a:t>Nice </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2405">
                <a:tc>
                  <a:txBody>
                    <a:bodyPr/>
                    <a:lstStyle/>
                    <a:p>
                      <a:pPr algn="ctr" rtl="0" fontAlgn="t"/>
                      <a:r>
                        <a:rPr lang="en-US" sz="1200" b="0" i="0" u="none" strike="noStrike" dirty="0">
                          <a:solidFill>
                            <a:srgbClr val="000000"/>
                          </a:solidFill>
                          <a:latin typeface="+mn-lt"/>
                        </a:rPr>
                        <a:t>Creative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r>
                        <a:rPr lang="en-US" sz="1200" b="0" i="0" u="none" strike="noStrike" dirty="0">
                          <a:solidFill>
                            <a:srgbClr val="000000"/>
                          </a:solidFill>
                          <a:latin typeface="+mn-lt"/>
                        </a:rPr>
                        <a:t>Reliable </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2405">
                <a:tc>
                  <a:txBody>
                    <a:bodyPr/>
                    <a:lstStyle/>
                    <a:p>
                      <a:pPr algn="ctr" rtl="0" fontAlgn="t"/>
                      <a:r>
                        <a:rPr lang="en-US" sz="1200" b="0" i="0" u="none" strike="noStrike" dirty="0">
                          <a:solidFill>
                            <a:srgbClr val="000000"/>
                          </a:solidFill>
                          <a:latin typeface="+mn-lt"/>
                        </a:rPr>
                        <a:t>Dynamic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r>
                        <a:rPr lang="en-US" sz="1200" b="0" i="0" u="none" strike="noStrike" dirty="0">
                          <a:solidFill>
                            <a:srgbClr val="000000"/>
                          </a:solidFill>
                          <a:latin typeface="+mn-lt"/>
                        </a:rPr>
                        <a:t>Sensible </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2405">
                <a:tc>
                  <a:txBody>
                    <a:bodyPr/>
                    <a:lstStyle/>
                    <a:p>
                      <a:pPr algn="ctr" rtl="0" fontAlgn="t"/>
                      <a:r>
                        <a:rPr lang="en-US" sz="1200" b="0" i="0" u="none" strike="noStrike" dirty="0">
                          <a:solidFill>
                            <a:srgbClr val="000000"/>
                          </a:solidFill>
                          <a:latin typeface="+mn-lt"/>
                        </a:rPr>
                        <a:t>Effective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r>
                        <a:rPr lang="en-US" sz="1200" b="0" i="0" u="none" strike="noStrike" dirty="0">
                          <a:solidFill>
                            <a:srgbClr val="000000"/>
                          </a:solidFill>
                          <a:latin typeface="+mn-lt"/>
                        </a:rPr>
                        <a:t>Smart </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92405">
                <a:tc>
                  <a:txBody>
                    <a:bodyPr/>
                    <a:lstStyle/>
                    <a:p>
                      <a:pPr algn="ctr" rtl="0" fontAlgn="t"/>
                      <a:r>
                        <a:rPr lang="en-US" sz="1200" b="0" i="0" u="none" strike="noStrike" dirty="0">
                          <a:solidFill>
                            <a:srgbClr val="000000"/>
                          </a:solidFill>
                          <a:latin typeface="+mn-lt"/>
                        </a:rPr>
                        <a:t>Exciting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r>
                        <a:rPr lang="en-US" sz="1200" b="0" i="0" u="none" strike="noStrike" dirty="0">
                          <a:solidFill>
                            <a:srgbClr val="000000"/>
                          </a:solidFill>
                          <a:latin typeface="+mn-lt"/>
                        </a:rPr>
                        <a:t>Strong </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2405">
                <a:tc>
                  <a:txBody>
                    <a:bodyPr/>
                    <a:lstStyle/>
                    <a:p>
                      <a:pPr algn="ctr" rtl="0" fontAlgn="t"/>
                      <a:r>
                        <a:rPr lang="en-US" sz="1200" b="0" i="0" u="none" strike="noStrike" dirty="0">
                          <a:solidFill>
                            <a:srgbClr val="000000"/>
                          </a:solidFill>
                          <a:latin typeface="+mn-lt"/>
                        </a:rPr>
                        <a:t>Familiar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r>
                        <a:rPr lang="en-US" sz="1200" b="0" i="0" u="none" strike="noStrike" dirty="0">
                          <a:solidFill>
                            <a:srgbClr val="000000"/>
                          </a:solidFill>
                          <a:latin typeface="+mn-lt"/>
                        </a:rPr>
                        <a:t>Traditional </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2405">
                <a:tc>
                  <a:txBody>
                    <a:bodyPr/>
                    <a:lstStyle/>
                    <a:p>
                      <a:pPr algn="ctr" rtl="0" fontAlgn="t"/>
                      <a:r>
                        <a:rPr lang="en-US" sz="1200" b="0" i="0" u="none" strike="noStrike" dirty="0">
                          <a:solidFill>
                            <a:srgbClr val="000000"/>
                          </a:solidFill>
                          <a:latin typeface="+mn-lt"/>
                        </a:rPr>
                        <a:t>Innovative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r>
                        <a:rPr lang="en-US" sz="1200" b="0" i="0" u="none" strike="noStrike" dirty="0">
                          <a:solidFill>
                            <a:srgbClr val="000000"/>
                          </a:solidFill>
                          <a:latin typeface="+mn-lt"/>
                        </a:rPr>
                        <a:t>Trusted </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92405">
                <a:tc>
                  <a:txBody>
                    <a:bodyPr/>
                    <a:lstStyle/>
                    <a:p>
                      <a:pPr algn="ctr" rtl="0" fontAlgn="t"/>
                      <a:r>
                        <a:rPr lang="en-US" sz="1200" b="0" i="0" u="none" strike="noStrike" dirty="0">
                          <a:solidFill>
                            <a:srgbClr val="000000"/>
                          </a:solidFill>
                          <a:latin typeface="+mn-lt"/>
                        </a:rPr>
                        <a:t>Intuitive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r>
                        <a:rPr lang="en-US" sz="1200" b="0" i="0" u="none" strike="noStrike" dirty="0">
                          <a:solidFill>
                            <a:srgbClr val="000000"/>
                          </a:solidFill>
                          <a:latin typeface="+mn-lt"/>
                        </a:rPr>
                        <a:t>Unique </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92405">
                <a:tc>
                  <a:txBody>
                    <a:bodyPr/>
                    <a:lstStyle/>
                    <a:p>
                      <a:pPr algn="ctr" rtl="0" fontAlgn="t"/>
                      <a:r>
                        <a:rPr lang="en-US" sz="1200" b="0" i="0" u="none" strike="noStrike" dirty="0">
                          <a:solidFill>
                            <a:srgbClr val="000000"/>
                          </a:solidFill>
                          <a:latin typeface="+mn-lt"/>
                        </a:rPr>
                        <a:t>Leader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r>
                        <a:rPr lang="en-US" sz="1200" b="0" i="0" u="none" strike="noStrike" dirty="0">
                          <a:solidFill>
                            <a:srgbClr val="000000"/>
                          </a:solidFill>
                          <a:latin typeface="+mn-lt"/>
                        </a:rPr>
                        <a:t>Visionary </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92405">
                <a:tc>
                  <a:txBody>
                    <a:bodyPr/>
                    <a:lstStyle/>
                    <a:p>
                      <a:pPr algn="ctr" rtl="0" fontAlgn="t"/>
                      <a:r>
                        <a:rPr lang="en-US" sz="1200" b="0" i="0" u="none" strike="noStrike" dirty="0">
                          <a:solidFill>
                            <a:srgbClr val="000000"/>
                          </a:solidFill>
                          <a:latin typeface="+mn-lt"/>
                        </a:rPr>
                        <a:t>Modern </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rtl="0" fontAlgn="t"/>
                      <a:endParaRPr lang="en-US" sz="1200" b="0" i="0" u="none" strike="noStrike" dirty="0">
                        <a:solidFill>
                          <a:srgbClr val="000000"/>
                        </a:solidFill>
                        <a:latin typeface="+mn-lt"/>
                      </a:endParaRP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graphicFrame>
        <p:nvGraphicFramePr>
          <p:cNvPr id="26" name="Table 25"/>
          <p:cNvGraphicFramePr>
            <a:graphicFrameLocks noGrp="1"/>
          </p:cNvGraphicFramePr>
          <p:nvPr/>
        </p:nvGraphicFramePr>
        <p:xfrm>
          <a:off x="4931664" y="1583865"/>
          <a:ext cx="3547872" cy="1346835"/>
        </p:xfrm>
        <a:graphic>
          <a:graphicData uri="http://schemas.openxmlformats.org/drawingml/2006/table">
            <a:tbl>
              <a:tblPr/>
              <a:tblGrid>
                <a:gridCol w="1773936">
                  <a:extLst>
                    <a:ext uri="{9D8B030D-6E8A-4147-A177-3AD203B41FA5}">
                      <a16:colId xmlns:a16="http://schemas.microsoft.com/office/drawing/2014/main" val="20000"/>
                    </a:ext>
                  </a:extLst>
                </a:gridCol>
                <a:gridCol w="1773936">
                  <a:extLst>
                    <a:ext uri="{9D8B030D-6E8A-4147-A177-3AD203B41FA5}">
                      <a16:colId xmlns:a16="http://schemas.microsoft.com/office/drawing/2014/main" val="20001"/>
                    </a:ext>
                  </a:extLst>
                </a:gridCol>
              </a:tblGrid>
              <a:tr h="122601">
                <a:tc>
                  <a:txBody>
                    <a:bodyPr/>
                    <a:lstStyle/>
                    <a:p>
                      <a:pPr algn="ctr" fontAlgn="t"/>
                      <a:r>
                        <a:rPr lang="en-GB" sz="1200" b="0" i="0" u="none" strike="noStrike" dirty="0">
                          <a:solidFill>
                            <a:srgbClr val="000000"/>
                          </a:solidFill>
                          <a:latin typeface="+mn-lt"/>
                        </a:rPr>
                        <a:t>Amazing</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GB" sz="1200" b="0" i="0" u="none" strike="noStrike" dirty="0">
                          <a:solidFill>
                            <a:srgbClr val="000000"/>
                          </a:solidFill>
                          <a:latin typeface="+mn-lt"/>
                        </a:rPr>
                        <a:t>Peace of Mind</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601">
                <a:tc>
                  <a:txBody>
                    <a:bodyPr/>
                    <a:lstStyle/>
                    <a:p>
                      <a:pPr algn="ctr" fontAlgn="t"/>
                      <a:r>
                        <a:rPr lang="en-GB" sz="1200" b="0" i="0" u="none" strike="noStrike" dirty="0">
                          <a:solidFill>
                            <a:srgbClr val="000000"/>
                          </a:solidFill>
                          <a:latin typeface="+mn-lt"/>
                        </a:rPr>
                        <a:t>Calm</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GB" sz="1200" b="0" i="0" u="none" strike="noStrike" dirty="0">
                          <a:solidFill>
                            <a:srgbClr val="000000"/>
                          </a:solidFill>
                          <a:latin typeface="+mn-lt"/>
                        </a:rPr>
                        <a:t>Proactive</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601">
                <a:tc>
                  <a:txBody>
                    <a:bodyPr/>
                    <a:lstStyle/>
                    <a:p>
                      <a:pPr algn="ctr" fontAlgn="t"/>
                      <a:r>
                        <a:rPr lang="en-GB" sz="1200" b="0" i="0" u="none" strike="noStrike" dirty="0">
                          <a:solidFill>
                            <a:srgbClr val="000000"/>
                          </a:solidFill>
                          <a:latin typeface="+mn-lt"/>
                        </a:rPr>
                        <a:t>Confident</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GB" sz="1200" b="0" i="0" u="none" strike="noStrike" dirty="0">
                          <a:solidFill>
                            <a:srgbClr val="000000"/>
                          </a:solidFill>
                          <a:latin typeface="+mn-lt"/>
                        </a:rPr>
                        <a:t>Protected</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601">
                <a:tc>
                  <a:txBody>
                    <a:bodyPr/>
                    <a:lstStyle/>
                    <a:p>
                      <a:pPr algn="ctr" fontAlgn="t"/>
                      <a:r>
                        <a:rPr lang="en-GB" sz="1200" b="0" i="0" u="none" strike="noStrike" dirty="0">
                          <a:solidFill>
                            <a:srgbClr val="000000"/>
                          </a:solidFill>
                          <a:latin typeface="+mn-lt"/>
                        </a:rPr>
                        <a:t>Flexible</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GB" sz="1200" b="0" i="0" u="none" strike="noStrike" dirty="0">
                          <a:solidFill>
                            <a:srgbClr val="000000"/>
                          </a:solidFill>
                          <a:latin typeface="+mn-lt"/>
                        </a:rPr>
                        <a:t>Safe</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22601">
                <a:tc>
                  <a:txBody>
                    <a:bodyPr/>
                    <a:lstStyle/>
                    <a:p>
                      <a:pPr algn="ctr" fontAlgn="t"/>
                      <a:r>
                        <a:rPr lang="en-GB" sz="1200" b="0" i="0" u="none" strike="noStrike" dirty="0">
                          <a:solidFill>
                            <a:srgbClr val="000000"/>
                          </a:solidFill>
                          <a:latin typeface="+mn-lt"/>
                        </a:rPr>
                        <a:t>Free</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GB" sz="1200" b="0" i="0" u="none" strike="noStrike" dirty="0">
                          <a:solidFill>
                            <a:srgbClr val="000000"/>
                          </a:solidFill>
                          <a:latin typeface="+mn-lt"/>
                        </a:rPr>
                        <a:t>Satisfied</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22601">
                <a:tc>
                  <a:txBody>
                    <a:bodyPr/>
                    <a:lstStyle/>
                    <a:p>
                      <a:pPr algn="ctr" fontAlgn="t"/>
                      <a:r>
                        <a:rPr lang="en-GB" sz="1200" b="0" i="0" u="none" strike="noStrike" dirty="0">
                          <a:solidFill>
                            <a:srgbClr val="000000"/>
                          </a:solidFill>
                          <a:latin typeface="+mn-lt"/>
                        </a:rPr>
                        <a:t>In Control</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fontAlgn="t"/>
                      <a:r>
                        <a:rPr lang="en-GB" sz="1200" b="0" i="0" u="none" strike="noStrike" dirty="0">
                          <a:solidFill>
                            <a:srgbClr val="000000"/>
                          </a:solidFill>
                          <a:latin typeface="+mn-lt"/>
                        </a:rPr>
                        <a:t>Secure</a:t>
                      </a: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22601">
                <a:tc>
                  <a:txBody>
                    <a:bodyPr/>
                    <a:lstStyle/>
                    <a:p>
                      <a:pPr algn="ctr" fontAlgn="t"/>
                      <a:r>
                        <a:rPr lang="en-GB" sz="1200" b="0" i="0" u="none" strike="noStrike" dirty="0">
                          <a:solidFill>
                            <a:srgbClr val="000000"/>
                          </a:solidFill>
                          <a:latin typeface="+mn-lt"/>
                        </a:rPr>
                        <a:t>Optimistic</a:t>
                      </a:r>
                    </a:p>
                  </a:txBody>
                  <a:tcPr marL="9525" marR="9525" marT="9525" marB="0">
                    <a:lnL>
                      <a:noFill/>
                    </a:lnL>
                    <a:lnR>
                      <a:noFill/>
                    </a:lnR>
                    <a:lnT>
                      <a:noFill/>
                    </a:lnT>
                    <a:lnB>
                      <a:noFill/>
                    </a:lnB>
                    <a:lnTlToBr w="12700" cmpd="sng">
                      <a:noFill/>
                      <a:prstDash val="solid"/>
                    </a:lnTlToBr>
                    <a:lnBlToTr w="12700" cmpd="sng">
                      <a:noFill/>
                      <a:prstDash val="solid"/>
                    </a:lnBlToTr>
                  </a:tcPr>
                </a:tc>
                <a:tc>
                  <a:txBody>
                    <a:bodyPr/>
                    <a:lstStyle/>
                    <a:p>
                      <a:pPr algn="ctr" fontAlgn="t"/>
                      <a:endParaRPr lang="en-GB" sz="1200" b="0" i="0" u="none" strike="noStrike" dirty="0">
                        <a:solidFill>
                          <a:srgbClr val="000000"/>
                        </a:solidFill>
                        <a:latin typeface="+mn-lt"/>
                      </a:endParaRPr>
                    </a:p>
                  </a:txBody>
                  <a:tcPr marL="9525" marR="9525" marT="9525"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28" name="Rectangle 27"/>
          <p:cNvSpPr/>
          <p:nvPr/>
        </p:nvSpPr>
        <p:spPr>
          <a:xfrm>
            <a:off x="609600" y="1123950"/>
            <a:ext cx="3657600" cy="2552700"/>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4876800" y="1123950"/>
            <a:ext cx="3657600" cy="25527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87924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9_Int_PPT Template_ClearPro_16x9">
  <a:themeElements>
    <a:clrScheme name="Custom 2">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noAutofit/>
      </a:bodyPr>
      <a:lstStyle>
        <a:defPPr>
          <a:defRPr sz="1100" dirty="0" smtClean="0">
            <a:solidFill>
              <a:srgbClr val="003C7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8276</TotalTime>
  <Words>12628</Words>
  <Application>Microsoft Macintosh PowerPoint</Application>
  <PresentationFormat>On-screen Show (16:9)</PresentationFormat>
  <Paragraphs>1649</Paragraphs>
  <Slides>91</Slides>
  <Notes>86</Notes>
  <HiddenSlides>28</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91</vt:i4>
      </vt:variant>
    </vt:vector>
  </HeadingPairs>
  <TitlesOfParts>
    <vt:vector size="100" baseType="lpstr">
      <vt:lpstr>Arial</vt:lpstr>
      <vt:lpstr>Calibri</vt:lpstr>
      <vt:lpstr>Forte</vt:lpstr>
      <vt:lpstr>Intel Clear</vt:lpstr>
      <vt:lpstr>Intel Clear Pro</vt:lpstr>
      <vt:lpstr>Wingdings</vt:lpstr>
      <vt:lpstr>9_Int_PPT Template_ClearPro_16x9</vt:lpstr>
      <vt:lpstr>think-cell Slide</vt:lpstr>
      <vt:lpstr>Worksheet</vt:lpstr>
      <vt:lpstr>Intel Security UI Design Research Quantitative study Report</vt:lpstr>
      <vt:lpstr>Table of Contents</vt:lpstr>
      <vt:lpstr>Business &amp; Research Objectives</vt:lpstr>
      <vt:lpstr>Methodology &amp; Participants </vt:lpstr>
      <vt:lpstr>Methodology | Consumer Mobile Concepts Tested</vt:lpstr>
      <vt:lpstr>Methodology | B2B Concepts Tested</vt:lpstr>
      <vt:lpstr>Scorecard | Consumers &amp; B2B</vt:lpstr>
      <vt:lpstr>Quantitative Phase Summary</vt:lpstr>
      <vt:lpstr>Linguistic coding reveals that consumers focus on the experience of using the product while B2B respondents focus on product functionality </vt:lpstr>
      <vt:lpstr>SECTION 1  QUANTITATIVE CONSUMER INSIGHTS</vt:lpstr>
      <vt:lpstr>Chapter 1</vt:lpstr>
      <vt:lpstr>For US PC Consumers, Concept C is highest on likelihood to purchase and product attributes, though all concepts are rated relatively high</vt:lpstr>
      <vt:lpstr>However, Concept C’s Welcome Screen is polarizing due to the people shown, and thus, has an opportunity to be improved using A’s approach</vt:lpstr>
      <vt:lpstr>Concept C's Home Screen is the strongest – consumers like the color contrasts on menu and icons</vt:lpstr>
      <vt:lpstr>Across the three screens, the text in Concepts B and C is easier to read than in Concept A </vt:lpstr>
      <vt:lpstr>PowerPoint Presentation</vt:lpstr>
      <vt:lpstr>In Japan, PC consumers like Concept C the most and rate it as the easiest to use and the most consistent in look and feel</vt:lpstr>
      <vt:lpstr>However, Japanese consumers strongly prefer the simplicity of Concept A’s Welcome Screen A vs. photos in B and C</vt:lpstr>
      <vt:lpstr>Consumers prefer Concept C’s Home Screen because the contrast between the different blues used draw attention and aid navigation</vt:lpstr>
      <vt:lpstr>On the Scan Results Screen, Japanese consumers again like the coloring of Concept C best due to readability and contrast</vt:lpstr>
      <vt:lpstr>PowerPoint Presentation</vt:lpstr>
      <vt:lpstr>At an overall level, Concept B performs best in Germany</vt:lpstr>
      <vt:lpstr>Like consumers in US and Japan, German consumers like Concept C’s Welcome Screen least because images of consumers are not well liked</vt:lpstr>
      <vt:lpstr>For the Home Screen, consumers prefer Concepts B and C to A, since the more monotone color palette of A is less visually stimulating</vt:lpstr>
      <vt:lpstr>German consumers find Concepts B and C easier to use than A because A’s red navigation buttons distract from red warning icons</vt:lpstr>
      <vt:lpstr>PowerPoint Presentation</vt:lpstr>
      <vt:lpstr>US Mobile consumers like Concept B the best – they rate it more favorably across a number of metrics and are more likely to purchase it</vt:lpstr>
      <vt:lpstr>For the Splash Screen, Concept A is preferred – many consumers have negative reactions to the images of people, especially in Concept C</vt:lpstr>
      <vt:lpstr>On the Scan Results Screen, A is chosen as the favorite, but B receives more positive clicks and is rated most favorably</vt:lpstr>
      <vt:lpstr>For the Scan Complete Screen, combination of coloring and font drives higher ratings for Concept B</vt:lpstr>
      <vt:lpstr>PowerPoint Presentation</vt:lpstr>
      <vt:lpstr>Across all markets, consumers rate safe, secure and protected as the most important emotions to feel when using a security product</vt:lpstr>
      <vt:lpstr>A key theme across concepts is peace of mind (e.g., protected, secure, safe), which closely aligns with desired emotions</vt:lpstr>
      <vt:lpstr>Similarly, Japanese consumers associate the concepts with strongly desired security-related emotions</vt:lpstr>
      <vt:lpstr>German consumers also feel the concepts align well with desired emotions safe, secure and protected</vt:lpstr>
      <vt:lpstr>For US Mobile consumers, the concepts again deliver on emotions associated with peace of mind </vt:lpstr>
      <vt:lpstr>SECTION 2  QUANTITATIVE B2B INSIGHTS</vt:lpstr>
      <vt:lpstr>Chapter 6</vt:lpstr>
      <vt:lpstr>When assessed independently of other concepts, C is slightly weaker  than A and B, but C is favored in direct comparisons (see following slides)</vt:lpstr>
      <vt:lpstr>B2B respondents in the US like the bold cityscape used in C’s Login Screen </vt:lpstr>
      <vt:lpstr>In US, Concept C’s menu bar is liked most due to the large, Intel Clear Pro font that makes it easy to see key information</vt:lpstr>
      <vt:lpstr>Across concepts, most B2B respondents in US find the timeline confusing, suggesting a need for a more simple display</vt:lpstr>
      <vt:lpstr>PowerPoint Presentation</vt:lpstr>
      <vt:lpstr>In Japan, all concepts perform similarly when rated independently, but C pulls forward in head-to-head comparisons (see following slides)</vt:lpstr>
      <vt:lpstr>Many respondents like the image used at Concept C, though many also like the simple, easy to understand design of Concept A</vt:lpstr>
      <vt:lpstr>Like in the US, the menu bar of Concept C is the strongest due to its large text and highlighting, which makes key information easy to find</vt:lpstr>
      <vt:lpstr>Similar to the US, many Japanese respondents find the timeline difficult to understand because of the amount of information it contains</vt:lpstr>
      <vt:lpstr>PowerPoint Presentation</vt:lpstr>
      <vt:lpstr>In Germany, Concepts A and B are strongest when rated independently, but in cross-concept comparisons, C is strong (see following slides)</vt:lpstr>
      <vt:lpstr>In Germany, the Login Screen of Concept C is the strongest due to the visually appealing cityscape in the background</vt:lpstr>
      <vt:lpstr>Bold blues in Concept B and C’s menu bar make them more appealing than whites and grays used in A; C’s large text is especially eye-catching</vt:lpstr>
      <vt:lpstr>Like in other markets, B2B respondents in Germany like C’s menu bar because large text and bold colors direct attention to key information</vt:lpstr>
      <vt:lpstr>PowerPoint Presentation</vt:lpstr>
      <vt:lpstr>Like consumers, B2B respondents want to feel secure, protected and safe while using a security product</vt:lpstr>
      <vt:lpstr>For B2B respondents in the US, desired emotions appear among the strongest associations with the concepts, similar to consumers</vt:lpstr>
      <vt:lpstr>In Japan, desired emotions related to security are again strongly associated with all concepts</vt:lpstr>
      <vt:lpstr>Similar to other markets, in Germany, all concepts align with desired emotions</vt:lpstr>
      <vt:lpstr>SECTION 3  DESIGN INSIGHTS &amp; RECOMMENDATIONS</vt:lpstr>
      <vt:lpstr>Design Insights &amp; Recommendations (1 / 8)</vt:lpstr>
      <vt:lpstr>Design Insights &amp; Recommendations (2 / 8)</vt:lpstr>
      <vt:lpstr>Design Insights &amp; Recommendations (3 / 8)</vt:lpstr>
      <vt:lpstr>Design Insights &amp; Recommendations (4 / 8)</vt:lpstr>
      <vt:lpstr>Design Insights &amp; Recommendations (5 / 8)</vt:lpstr>
      <vt:lpstr>Design Insights &amp; Recommendations (6 / 8)</vt:lpstr>
      <vt:lpstr>Design Insights &amp; Recommendations (7 / 8)</vt:lpstr>
      <vt:lpstr>Design Insights &amp; Recommendations (8 / 8)</vt:lpstr>
      <vt:lpstr>APPENDIX CONCEPTS TESTED</vt:lpstr>
      <vt:lpstr>Methodology: Advanced Heat Mapping</vt:lpstr>
      <vt:lpstr>US Consumer PC | Concept A</vt:lpstr>
      <vt:lpstr>US Consumer PC | Concept B</vt:lpstr>
      <vt:lpstr>US Consumer PC | Concept C</vt:lpstr>
      <vt:lpstr>Japanese Consumer PC | Concept A</vt:lpstr>
      <vt:lpstr>Japanese Consumer PC | Concept B</vt:lpstr>
      <vt:lpstr>Japanese Consumer PC | Concept C</vt:lpstr>
      <vt:lpstr>German Consumer PC | Concept A</vt:lpstr>
      <vt:lpstr>German Consumer PC | Concept B</vt:lpstr>
      <vt:lpstr>German Consumer PC | Concept C</vt:lpstr>
      <vt:lpstr>US Consumer Mobile | Concept A</vt:lpstr>
      <vt:lpstr>US Consumer Mobile | Concept B</vt:lpstr>
      <vt:lpstr>US Consumer Mobile | Concept C</vt:lpstr>
      <vt:lpstr>US B2B | Concept A</vt:lpstr>
      <vt:lpstr>US B2B | Concept B</vt:lpstr>
      <vt:lpstr>US B2B | Concept C</vt:lpstr>
      <vt:lpstr>Japanese B2B | Concept A</vt:lpstr>
      <vt:lpstr>Japanese B2B | Concept B</vt:lpstr>
      <vt:lpstr>Japanese B2B | Concept C</vt:lpstr>
      <vt:lpstr>German B2B | Concept A</vt:lpstr>
      <vt:lpstr>German B2B | Concept B</vt:lpstr>
      <vt:lpstr>German B2B | Concept C</vt:lpstr>
      <vt:lpstr>Attributes &amp; Emotions Tested</vt:lpstr>
      <vt:lpstr>PowerPoint Presentation</vt:lpstr>
    </vt:vector>
  </TitlesOfParts>
  <Company>Lieberman Research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Mariel Grubbs</dc:creator>
  <cp:lastModifiedBy>Dmitri Pyjov</cp:lastModifiedBy>
  <cp:revision>845</cp:revision>
  <dcterms:created xsi:type="dcterms:W3CDTF">2015-12-17T19:29:20Z</dcterms:created>
  <dcterms:modified xsi:type="dcterms:W3CDTF">2023-11-10T19:01:03Z</dcterms:modified>
</cp:coreProperties>
</file>